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21"/>
  </p:notesMasterIdLst>
  <p:sldIdLst>
    <p:sldId id="269" r:id="rId4"/>
    <p:sldId id="295" r:id="rId5"/>
    <p:sldId id="346" r:id="rId6"/>
    <p:sldId id="347" r:id="rId7"/>
    <p:sldId id="334" r:id="rId8"/>
    <p:sldId id="274" r:id="rId9"/>
    <p:sldId id="331" r:id="rId10"/>
    <p:sldId id="340" r:id="rId11"/>
    <p:sldId id="341" r:id="rId12"/>
    <p:sldId id="343" r:id="rId13"/>
    <p:sldId id="282" r:id="rId14"/>
    <p:sldId id="281" r:id="rId15"/>
    <p:sldId id="344" r:id="rId16"/>
    <p:sldId id="345" r:id="rId17"/>
    <p:sldId id="338" r:id="rId18"/>
    <p:sldId id="339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0908"/>
    <a:srgbClr val="003252"/>
    <a:srgbClr val="013334"/>
    <a:srgbClr val="10069F"/>
    <a:srgbClr val="4E2A84"/>
    <a:srgbClr val="582E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1" autoAdjust="0"/>
    <p:restoredTop sz="86429" autoAdjust="0"/>
  </p:normalViewPr>
  <p:slideViewPr>
    <p:cSldViewPr>
      <p:cViewPr>
        <p:scale>
          <a:sx n="85" d="100"/>
          <a:sy n="85" d="100"/>
        </p:scale>
        <p:origin x="176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Users/ericrice/Desktop/Holy%20Grail%20Data%20Project%20New%20Figures%20for%20NST%20Analyses%20%20(Autosaved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Housing Placements for 10,922 Youth,</a:t>
            </a:r>
          </a:p>
          <a:p>
            <a:pPr>
              <a:defRPr sz="2000" b="1"/>
            </a:pPr>
            <a:r>
              <a:rPr lang="en-US" sz="2000" b="1"/>
              <a:t>16 Communites as of June</a:t>
            </a:r>
            <a:r>
              <a:rPr lang="en-US" sz="2000" b="1" baseline="0"/>
              <a:t> 2017</a:t>
            </a:r>
            <a:r>
              <a:rPr lang="en-US" sz="2000" b="1"/>
              <a:t> </a:t>
            </a:r>
          </a:p>
        </c:rich>
      </c:tx>
      <c:layout>
        <c:manualLayout>
          <c:xMode val="edge"/>
          <c:yMode val="edge"/>
          <c:x val="0.21216243802858"/>
          <c:y val="0.02973402092344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Placed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Sheet1!$B$2:$B$8</c:f>
              <c:strCache>
                <c:ptCount val="7"/>
                <c:pt idx="0">
                  <c:v>PSH</c:v>
                </c:pt>
                <c:pt idx="1">
                  <c:v>RRH</c:v>
                </c:pt>
                <c:pt idx="2">
                  <c:v>Self Resolve</c:v>
                </c:pt>
                <c:pt idx="3">
                  <c:v>Family</c:v>
                </c:pt>
                <c:pt idx="4">
                  <c:v>Unknown</c:v>
                </c:pt>
                <c:pt idx="5">
                  <c:v>Incarcerated</c:v>
                </c:pt>
                <c:pt idx="6">
                  <c:v>Pending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579.0</c:v>
                </c:pt>
                <c:pt idx="1">
                  <c:v>2885.0</c:v>
                </c:pt>
                <c:pt idx="2">
                  <c:v>1145.0</c:v>
                </c:pt>
                <c:pt idx="3">
                  <c:v>1259.0</c:v>
                </c:pt>
                <c:pt idx="4">
                  <c:v>1103.0</c:v>
                </c:pt>
                <c:pt idx="5">
                  <c:v>211.0</c:v>
                </c:pt>
                <c:pt idx="6">
                  <c:v>3610.0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20836752"/>
        <c:axId val="520847392"/>
      </c:barChart>
      <c:catAx>
        <c:axId val="520836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0847392"/>
        <c:crosses val="autoZero"/>
        <c:auto val="1"/>
        <c:lblAlgn val="ctr"/>
        <c:lblOffset val="100"/>
        <c:noMultiLvlLbl val="0"/>
      </c:catAx>
      <c:valAx>
        <c:axId val="520847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0836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Housing Placements by NST Score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Sheet7!$B$2</c:f>
              <c:strCache>
                <c:ptCount val="1"/>
                <c:pt idx="0">
                  <c:v>PSH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Sheet7!$A$3:$A$19</c:f>
              <c:numCache>
                <c:formatCode>General</c:formatCode>
                <c:ptCount val="1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</c:numCache>
            </c:numRef>
          </c:cat>
          <c:val>
            <c:numRef>
              <c:f>Sheet7!$B$3:$B$19</c:f>
              <c:numCache>
                <c:formatCode>General</c:formatCode>
                <c:ptCount val="17"/>
                <c:pt idx="0">
                  <c:v>0.0</c:v>
                </c:pt>
                <c:pt idx="1">
                  <c:v>0.0</c:v>
                </c:pt>
                <c:pt idx="2">
                  <c:v>2.0</c:v>
                </c:pt>
                <c:pt idx="3">
                  <c:v>5.0</c:v>
                </c:pt>
                <c:pt idx="4">
                  <c:v>3.0</c:v>
                </c:pt>
                <c:pt idx="5">
                  <c:v>2.0</c:v>
                </c:pt>
                <c:pt idx="6">
                  <c:v>4.0</c:v>
                </c:pt>
                <c:pt idx="7">
                  <c:v>65.0</c:v>
                </c:pt>
                <c:pt idx="8">
                  <c:v>107.0</c:v>
                </c:pt>
                <c:pt idx="9">
                  <c:v>137.0</c:v>
                </c:pt>
                <c:pt idx="10">
                  <c:v>131.0</c:v>
                </c:pt>
                <c:pt idx="11">
                  <c:v>67.0</c:v>
                </c:pt>
                <c:pt idx="12">
                  <c:v>39.0</c:v>
                </c:pt>
                <c:pt idx="13">
                  <c:v>10.0</c:v>
                </c:pt>
                <c:pt idx="14">
                  <c:v>7.0</c:v>
                </c:pt>
              </c:numCache>
            </c:numRef>
          </c:val>
        </c:ser>
        <c:ser>
          <c:idx val="1"/>
          <c:order val="1"/>
          <c:tx>
            <c:strRef>
              <c:f>Sheet7!$C$2</c:f>
              <c:strCache>
                <c:ptCount val="1"/>
                <c:pt idx="0">
                  <c:v>RRH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Sheet7!$A$3:$A$19</c:f>
              <c:numCache>
                <c:formatCode>General</c:formatCode>
                <c:ptCount val="1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</c:numCache>
            </c:numRef>
          </c:cat>
          <c:val>
            <c:numRef>
              <c:f>Sheet7!$C$3:$C$19</c:f>
              <c:numCache>
                <c:formatCode>General</c:formatCode>
                <c:ptCount val="17"/>
                <c:pt idx="2">
                  <c:v>4.0</c:v>
                </c:pt>
                <c:pt idx="3">
                  <c:v>10.0</c:v>
                </c:pt>
                <c:pt idx="4">
                  <c:v>623.0</c:v>
                </c:pt>
                <c:pt idx="5">
                  <c:v>901.0</c:v>
                </c:pt>
                <c:pt idx="6">
                  <c:v>763.0</c:v>
                </c:pt>
                <c:pt idx="7">
                  <c:v>401.0</c:v>
                </c:pt>
                <c:pt idx="8">
                  <c:v>158.0</c:v>
                </c:pt>
                <c:pt idx="9">
                  <c:v>19.0</c:v>
                </c:pt>
                <c:pt idx="10">
                  <c:v>5.0</c:v>
                </c:pt>
                <c:pt idx="11">
                  <c:v>1.0</c:v>
                </c:pt>
              </c:numCache>
            </c:numRef>
          </c:val>
        </c:ser>
        <c:ser>
          <c:idx val="2"/>
          <c:order val="2"/>
          <c:tx>
            <c:strRef>
              <c:f>Sheet7!$D$2</c:f>
              <c:strCache>
                <c:ptCount val="1"/>
                <c:pt idx="0">
                  <c:v>Self Resolved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Sheet7!$A$3:$A$19</c:f>
              <c:numCache>
                <c:formatCode>General</c:formatCode>
                <c:ptCount val="1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</c:numCache>
            </c:numRef>
          </c:cat>
          <c:val>
            <c:numRef>
              <c:f>Sheet7!$D$3:$D$19</c:f>
              <c:numCache>
                <c:formatCode>General</c:formatCode>
                <c:ptCount val="17"/>
                <c:pt idx="0">
                  <c:v>9.0</c:v>
                </c:pt>
                <c:pt idx="1">
                  <c:v>55.0</c:v>
                </c:pt>
                <c:pt idx="2">
                  <c:v>191.0</c:v>
                </c:pt>
                <c:pt idx="3">
                  <c:v>472.0</c:v>
                </c:pt>
                <c:pt idx="4">
                  <c:v>316.0</c:v>
                </c:pt>
                <c:pt idx="5">
                  <c:v>68.0</c:v>
                </c:pt>
                <c:pt idx="6">
                  <c:v>22.0</c:v>
                </c:pt>
                <c:pt idx="7">
                  <c:v>10.0</c:v>
                </c:pt>
                <c:pt idx="9">
                  <c:v>2.0</c:v>
                </c:pt>
              </c:numCache>
            </c:numRef>
          </c:val>
        </c:ser>
        <c:ser>
          <c:idx val="3"/>
          <c:order val="3"/>
          <c:tx>
            <c:strRef>
              <c:f>Sheet7!$E$2</c:f>
              <c:strCache>
                <c:ptCount val="1"/>
                <c:pt idx="0">
                  <c:v>Family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Sheet7!$A$3:$A$19</c:f>
              <c:numCache>
                <c:formatCode>General</c:formatCode>
                <c:ptCount val="1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</c:numCache>
            </c:numRef>
          </c:cat>
          <c:val>
            <c:numRef>
              <c:f>Sheet7!$E$3:$E$19</c:f>
              <c:numCache>
                <c:formatCode>General</c:formatCode>
                <c:ptCount val="17"/>
                <c:pt idx="0">
                  <c:v>7.0</c:v>
                </c:pt>
                <c:pt idx="1">
                  <c:v>61.0</c:v>
                </c:pt>
                <c:pt idx="2">
                  <c:v>193.0</c:v>
                </c:pt>
                <c:pt idx="3">
                  <c:v>465.0</c:v>
                </c:pt>
                <c:pt idx="4">
                  <c:v>225.0</c:v>
                </c:pt>
                <c:pt idx="5">
                  <c:v>144.0</c:v>
                </c:pt>
                <c:pt idx="6">
                  <c:v>74.0</c:v>
                </c:pt>
                <c:pt idx="7">
                  <c:v>54.0</c:v>
                </c:pt>
                <c:pt idx="8">
                  <c:v>20.0</c:v>
                </c:pt>
                <c:pt idx="9">
                  <c:v>8.0</c:v>
                </c:pt>
                <c:pt idx="10">
                  <c:v>7.0</c:v>
                </c:pt>
                <c:pt idx="11">
                  <c:v>1.0</c:v>
                </c:pt>
              </c:numCache>
            </c:numRef>
          </c:val>
        </c:ser>
        <c:ser>
          <c:idx val="4"/>
          <c:order val="4"/>
          <c:tx>
            <c:strRef>
              <c:f>Sheet7!$F$2</c:f>
              <c:strCache>
                <c:ptCount val="1"/>
                <c:pt idx="0">
                  <c:v>Deceased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Sheet7!$A$3:$A$19</c:f>
              <c:numCache>
                <c:formatCode>General</c:formatCode>
                <c:ptCount val="1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</c:numCache>
            </c:numRef>
          </c:cat>
          <c:val>
            <c:numRef>
              <c:f>Sheet7!$F$3:$F$19</c:f>
              <c:numCache>
                <c:formatCode>General</c:formatCode>
                <c:ptCount val="17"/>
                <c:pt idx="5">
                  <c:v>1.0</c:v>
                </c:pt>
                <c:pt idx="6">
                  <c:v>1.0</c:v>
                </c:pt>
                <c:pt idx="7">
                  <c:v>0.0</c:v>
                </c:pt>
                <c:pt idx="8">
                  <c:v>2.0</c:v>
                </c:pt>
                <c:pt idx="9">
                  <c:v>5.0</c:v>
                </c:pt>
                <c:pt idx="10">
                  <c:v>13.0</c:v>
                </c:pt>
                <c:pt idx="11">
                  <c:v>19.0</c:v>
                </c:pt>
                <c:pt idx="12">
                  <c:v>9.0</c:v>
                </c:pt>
                <c:pt idx="13">
                  <c:v>11.0</c:v>
                </c:pt>
                <c:pt idx="14">
                  <c:v>4.0</c:v>
                </c:pt>
                <c:pt idx="15">
                  <c:v>1.0</c:v>
                </c:pt>
              </c:numCache>
            </c:numRef>
          </c:val>
        </c:ser>
        <c:ser>
          <c:idx val="5"/>
          <c:order val="5"/>
          <c:tx>
            <c:strRef>
              <c:f>Sheet7!$G$2</c:f>
              <c:strCache>
                <c:ptCount val="1"/>
                <c:pt idx="0">
                  <c:v>Incarcerated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Sheet7!$A$3:$A$19</c:f>
              <c:numCache>
                <c:formatCode>General</c:formatCode>
                <c:ptCount val="1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</c:numCache>
            </c:numRef>
          </c:cat>
          <c:val>
            <c:numRef>
              <c:f>Sheet7!$G$3:$G$19</c:f>
              <c:numCache>
                <c:formatCode>General</c:formatCode>
                <c:ptCount val="17"/>
                <c:pt idx="5">
                  <c:v>9.0</c:v>
                </c:pt>
                <c:pt idx="6">
                  <c:v>7.0</c:v>
                </c:pt>
                <c:pt idx="7">
                  <c:v>12.0</c:v>
                </c:pt>
                <c:pt idx="8">
                  <c:v>37.0</c:v>
                </c:pt>
                <c:pt idx="9">
                  <c:v>44.0</c:v>
                </c:pt>
                <c:pt idx="10">
                  <c:v>50.0</c:v>
                </c:pt>
                <c:pt idx="11">
                  <c:v>21.0</c:v>
                </c:pt>
                <c:pt idx="12">
                  <c:v>15.0</c:v>
                </c:pt>
                <c:pt idx="13">
                  <c:v>6.0</c:v>
                </c:pt>
                <c:pt idx="14">
                  <c:v>6.0</c:v>
                </c:pt>
              </c:numCache>
            </c:numRef>
          </c:val>
        </c:ser>
        <c:ser>
          <c:idx val="6"/>
          <c:order val="6"/>
          <c:tx>
            <c:strRef>
              <c:f>Sheet7!$H$2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Sheet7!$A$3:$A$19</c:f>
              <c:numCache>
                <c:formatCode>General</c:formatCode>
                <c:ptCount val="1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</c:numCache>
            </c:numRef>
          </c:cat>
          <c:val>
            <c:numRef>
              <c:f>Sheet7!$H$3:$H$19</c:f>
              <c:numCache>
                <c:formatCode>General</c:formatCode>
                <c:ptCount val="17"/>
                <c:pt idx="0">
                  <c:v>2.0</c:v>
                </c:pt>
                <c:pt idx="1">
                  <c:v>28.0</c:v>
                </c:pt>
                <c:pt idx="2">
                  <c:v>81.0</c:v>
                </c:pt>
                <c:pt idx="3">
                  <c:v>216.0</c:v>
                </c:pt>
                <c:pt idx="4">
                  <c:v>186.0</c:v>
                </c:pt>
                <c:pt idx="5">
                  <c:v>119.0</c:v>
                </c:pt>
                <c:pt idx="6">
                  <c:v>123.0</c:v>
                </c:pt>
                <c:pt idx="7">
                  <c:v>85.0</c:v>
                </c:pt>
                <c:pt idx="8">
                  <c:v>107.0</c:v>
                </c:pt>
                <c:pt idx="9">
                  <c:v>61.0</c:v>
                </c:pt>
                <c:pt idx="10">
                  <c:v>50.0</c:v>
                </c:pt>
                <c:pt idx="11">
                  <c:v>29.0</c:v>
                </c:pt>
                <c:pt idx="12">
                  <c:v>13.0</c:v>
                </c:pt>
                <c:pt idx="13">
                  <c:v>1.0</c:v>
                </c:pt>
                <c:pt idx="14">
                  <c:v>2.0</c:v>
                </c:pt>
              </c:numCache>
            </c:numRef>
          </c:val>
        </c:ser>
        <c:ser>
          <c:idx val="7"/>
          <c:order val="7"/>
          <c:tx>
            <c:strRef>
              <c:f>Sheet7!$I$2</c:f>
              <c:strCache>
                <c:ptCount val="1"/>
                <c:pt idx="0">
                  <c:v>Pending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Sheet7!$A$3:$A$19</c:f>
              <c:numCache>
                <c:formatCode>General</c:formatCode>
                <c:ptCount val="1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</c:numCache>
            </c:numRef>
          </c:cat>
          <c:val>
            <c:numRef>
              <c:f>Sheet7!$I$3:$I$19</c:f>
              <c:numCache>
                <c:formatCode>General</c:formatCode>
                <c:ptCount val="17"/>
                <c:pt idx="0">
                  <c:v>3.0</c:v>
                </c:pt>
                <c:pt idx="1">
                  <c:v>32.0</c:v>
                </c:pt>
                <c:pt idx="2">
                  <c:v>125.0</c:v>
                </c:pt>
                <c:pt idx="3">
                  <c:v>136.0</c:v>
                </c:pt>
                <c:pt idx="4">
                  <c:v>623.0</c:v>
                </c:pt>
                <c:pt idx="5">
                  <c:v>918.0</c:v>
                </c:pt>
                <c:pt idx="6">
                  <c:v>698.0</c:v>
                </c:pt>
                <c:pt idx="7">
                  <c:v>399.0</c:v>
                </c:pt>
                <c:pt idx="8">
                  <c:v>240.0</c:v>
                </c:pt>
                <c:pt idx="9">
                  <c:v>165.0</c:v>
                </c:pt>
                <c:pt idx="10">
                  <c:v>137.0</c:v>
                </c:pt>
                <c:pt idx="11">
                  <c:v>76.0</c:v>
                </c:pt>
                <c:pt idx="12">
                  <c:v>33.0</c:v>
                </c:pt>
                <c:pt idx="13">
                  <c:v>18.0</c:v>
                </c:pt>
                <c:pt idx="14">
                  <c:v>6.0</c:v>
                </c:pt>
                <c:pt idx="15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2383248"/>
        <c:axId val="522386992"/>
      </c:barChart>
      <c:catAx>
        <c:axId val="52238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386992"/>
        <c:crosses val="autoZero"/>
        <c:auto val="1"/>
        <c:lblAlgn val="ctr"/>
        <c:lblOffset val="100"/>
        <c:noMultiLvlLbl val="0"/>
      </c:catAx>
      <c:valAx>
        <c:axId val="52238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383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Percent of Youth Remaining Housed by Housing Placement and NST Score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Sheet2!$B$43</c:f>
              <c:strCache>
                <c:ptCount val="1"/>
                <c:pt idx="0">
                  <c:v>PSH 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Sheet2!$A$44:$A$60</c:f>
              <c:numCache>
                <c:formatCode>General</c:formatCode>
                <c:ptCount val="1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</c:numCache>
            </c:numRef>
          </c:cat>
          <c:val>
            <c:numRef>
              <c:f>Sheet2!$B$44:$B$60</c:f>
              <c:numCache>
                <c:formatCode>General</c:formatCode>
                <c:ptCount val="17"/>
                <c:pt idx="2" formatCode="0.00%">
                  <c:v>1.0</c:v>
                </c:pt>
                <c:pt idx="3" formatCode="0.00%">
                  <c:v>1.0</c:v>
                </c:pt>
                <c:pt idx="4" formatCode="0.00%">
                  <c:v>1.0</c:v>
                </c:pt>
                <c:pt idx="5" formatCode="0.00%">
                  <c:v>1.0</c:v>
                </c:pt>
                <c:pt idx="6" formatCode="0.00%">
                  <c:v>1.0</c:v>
                </c:pt>
                <c:pt idx="7" formatCode="0.00%">
                  <c:v>0.969230769230769</c:v>
                </c:pt>
                <c:pt idx="8" formatCode="0.00%">
                  <c:v>0.897196261682243</c:v>
                </c:pt>
                <c:pt idx="9" formatCode="0.00%">
                  <c:v>0.802919708029197</c:v>
                </c:pt>
                <c:pt idx="10" formatCode="0.00%">
                  <c:v>0.763358778625954</c:v>
                </c:pt>
                <c:pt idx="11" formatCode="0.00%">
                  <c:v>0.731343283582089</c:v>
                </c:pt>
                <c:pt idx="12" formatCode="0.00%">
                  <c:v>0.743589743589744</c:v>
                </c:pt>
                <c:pt idx="13" formatCode="0.00%">
                  <c:v>0.7</c:v>
                </c:pt>
                <c:pt idx="14" formatCode="0.00%">
                  <c:v>0.571428571428571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Sheet2!$C$43</c:f>
              <c:strCache>
                <c:ptCount val="1"/>
                <c:pt idx="0">
                  <c:v>RRH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Sheet2!$A$44:$A$60</c:f>
              <c:numCache>
                <c:formatCode>General</c:formatCode>
                <c:ptCount val="1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</c:numCache>
            </c:numRef>
          </c:cat>
          <c:val>
            <c:numRef>
              <c:f>Sheet2!$C$44:$C$60</c:f>
              <c:numCache>
                <c:formatCode>General</c:formatCode>
                <c:ptCount val="17"/>
                <c:pt idx="2" formatCode="0.00%">
                  <c:v>1.0</c:v>
                </c:pt>
                <c:pt idx="3" formatCode="0.00%">
                  <c:v>0.8</c:v>
                </c:pt>
                <c:pt idx="4" formatCode="0.00%">
                  <c:v>0.799357945425361</c:v>
                </c:pt>
                <c:pt idx="5" formatCode="0.00%">
                  <c:v>0.786903440621532</c:v>
                </c:pt>
                <c:pt idx="6" formatCode="0.00%">
                  <c:v>0.748361730013106</c:v>
                </c:pt>
                <c:pt idx="7" formatCode="0.00%">
                  <c:v>0.723192019950125</c:v>
                </c:pt>
                <c:pt idx="8" formatCode="0.00%">
                  <c:v>0.734177215189873</c:v>
                </c:pt>
                <c:pt idx="9" formatCode="0.00%">
                  <c:v>0.578947368421053</c:v>
                </c:pt>
                <c:pt idx="10" formatCode="0.00%">
                  <c:v>0.4</c:v>
                </c:pt>
                <c:pt idx="11" formatCode="0.00%">
                  <c:v>0.0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Sheet2!$D$43</c:f>
              <c:strCache>
                <c:ptCount val="1"/>
                <c:pt idx="0">
                  <c:v>Self Resolved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Sheet2!$A$44:$A$60</c:f>
              <c:numCache>
                <c:formatCode>General</c:formatCode>
                <c:ptCount val="1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</c:numCache>
            </c:numRef>
          </c:cat>
          <c:val>
            <c:numRef>
              <c:f>Sheet2!$D$44:$D$60</c:f>
              <c:numCache>
                <c:formatCode>0.00%</c:formatCode>
                <c:ptCount val="17"/>
                <c:pt idx="0">
                  <c:v>0.888888888888889</c:v>
                </c:pt>
                <c:pt idx="1">
                  <c:v>0.963636363636364</c:v>
                </c:pt>
                <c:pt idx="2">
                  <c:v>0.916230366492147</c:v>
                </c:pt>
                <c:pt idx="3">
                  <c:v>0.866525423728814</c:v>
                </c:pt>
                <c:pt idx="4">
                  <c:v>0.623417721518987</c:v>
                </c:pt>
                <c:pt idx="5">
                  <c:v>0.352941176470588</c:v>
                </c:pt>
                <c:pt idx="6">
                  <c:v>0.272727272727273</c:v>
                </c:pt>
                <c:pt idx="7">
                  <c:v>0.1</c:v>
                </c:pt>
                <c:pt idx="9">
                  <c:v>0.0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Sheet2!$E$43</c:f>
              <c:strCache>
                <c:ptCount val="1"/>
                <c:pt idx="0">
                  <c:v>Family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Sheet2!$A$44:$A$60</c:f>
              <c:numCache>
                <c:formatCode>General</c:formatCode>
                <c:ptCount val="1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</c:numCache>
            </c:numRef>
          </c:cat>
          <c:val>
            <c:numRef>
              <c:f>Sheet2!$E$44:$E$60</c:f>
              <c:numCache>
                <c:formatCode>0.00%</c:formatCode>
                <c:ptCount val="17"/>
                <c:pt idx="0">
                  <c:v>0.857142857142857</c:v>
                </c:pt>
                <c:pt idx="1">
                  <c:v>0.983606557377049</c:v>
                </c:pt>
                <c:pt idx="2">
                  <c:v>0.937823834196891</c:v>
                </c:pt>
                <c:pt idx="3">
                  <c:v>0.888172043010753</c:v>
                </c:pt>
                <c:pt idx="4">
                  <c:v>0.768888888888889</c:v>
                </c:pt>
                <c:pt idx="5">
                  <c:v>0.770833333333333</c:v>
                </c:pt>
                <c:pt idx="6">
                  <c:v>0.445945945945946</c:v>
                </c:pt>
                <c:pt idx="7">
                  <c:v>0.407407407407407</c:v>
                </c:pt>
                <c:pt idx="8">
                  <c:v>0.3</c:v>
                </c:pt>
                <c:pt idx="9">
                  <c:v>0.125</c:v>
                </c:pt>
                <c:pt idx="10">
                  <c:v>0.0</c:v>
                </c:pt>
                <c:pt idx="11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2429136"/>
        <c:axId val="522431968"/>
      </c:lineChart>
      <c:catAx>
        <c:axId val="52242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431968"/>
        <c:crosses val="autoZero"/>
        <c:auto val="1"/>
        <c:lblAlgn val="ctr"/>
        <c:lblOffset val="100"/>
        <c:noMultiLvlLbl val="0"/>
      </c:catAx>
      <c:valAx>
        <c:axId val="522431968"/>
        <c:scaling>
          <c:orientation val="minMax"/>
          <c:max val="1.1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429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3D3D14-559E-4A63-BCBF-504A01F4C2D5}" type="doc">
      <dgm:prSet loTypeId="urn:microsoft.com/office/officeart/2005/8/layout/chart3" loCatId="relationship" qsTypeId="urn:microsoft.com/office/officeart/2005/8/quickstyle/simple1" qsCatId="simple" csTypeId="urn:microsoft.com/office/officeart/2005/8/colors/colorful4" csCatId="colorful" phldr="1"/>
      <dgm:spPr/>
    </dgm:pt>
    <dgm:pt modelId="{FBE8EFE5-0B57-46AF-BA8C-284879F85C93}">
      <dgm:prSet phldrT="[Text]" custT="1"/>
      <dgm:spPr/>
      <dgm:t>
        <a:bodyPr/>
        <a:lstStyle/>
        <a:p>
          <a:r>
            <a:rPr lang="en-US" sz="3200" b="1" dirty="0" smtClean="0"/>
            <a:t>646</a:t>
          </a:r>
          <a:r>
            <a:rPr lang="en-US" sz="2800" dirty="0" smtClean="0"/>
            <a:t> </a:t>
          </a:r>
          <a:r>
            <a:rPr lang="en-US" sz="2000" dirty="0" smtClean="0"/>
            <a:t>Homeless Youth Surveys</a:t>
          </a:r>
          <a:endParaRPr lang="en-US" sz="2000" dirty="0"/>
        </a:p>
      </dgm:t>
    </dgm:pt>
    <dgm:pt modelId="{C0252868-F8B3-4AE9-931F-E0D8B9EFFE4A}" type="parTrans" cxnId="{F0B94E04-3CFF-40A5-94E3-452550BF4BA4}">
      <dgm:prSet/>
      <dgm:spPr/>
      <dgm:t>
        <a:bodyPr/>
        <a:lstStyle/>
        <a:p>
          <a:endParaRPr lang="en-US"/>
        </a:p>
      </dgm:t>
    </dgm:pt>
    <dgm:pt modelId="{A6F3D36E-8B1F-4037-B8A8-7081867132D8}" type="sibTrans" cxnId="{F0B94E04-3CFF-40A5-94E3-452550BF4BA4}">
      <dgm:prSet/>
      <dgm:spPr/>
      <dgm:t>
        <a:bodyPr/>
        <a:lstStyle/>
        <a:p>
          <a:endParaRPr lang="en-US"/>
        </a:p>
      </dgm:t>
    </dgm:pt>
    <dgm:pt modelId="{A5D0F441-BD84-4922-A7AB-87235670B6EE}">
      <dgm:prSet phldrT="[Text]" custT="1"/>
      <dgm:spPr/>
      <dgm:t>
        <a:bodyPr/>
        <a:lstStyle/>
        <a:p>
          <a:r>
            <a:rPr lang="en-US" sz="3200" dirty="0" smtClean="0"/>
            <a:t>2</a:t>
          </a:r>
          <a:r>
            <a:rPr lang="en-US" sz="2800" dirty="0" smtClean="0"/>
            <a:t> </a:t>
          </a:r>
          <a:r>
            <a:rPr lang="en-US" sz="2000" dirty="0" smtClean="0"/>
            <a:t>Community Advisory Bodies</a:t>
          </a:r>
          <a:endParaRPr lang="en-US" sz="2000" dirty="0"/>
        </a:p>
      </dgm:t>
    </dgm:pt>
    <dgm:pt modelId="{0DF2188C-CDF2-4228-BFD1-F94FEB71ABCB}" type="parTrans" cxnId="{64E43A02-2BF1-4F00-8736-3F2767C457A8}">
      <dgm:prSet/>
      <dgm:spPr/>
      <dgm:t>
        <a:bodyPr/>
        <a:lstStyle/>
        <a:p>
          <a:endParaRPr lang="en-US"/>
        </a:p>
      </dgm:t>
    </dgm:pt>
    <dgm:pt modelId="{8305F6CF-5DDD-4FC4-A3E5-AD902467184E}" type="sibTrans" cxnId="{64E43A02-2BF1-4F00-8736-3F2767C457A8}">
      <dgm:prSet/>
      <dgm:spPr/>
      <dgm:t>
        <a:bodyPr/>
        <a:lstStyle/>
        <a:p>
          <a:endParaRPr lang="en-US"/>
        </a:p>
      </dgm:t>
    </dgm:pt>
    <dgm:pt modelId="{4E8BEA04-1225-4BC5-ACA5-38D9A3DE8425}">
      <dgm:prSet phldrT="[Text]" custT="1"/>
      <dgm:spPr/>
      <dgm:t>
        <a:bodyPr/>
        <a:lstStyle/>
        <a:p>
          <a:r>
            <a:rPr lang="en-US" sz="3200" b="1" dirty="0" smtClean="0"/>
            <a:t>6</a:t>
          </a:r>
          <a:r>
            <a:rPr lang="en-US" sz="2400" b="1" dirty="0" smtClean="0"/>
            <a:t> </a:t>
          </a:r>
          <a:r>
            <a:rPr lang="en-US" sz="2400" dirty="0" smtClean="0"/>
            <a:t>TAY PSH Site Visits</a:t>
          </a:r>
          <a:endParaRPr lang="en-US" sz="2400" dirty="0"/>
        </a:p>
      </dgm:t>
    </dgm:pt>
    <dgm:pt modelId="{452127C6-33D1-4105-8478-DC7675C805C3}" type="parTrans" cxnId="{36517D10-41F2-4EB5-856C-4EAEC5DC5417}">
      <dgm:prSet/>
      <dgm:spPr/>
      <dgm:t>
        <a:bodyPr/>
        <a:lstStyle/>
        <a:p>
          <a:endParaRPr lang="en-US"/>
        </a:p>
      </dgm:t>
    </dgm:pt>
    <dgm:pt modelId="{D624F604-8A80-4E86-8FC2-81E42E85F886}" type="sibTrans" cxnId="{36517D10-41F2-4EB5-856C-4EAEC5DC5417}">
      <dgm:prSet/>
      <dgm:spPr/>
      <dgm:t>
        <a:bodyPr/>
        <a:lstStyle/>
        <a:p>
          <a:endParaRPr lang="en-US"/>
        </a:p>
      </dgm:t>
    </dgm:pt>
    <dgm:pt modelId="{DFA6B462-0BB0-4516-BF8B-B0E2AFC424D9}" type="pres">
      <dgm:prSet presAssocID="{963D3D14-559E-4A63-BCBF-504A01F4C2D5}" presName="compositeShape" presStyleCnt="0">
        <dgm:presLayoutVars>
          <dgm:chMax val="7"/>
          <dgm:dir/>
          <dgm:resizeHandles val="exact"/>
        </dgm:presLayoutVars>
      </dgm:prSet>
      <dgm:spPr/>
    </dgm:pt>
    <dgm:pt modelId="{3C3D7157-4EDA-428F-9EEC-DFA6B35C4D8C}" type="pres">
      <dgm:prSet presAssocID="{963D3D14-559E-4A63-BCBF-504A01F4C2D5}" presName="wedge1" presStyleLbl="node1" presStyleIdx="0" presStyleCnt="3" custScaleX="121479" custScaleY="114401" custLinFactNeighborX="-5234" custLinFactNeighborY="4932"/>
      <dgm:spPr/>
      <dgm:t>
        <a:bodyPr/>
        <a:lstStyle/>
        <a:p>
          <a:endParaRPr lang="en-US"/>
        </a:p>
      </dgm:t>
    </dgm:pt>
    <dgm:pt modelId="{6FDE49F5-E5E3-49B1-AA71-D7FF3856E3C9}" type="pres">
      <dgm:prSet presAssocID="{963D3D14-559E-4A63-BCBF-504A01F4C2D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4568B2-3DAF-433E-B9FA-30F6B49A3E7E}" type="pres">
      <dgm:prSet presAssocID="{963D3D14-559E-4A63-BCBF-504A01F4C2D5}" presName="wedge2" presStyleLbl="node1" presStyleIdx="1" presStyleCnt="3" custScaleX="114405" custScaleY="117822" custLinFactNeighborX="-793" custLinFactNeighborY="3000"/>
      <dgm:spPr/>
      <dgm:t>
        <a:bodyPr/>
        <a:lstStyle/>
        <a:p>
          <a:endParaRPr lang="en-US"/>
        </a:p>
      </dgm:t>
    </dgm:pt>
    <dgm:pt modelId="{5DAA1CB6-D2B7-45EE-A74B-20876EA6E971}" type="pres">
      <dgm:prSet presAssocID="{963D3D14-559E-4A63-BCBF-504A01F4C2D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984A18-DF9C-491F-BA3A-3A11F17324AA}" type="pres">
      <dgm:prSet presAssocID="{963D3D14-559E-4A63-BCBF-504A01F4C2D5}" presName="wedge3" presStyleLbl="node1" presStyleIdx="2" presStyleCnt="3" custScaleX="112983" custScaleY="115403" custLinFactNeighborX="-1400" custLinFactNeighborY="1874"/>
      <dgm:spPr/>
      <dgm:t>
        <a:bodyPr/>
        <a:lstStyle/>
        <a:p>
          <a:endParaRPr lang="en-US"/>
        </a:p>
      </dgm:t>
    </dgm:pt>
    <dgm:pt modelId="{326077B3-D0FD-4A25-BD18-1664FA918B4E}" type="pres">
      <dgm:prSet presAssocID="{963D3D14-559E-4A63-BCBF-504A01F4C2D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12A86B-E348-EA49-AB1F-28CF027EFEA0}" type="presOf" srcId="{FBE8EFE5-0B57-46AF-BA8C-284879F85C93}" destId="{6FDE49F5-E5E3-49B1-AA71-D7FF3856E3C9}" srcOrd="1" destOrd="0" presId="urn:microsoft.com/office/officeart/2005/8/layout/chart3"/>
    <dgm:cxn modelId="{36517D10-41F2-4EB5-856C-4EAEC5DC5417}" srcId="{963D3D14-559E-4A63-BCBF-504A01F4C2D5}" destId="{4E8BEA04-1225-4BC5-ACA5-38D9A3DE8425}" srcOrd="2" destOrd="0" parTransId="{452127C6-33D1-4105-8478-DC7675C805C3}" sibTransId="{D624F604-8A80-4E86-8FC2-81E42E85F886}"/>
    <dgm:cxn modelId="{D3708F15-81A7-5E48-BBD4-4A5CD3D8FD89}" type="presOf" srcId="{A5D0F441-BD84-4922-A7AB-87235670B6EE}" destId="{5DAA1CB6-D2B7-45EE-A74B-20876EA6E971}" srcOrd="1" destOrd="0" presId="urn:microsoft.com/office/officeart/2005/8/layout/chart3"/>
    <dgm:cxn modelId="{697AD3E9-5A60-8940-820E-452F81F7EDD0}" type="presOf" srcId="{4E8BEA04-1225-4BC5-ACA5-38D9A3DE8425}" destId="{326077B3-D0FD-4A25-BD18-1664FA918B4E}" srcOrd="1" destOrd="0" presId="urn:microsoft.com/office/officeart/2005/8/layout/chart3"/>
    <dgm:cxn modelId="{64E43A02-2BF1-4F00-8736-3F2767C457A8}" srcId="{963D3D14-559E-4A63-BCBF-504A01F4C2D5}" destId="{A5D0F441-BD84-4922-A7AB-87235670B6EE}" srcOrd="1" destOrd="0" parTransId="{0DF2188C-CDF2-4228-BFD1-F94FEB71ABCB}" sibTransId="{8305F6CF-5DDD-4FC4-A3E5-AD902467184E}"/>
    <dgm:cxn modelId="{75E2F218-42B3-C046-B4E8-AC5F7956CB87}" type="presOf" srcId="{FBE8EFE5-0B57-46AF-BA8C-284879F85C93}" destId="{3C3D7157-4EDA-428F-9EEC-DFA6B35C4D8C}" srcOrd="0" destOrd="0" presId="urn:microsoft.com/office/officeart/2005/8/layout/chart3"/>
    <dgm:cxn modelId="{F0B94E04-3CFF-40A5-94E3-452550BF4BA4}" srcId="{963D3D14-559E-4A63-BCBF-504A01F4C2D5}" destId="{FBE8EFE5-0B57-46AF-BA8C-284879F85C93}" srcOrd="0" destOrd="0" parTransId="{C0252868-F8B3-4AE9-931F-E0D8B9EFFE4A}" sibTransId="{A6F3D36E-8B1F-4037-B8A8-7081867132D8}"/>
    <dgm:cxn modelId="{0530712A-707C-CE45-A8E2-D5C88264720E}" type="presOf" srcId="{963D3D14-559E-4A63-BCBF-504A01F4C2D5}" destId="{DFA6B462-0BB0-4516-BF8B-B0E2AFC424D9}" srcOrd="0" destOrd="0" presId="urn:microsoft.com/office/officeart/2005/8/layout/chart3"/>
    <dgm:cxn modelId="{B51D7354-7E81-2940-9CEE-C90FA2A97422}" type="presOf" srcId="{A5D0F441-BD84-4922-A7AB-87235670B6EE}" destId="{D44568B2-3DAF-433E-B9FA-30F6B49A3E7E}" srcOrd="0" destOrd="0" presId="urn:microsoft.com/office/officeart/2005/8/layout/chart3"/>
    <dgm:cxn modelId="{D4F6B2D5-F4A2-334D-BC3E-92925B7C64CB}" type="presOf" srcId="{4E8BEA04-1225-4BC5-ACA5-38D9A3DE8425}" destId="{2C984A18-DF9C-491F-BA3A-3A11F17324AA}" srcOrd="0" destOrd="0" presId="urn:microsoft.com/office/officeart/2005/8/layout/chart3"/>
    <dgm:cxn modelId="{51D233FC-2547-B146-83C9-0CAE3FA70CCB}" type="presParOf" srcId="{DFA6B462-0BB0-4516-BF8B-B0E2AFC424D9}" destId="{3C3D7157-4EDA-428F-9EEC-DFA6B35C4D8C}" srcOrd="0" destOrd="0" presId="urn:microsoft.com/office/officeart/2005/8/layout/chart3"/>
    <dgm:cxn modelId="{56BF6FAF-006D-DD42-960C-0D2877BAEC5E}" type="presParOf" srcId="{DFA6B462-0BB0-4516-BF8B-B0E2AFC424D9}" destId="{6FDE49F5-E5E3-49B1-AA71-D7FF3856E3C9}" srcOrd="1" destOrd="0" presId="urn:microsoft.com/office/officeart/2005/8/layout/chart3"/>
    <dgm:cxn modelId="{4663A16B-E05F-754C-A94F-9446E3E65CBE}" type="presParOf" srcId="{DFA6B462-0BB0-4516-BF8B-B0E2AFC424D9}" destId="{D44568B2-3DAF-433E-B9FA-30F6B49A3E7E}" srcOrd="2" destOrd="0" presId="urn:microsoft.com/office/officeart/2005/8/layout/chart3"/>
    <dgm:cxn modelId="{B6660A07-6769-A345-A994-79EED1B99695}" type="presParOf" srcId="{DFA6B462-0BB0-4516-BF8B-B0E2AFC424D9}" destId="{5DAA1CB6-D2B7-45EE-A74B-20876EA6E971}" srcOrd="3" destOrd="0" presId="urn:microsoft.com/office/officeart/2005/8/layout/chart3"/>
    <dgm:cxn modelId="{75CEA132-6F55-2742-996F-CBF79FE9DCF3}" type="presParOf" srcId="{DFA6B462-0BB0-4516-BF8B-B0E2AFC424D9}" destId="{2C984A18-DF9C-491F-BA3A-3A11F17324AA}" srcOrd="4" destOrd="0" presId="urn:microsoft.com/office/officeart/2005/8/layout/chart3"/>
    <dgm:cxn modelId="{60579807-E447-E548-A30B-259BAB9677AE}" type="presParOf" srcId="{DFA6B462-0BB0-4516-BF8B-B0E2AFC424D9}" destId="{326077B3-D0FD-4A25-BD18-1664FA918B4E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9D23C0-DD00-1941-B4D1-0949454EC699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</dgm:pt>
    <dgm:pt modelId="{A1AF7C09-B995-3342-95ED-31AB5B3399EA}">
      <dgm:prSet phldrT="[Text]"/>
      <dgm:spPr/>
      <dgm:t>
        <a:bodyPr/>
        <a:lstStyle/>
        <a:p>
          <a:r>
            <a:rPr lang="en-US" dirty="0" smtClean="0"/>
            <a:t>Risk</a:t>
          </a:r>
          <a:endParaRPr lang="en-US" dirty="0"/>
        </a:p>
      </dgm:t>
    </dgm:pt>
    <dgm:pt modelId="{8EF036FA-8573-EC4D-9D06-45A45D444422}" type="parTrans" cxnId="{DB425050-1978-2243-B949-8E4B9D1C6832}">
      <dgm:prSet/>
      <dgm:spPr/>
      <dgm:t>
        <a:bodyPr/>
        <a:lstStyle/>
        <a:p>
          <a:endParaRPr lang="en-US"/>
        </a:p>
      </dgm:t>
    </dgm:pt>
    <dgm:pt modelId="{3E09EF92-1537-5B41-857D-EBA24A468AEE}" type="sibTrans" cxnId="{DB425050-1978-2243-B949-8E4B9D1C6832}">
      <dgm:prSet/>
      <dgm:spPr/>
      <dgm:t>
        <a:bodyPr/>
        <a:lstStyle/>
        <a:p>
          <a:endParaRPr lang="en-US"/>
        </a:p>
      </dgm:t>
    </dgm:pt>
    <dgm:pt modelId="{97B1D110-A1F1-9145-8443-2973B460AC01}">
      <dgm:prSet phldrT="[Text]"/>
      <dgm:spPr/>
      <dgm:t>
        <a:bodyPr/>
        <a:lstStyle/>
        <a:p>
          <a:r>
            <a:rPr lang="en-US" dirty="0" smtClean="0"/>
            <a:t>Housing</a:t>
          </a:r>
          <a:endParaRPr lang="en-US" dirty="0"/>
        </a:p>
      </dgm:t>
    </dgm:pt>
    <dgm:pt modelId="{8DF3788E-A314-1C4E-8634-7185481F65E4}" type="parTrans" cxnId="{FE09A36D-F8AA-B74A-81A9-04A13EA1E0E6}">
      <dgm:prSet/>
      <dgm:spPr/>
      <dgm:t>
        <a:bodyPr/>
        <a:lstStyle/>
        <a:p>
          <a:endParaRPr lang="en-US"/>
        </a:p>
      </dgm:t>
    </dgm:pt>
    <dgm:pt modelId="{99F77AA4-5579-0545-91FA-AA5E2097F26F}" type="sibTrans" cxnId="{FE09A36D-F8AA-B74A-81A9-04A13EA1E0E6}">
      <dgm:prSet/>
      <dgm:spPr/>
      <dgm:t>
        <a:bodyPr/>
        <a:lstStyle/>
        <a:p>
          <a:endParaRPr lang="en-US"/>
        </a:p>
      </dgm:t>
    </dgm:pt>
    <dgm:pt modelId="{87C04402-998D-9E46-905A-86827C1FF034}">
      <dgm:prSet phldrT="[Text]"/>
      <dgm:spPr/>
      <dgm:t>
        <a:bodyPr/>
        <a:lstStyle/>
        <a:p>
          <a:r>
            <a:rPr lang="en-US" dirty="0" smtClean="0"/>
            <a:t>Success</a:t>
          </a:r>
          <a:endParaRPr lang="en-US" dirty="0"/>
        </a:p>
      </dgm:t>
    </dgm:pt>
    <dgm:pt modelId="{FA757381-9DC9-5140-A560-F696DFFE4E50}" type="parTrans" cxnId="{09373579-27F1-B14A-AF0E-D4691F79424A}">
      <dgm:prSet/>
      <dgm:spPr/>
      <dgm:t>
        <a:bodyPr/>
        <a:lstStyle/>
        <a:p>
          <a:endParaRPr lang="en-US"/>
        </a:p>
      </dgm:t>
    </dgm:pt>
    <dgm:pt modelId="{5D8A72AF-443A-B845-BE61-567D0E66291C}" type="sibTrans" cxnId="{09373579-27F1-B14A-AF0E-D4691F79424A}">
      <dgm:prSet/>
      <dgm:spPr/>
      <dgm:t>
        <a:bodyPr/>
        <a:lstStyle/>
        <a:p>
          <a:endParaRPr lang="en-US"/>
        </a:p>
      </dgm:t>
    </dgm:pt>
    <dgm:pt modelId="{5C07C471-FC6D-6F40-A1C9-D8F762150B3A}" type="pres">
      <dgm:prSet presAssocID="{3D9D23C0-DD00-1941-B4D1-0949454EC699}" presName="Name0" presStyleCnt="0">
        <dgm:presLayoutVars>
          <dgm:dir/>
          <dgm:resizeHandles val="exact"/>
        </dgm:presLayoutVars>
      </dgm:prSet>
      <dgm:spPr/>
    </dgm:pt>
    <dgm:pt modelId="{7F7F26FD-9110-5842-BC01-C4CCF9818F5F}" type="pres">
      <dgm:prSet presAssocID="{A1AF7C09-B995-3342-95ED-31AB5B3399E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062FFD-77F5-5D4F-9CD7-AE7DE13A359F}" type="pres">
      <dgm:prSet presAssocID="{3E09EF92-1537-5B41-857D-EBA24A468AE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75F21DC-FA7A-A44F-A13C-B7BE89E3CA68}" type="pres">
      <dgm:prSet presAssocID="{3E09EF92-1537-5B41-857D-EBA24A468AEE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64B56853-80C2-C645-AC21-ABDAA694BE07}" type="pres">
      <dgm:prSet presAssocID="{97B1D110-A1F1-9145-8443-2973B460AC0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F23485-7085-B94C-92C7-52F109BDE22F}" type="pres">
      <dgm:prSet presAssocID="{99F77AA4-5579-0545-91FA-AA5E2097F26F}" presName="sibTrans" presStyleLbl="sibTrans2D1" presStyleIdx="1" presStyleCnt="2"/>
      <dgm:spPr/>
      <dgm:t>
        <a:bodyPr/>
        <a:lstStyle/>
        <a:p>
          <a:endParaRPr lang="en-US"/>
        </a:p>
      </dgm:t>
    </dgm:pt>
    <dgm:pt modelId="{275C2154-1380-094D-8DE4-6CA237457067}" type="pres">
      <dgm:prSet presAssocID="{99F77AA4-5579-0545-91FA-AA5E2097F26F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CF91842E-42DE-0A47-AC39-597076282AE1}" type="pres">
      <dgm:prSet presAssocID="{87C04402-998D-9E46-905A-86827C1FF03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902060-12A6-AD41-B42E-2BF102B28F62}" type="presOf" srcId="{87C04402-998D-9E46-905A-86827C1FF034}" destId="{CF91842E-42DE-0A47-AC39-597076282AE1}" srcOrd="0" destOrd="0" presId="urn:microsoft.com/office/officeart/2005/8/layout/process1"/>
    <dgm:cxn modelId="{D992EDD0-B7D6-5248-8975-8EF1D0DF7DB1}" type="presOf" srcId="{3E09EF92-1537-5B41-857D-EBA24A468AEE}" destId="{C7062FFD-77F5-5D4F-9CD7-AE7DE13A359F}" srcOrd="0" destOrd="0" presId="urn:microsoft.com/office/officeart/2005/8/layout/process1"/>
    <dgm:cxn modelId="{F63D3D2B-6386-FC4D-B5DB-BCBE0589F29A}" type="presOf" srcId="{97B1D110-A1F1-9145-8443-2973B460AC01}" destId="{64B56853-80C2-C645-AC21-ABDAA694BE07}" srcOrd="0" destOrd="0" presId="urn:microsoft.com/office/officeart/2005/8/layout/process1"/>
    <dgm:cxn modelId="{6DFA2F0E-8E3A-0241-A070-A5995A17F176}" type="presOf" srcId="{3E09EF92-1537-5B41-857D-EBA24A468AEE}" destId="{E75F21DC-FA7A-A44F-A13C-B7BE89E3CA68}" srcOrd="1" destOrd="0" presId="urn:microsoft.com/office/officeart/2005/8/layout/process1"/>
    <dgm:cxn modelId="{FE09A36D-F8AA-B74A-81A9-04A13EA1E0E6}" srcId="{3D9D23C0-DD00-1941-B4D1-0949454EC699}" destId="{97B1D110-A1F1-9145-8443-2973B460AC01}" srcOrd="1" destOrd="0" parTransId="{8DF3788E-A314-1C4E-8634-7185481F65E4}" sibTransId="{99F77AA4-5579-0545-91FA-AA5E2097F26F}"/>
    <dgm:cxn modelId="{DB425050-1978-2243-B949-8E4B9D1C6832}" srcId="{3D9D23C0-DD00-1941-B4D1-0949454EC699}" destId="{A1AF7C09-B995-3342-95ED-31AB5B3399EA}" srcOrd="0" destOrd="0" parTransId="{8EF036FA-8573-EC4D-9D06-45A45D444422}" sibTransId="{3E09EF92-1537-5B41-857D-EBA24A468AEE}"/>
    <dgm:cxn modelId="{B2DE0916-71E7-5740-9099-F6FE16CDF221}" type="presOf" srcId="{99F77AA4-5579-0545-91FA-AA5E2097F26F}" destId="{275C2154-1380-094D-8DE4-6CA237457067}" srcOrd="1" destOrd="0" presId="urn:microsoft.com/office/officeart/2005/8/layout/process1"/>
    <dgm:cxn modelId="{881A9F2D-64F4-504B-BFD9-D893D7E0674B}" type="presOf" srcId="{3D9D23C0-DD00-1941-B4D1-0949454EC699}" destId="{5C07C471-FC6D-6F40-A1C9-D8F762150B3A}" srcOrd="0" destOrd="0" presId="urn:microsoft.com/office/officeart/2005/8/layout/process1"/>
    <dgm:cxn modelId="{0D243233-BEA9-E042-A668-9A53834F090D}" type="presOf" srcId="{A1AF7C09-B995-3342-95ED-31AB5B3399EA}" destId="{7F7F26FD-9110-5842-BC01-C4CCF9818F5F}" srcOrd="0" destOrd="0" presId="urn:microsoft.com/office/officeart/2005/8/layout/process1"/>
    <dgm:cxn modelId="{09373579-27F1-B14A-AF0E-D4691F79424A}" srcId="{3D9D23C0-DD00-1941-B4D1-0949454EC699}" destId="{87C04402-998D-9E46-905A-86827C1FF034}" srcOrd="2" destOrd="0" parTransId="{FA757381-9DC9-5140-A560-F696DFFE4E50}" sibTransId="{5D8A72AF-443A-B845-BE61-567D0E66291C}"/>
    <dgm:cxn modelId="{8F3C11F8-9745-DE44-A60D-926072CD64B8}" type="presOf" srcId="{99F77AA4-5579-0545-91FA-AA5E2097F26F}" destId="{04F23485-7085-B94C-92C7-52F109BDE22F}" srcOrd="0" destOrd="0" presId="urn:microsoft.com/office/officeart/2005/8/layout/process1"/>
    <dgm:cxn modelId="{2340DF63-1187-6F49-B0B7-27D30206FDE4}" type="presParOf" srcId="{5C07C471-FC6D-6F40-A1C9-D8F762150B3A}" destId="{7F7F26FD-9110-5842-BC01-C4CCF9818F5F}" srcOrd="0" destOrd="0" presId="urn:microsoft.com/office/officeart/2005/8/layout/process1"/>
    <dgm:cxn modelId="{B62262EE-A441-4A4E-9B5B-9C5616DA6474}" type="presParOf" srcId="{5C07C471-FC6D-6F40-A1C9-D8F762150B3A}" destId="{C7062FFD-77F5-5D4F-9CD7-AE7DE13A359F}" srcOrd="1" destOrd="0" presId="urn:microsoft.com/office/officeart/2005/8/layout/process1"/>
    <dgm:cxn modelId="{FA856126-B906-5448-A2A7-28F72264CC95}" type="presParOf" srcId="{C7062FFD-77F5-5D4F-9CD7-AE7DE13A359F}" destId="{E75F21DC-FA7A-A44F-A13C-B7BE89E3CA68}" srcOrd="0" destOrd="0" presId="urn:microsoft.com/office/officeart/2005/8/layout/process1"/>
    <dgm:cxn modelId="{C0C0F4FB-A01A-7446-9771-8144675A1BC4}" type="presParOf" srcId="{5C07C471-FC6D-6F40-A1C9-D8F762150B3A}" destId="{64B56853-80C2-C645-AC21-ABDAA694BE07}" srcOrd="2" destOrd="0" presId="urn:microsoft.com/office/officeart/2005/8/layout/process1"/>
    <dgm:cxn modelId="{21D6D8C5-38AF-694C-8811-BC1AD9B5A9E6}" type="presParOf" srcId="{5C07C471-FC6D-6F40-A1C9-D8F762150B3A}" destId="{04F23485-7085-B94C-92C7-52F109BDE22F}" srcOrd="3" destOrd="0" presId="urn:microsoft.com/office/officeart/2005/8/layout/process1"/>
    <dgm:cxn modelId="{22B94D6A-C166-A14F-92EB-60ED0FA37982}" type="presParOf" srcId="{04F23485-7085-B94C-92C7-52F109BDE22F}" destId="{275C2154-1380-094D-8DE4-6CA237457067}" srcOrd="0" destOrd="0" presId="urn:microsoft.com/office/officeart/2005/8/layout/process1"/>
    <dgm:cxn modelId="{3181F26E-1A71-D045-9A06-4C54BBF22C44}" type="presParOf" srcId="{5C07C471-FC6D-6F40-A1C9-D8F762150B3A}" destId="{CF91842E-42DE-0A47-AC39-597076282AE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D7157-4EDA-428F-9EEC-DFA6B35C4D8C}">
      <dsp:nvSpPr>
        <dsp:cNvPr id="0" name=""/>
        <dsp:cNvSpPr/>
      </dsp:nvSpPr>
      <dsp:spPr>
        <a:xfrm>
          <a:off x="1221562" y="157776"/>
          <a:ext cx="3901997" cy="3674647"/>
        </a:xfrm>
        <a:prstGeom prst="pie">
          <a:avLst>
            <a:gd name="adj1" fmla="val 16200000"/>
            <a:gd name="adj2" fmla="val 1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646</a:t>
          </a:r>
          <a:r>
            <a:rPr lang="en-US" sz="2800" kern="1200" dirty="0" smtClean="0"/>
            <a:t> </a:t>
          </a:r>
          <a:r>
            <a:rPr lang="en-US" sz="2000" kern="1200" dirty="0" smtClean="0"/>
            <a:t>Homeless Youth Surveys</a:t>
          </a:r>
          <a:endParaRPr lang="en-US" sz="2000" kern="1200" dirty="0"/>
        </a:p>
      </dsp:txBody>
      <dsp:txXfrm>
        <a:off x="3343041" y="835835"/>
        <a:ext cx="1323892" cy="1224882"/>
      </dsp:txXfrm>
    </dsp:sp>
    <dsp:sp modelId="{D44568B2-3DAF-433E-B9FA-30F6B49A3E7E}">
      <dsp:nvSpPr>
        <dsp:cNvPr id="0" name=""/>
        <dsp:cNvSpPr/>
      </dsp:nvSpPr>
      <dsp:spPr>
        <a:xfrm>
          <a:off x="1312246" y="136373"/>
          <a:ext cx="3674775" cy="3784532"/>
        </a:xfrm>
        <a:prstGeom prst="pie">
          <a:avLst>
            <a:gd name="adj1" fmla="val 1800000"/>
            <a:gd name="adj2" fmla="val 9000000"/>
          </a:avLst>
        </a:prstGeom>
        <a:solidFill>
          <a:schemeClr val="accent4">
            <a:hueOff val="-2232386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2</a:t>
          </a:r>
          <a:r>
            <a:rPr lang="en-US" sz="2800" kern="1200" dirty="0" smtClean="0"/>
            <a:t> </a:t>
          </a:r>
          <a:r>
            <a:rPr lang="en-US" sz="2000" kern="1200" dirty="0" smtClean="0"/>
            <a:t>Community Advisory Bodies</a:t>
          </a:r>
          <a:endParaRPr lang="en-US" sz="2000" kern="1200" dirty="0"/>
        </a:p>
      </dsp:txBody>
      <dsp:txXfrm>
        <a:off x="2318435" y="2524233"/>
        <a:ext cx="1662398" cy="1171402"/>
      </dsp:txXfrm>
    </dsp:sp>
    <dsp:sp modelId="{2C984A18-DF9C-491F-BA3A-3A11F17324AA}">
      <dsp:nvSpPr>
        <dsp:cNvPr id="0" name=""/>
        <dsp:cNvSpPr/>
      </dsp:nvSpPr>
      <dsp:spPr>
        <a:xfrm>
          <a:off x="1315587" y="139055"/>
          <a:ext cx="3629099" cy="3706832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6</a:t>
          </a:r>
          <a:r>
            <a:rPr lang="en-US" sz="2400" b="1" kern="1200" dirty="0" smtClean="0"/>
            <a:t> </a:t>
          </a:r>
          <a:r>
            <a:rPr lang="en-US" sz="2400" kern="1200" dirty="0" smtClean="0"/>
            <a:t>TAY PSH Site Visits</a:t>
          </a:r>
          <a:endParaRPr lang="en-US" sz="2400" kern="1200" dirty="0"/>
        </a:p>
      </dsp:txBody>
      <dsp:txXfrm>
        <a:off x="1704419" y="867183"/>
        <a:ext cx="1231301" cy="12356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F26FD-9110-5842-BC01-C4CCF9818F5F}">
      <dsp:nvSpPr>
        <dsp:cNvPr id="0" name=""/>
        <dsp:cNvSpPr/>
      </dsp:nvSpPr>
      <dsp:spPr>
        <a:xfrm>
          <a:off x="5357" y="1551582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Risk</a:t>
          </a:r>
          <a:endParaRPr lang="en-US" sz="2700" kern="1200" dirty="0"/>
        </a:p>
      </dsp:txBody>
      <dsp:txXfrm>
        <a:off x="33499" y="1579724"/>
        <a:ext cx="1545106" cy="904550"/>
      </dsp:txXfrm>
    </dsp:sp>
    <dsp:sp modelId="{C7062FFD-77F5-5D4F-9CD7-AE7DE13A359F}">
      <dsp:nvSpPr>
        <dsp:cNvPr id="0" name=""/>
        <dsp:cNvSpPr/>
      </dsp:nvSpPr>
      <dsp:spPr>
        <a:xfrm>
          <a:off x="1766887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1766887" y="1912856"/>
        <a:ext cx="237646" cy="238286"/>
      </dsp:txXfrm>
    </dsp:sp>
    <dsp:sp modelId="{64B56853-80C2-C645-AC21-ABDAA694BE07}">
      <dsp:nvSpPr>
        <dsp:cNvPr id="0" name=""/>
        <dsp:cNvSpPr/>
      </dsp:nvSpPr>
      <dsp:spPr>
        <a:xfrm>
          <a:off x="2247304" y="1551582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Housing</a:t>
          </a:r>
          <a:endParaRPr lang="en-US" sz="2700" kern="1200" dirty="0"/>
        </a:p>
      </dsp:txBody>
      <dsp:txXfrm>
        <a:off x="2275446" y="1579724"/>
        <a:ext cx="1545106" cy="904550"/>
      </dsp:txXfrm>
    </dsp:sp>
    <dsp:sp modelId="{04F23485-7085-B94C-92C7-52F109BDE22F}">
      <dsp:nvSpPr>
        <dsp:cNvPr id="0" name=""/>
        <dsp:cNvSpPr/>
      </dsp:nvSpPr>
      <dsp:spPr>
        <a:xfrm>
          <a:off x="4008834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008834" y="1912856"/>
        <a:ext cx="237646" cy="238286"/>
      </dsp:txXfrm>
    </dsp:sp>
    <dsp:sp modelId="{CF91842E-42DE-0A47-AC39-597076282AE1}">
      <dsp:nvSpPr>
        <dsp:cNvPr id="0" name=""/>
        <dsp:cNvSpPr/>
      </dsp:nvSpPr>
      <dsp:spPr>
        <a:xfrm>
          <a:off x="4489251" y="1551582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Success</a:t>
          </a:r>
          <a:endParaRPr lang="en-US" sz="2700" kern="1200" dirty="0"/>
        </a:p>
      </dsp:txBody>
      <dsp:txXfrm>
        <a:off x="4517393" y="1579724"/>
        <a:ext cx="1545106" cy="904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70D6A-FB49-A14C-9B03-21B3417100CD}" type="datetimeFigureOut">
              <a:rPr lang="en-US" smtClean="0"/>
              <a:t>5/23/18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B6C83-B894-2740-9986-97D8BB6F6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69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F9F17-BD84-4D56-A3DF-1E59C5A370A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80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2350" y="642938"/>
            <a:ext cx="2757488" cy="2070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F9F17-BD84-4D56-A3DF-1E59C5A370A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16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D8AD1-A8DC-3645-BB36-B382803D0E1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467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D8AD1-A8DC-3645-BB36-B382803D0E1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378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D8AD1-A8DC-3645-BB36-B382803D0E1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6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9005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956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CF78-BAF2-4139-91F3-215362EF2725}" type="datetimeFigureOut">
              <a:rPr lang="en-US" smtClean="0"/>
              <a:t>5/23/18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9840-EED6-4E7F-ABD0-291243E0C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1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CF78-BAF2-4139-91F3-215362EF2725}" type="datetimeFigureOut">
              <a:rPr lang="en-US" smtClean="0"/>
              <a:t>5/23/18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9840-EED6-4E7F-ABD0-291243E0C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8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CF78-BAF2-4139-91F3-215362EF2725}" type="datetimeFigureOut">
              <a:rPr lang="en-US" smtClean="0"/>
              <a:t>5/23/18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9840-EED6-4E7F-ABD0-291243E0C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29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9005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85800" y="2819400"/>
            <a:ext cx="7772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956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CF78-BAF2-4139-91F3-215362EF2725}" type="datetimeFigureOut">
              <a:rPr lang="en-US" smtClean="0"/>
              <a:t>5/23/18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9840-EED6-4E7F-ABD0-291243E0C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58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293970"/>
            <a:ext cx="8229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CF78-BAF2-4139-91F3-215362EF2725}" type="datetimeFigureOut">
              <a:rPr lang="en-US" smtClean="0"/>
              <a:t>5/23/18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9840-EED6-4E7F-ABD0-291243E0C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44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CF78-BAF2-4139-91F3-215362EF2725}" type="datetimeFigureOut">
              <a:rPr lang="en-US" smtClean="0"/>
              <a:t>5/23/18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9840-EED6-4E7F-ABD0-291243E0C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CF78-BAF2-4139-91F3-215362EF2725}" type="datetimeFigureOut">
              <a:rPr lang="en-US" smtClean="0"/>
              <a:t>5/23/18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9840-EED6-4E7F-ABD0-291243E0C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60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CF78-BAF2-4139-91F3-215362EF2725}" type="datetimeFigureOut">
              <a:rPr lang="en-US" smtClean="0"/>
              <a:t>5/23/18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9840-EED6-4E7F-ABD0-291243E0C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2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CF78-BAF2-4139-91F3-215362EF2725}" type="datetimeFigureOut">
              <a:rPr lang="en-US" smtClean="0"/>
              <a:t>5/23/18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9840-EED6-4E7F-ABD0-291243E0C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24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CF78-BAF2-4139-91F3-215362EF2725}" type="datetimeFigureOut">
              <a:rPr lang="en-US" smtClean="0"/>
              <a:t>5/23/18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9840-EED6-4E7F-ABD0-291243E0C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54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CF78-BAF2-4139-91F3-215362EF2725}" type="datetimeFigureOut">
              <a:rPr lang="en-US" smtClean="0"/>
              <a:t>5/23/18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9840-EED6-4E7F-ABD0-291243E0C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70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293970"/>
            <a:ext cx="8229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CF78-BAF2-4139-91F3-215362EF2725}" type="datetimeFigureOut">
              <a:rPr lang="en-US" smtClean="0"/>
              <a:t>5/23/18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9840-EED6-4E7F-ABD0-291243E0C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49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CF78-BAF2-4139-91F3-215362EF2725}" type="datetimeFigureOut">
              <a:rPr lang="en-US" smtClean="0"/>
              <a:t>5/23/18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9840-EED6-4E7F-ABD0-291243E0C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70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CF78-BAF2-4139-91F3-215362EF2725}" type="datetimeFigureOut">
              <a:rPr lang="en-US" smtClean="0"/>
              <a:t>5/23/18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9840-EED6-4E7F-ABD0-291243E0C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10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CF78-BAF2-4139-91F3-215362EF2725}" type="datetimeFigureOut">
              <a:rPr lang="en-US" smtClean="0"/>
              <a:t>5/23/18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9840-EED6-4E7F-ABD0-291243E0C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68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9005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85800" y="2819400"/>
            <a:ext cx="7772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956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CF78-BAF2-4139-91F3-215362EF27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9840-EED6-4E7F-ABD0-291243E0C4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962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293970"/>
            <a:ext cx="8229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CF78-BAF2-4139-91F3-215362EF27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9840-EED6-4E7F-ABD0-291243E0C4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913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CF78-BAF2-4139-91F3-215362EF27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9840-EED6-4E7F-ABD0-291243E0C4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752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CF78-BAF2-4139-91F3-215362EF27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9840-EED6-4E7F-ABD0-291243E0C4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3209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CF78-BAF2-4139-91F3-215362EF27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9840-EED6-4E7F-ABD0-291243E0C4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3744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CF78-BAF2-4139-91F3-215362EF27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9840-EED6-4E7F-ABD0-291243E0C4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294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CF78-BAF2-4139-91F3-215362EF27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9840-EED6-4E7F-ABD0-291243E0C4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890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CF78-BAF2-4139-91F3-215362EF2725}" type="datetimeFigureOut">
              <a:rPr lang="en-US" smtClean="0"/>
              <a:t>5/23/18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9840-EED6-4E7F-ABD0-291243E0C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826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CF78-BAF2-4139-91F3-215362EF27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9840-EED6-4E7F-ABD0-291243E0C4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464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CF78-BAF2-4139-91F3-215362EF27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9840-EED6-4E7F-ABD0-291243E0C4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123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CF78-BAF2-4139-91F3-215362EF27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9840-EED6-4E7F-ABD0-291243E0C4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39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CF78-BAF2-4139-91F3-215362EF27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9840-EED6-4E7F-ABD0-291243E0C4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17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CF78-BAF2-4139-91F3-215362EF2725}" type="datetimeFigureOut">
              <a:rPr lang="en-US" smtClean="0"/>
              <a:t>5/23/18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9840-EED6-4E7F-ABD0-291243E0C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9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CF78-BAF2-4139-91F3-215362EF2725}" type="datetimeFigureOut">
              <a:rPr lang="en-US" smtClean="0"/>
              <a:t>5/23/18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9840-EED6-4E7F-ABD0-291243E0C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0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CF78-BAF2-4139-91F3-215362EF2725}" type="datetimeFigureOut">
              <a:rPr lang="en-US" smtClean="0"/>
              <a:t>5/23/18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9840-EED6-4E7F-ABD0-291243E0C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9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CF78-BAF2-4139-91F3-215362EF2725}" type="datetimeFigureOut">
              <a:rPr lang="en-US" smtClean="0"/>
              <a:t>5/23/18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9840-EED6-4E7F-ABD0-291243E0C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4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CF78-BAF2-4139-91F3-215362EF2725}" type="datetimeFigureOut">
              <a:rPr lang="en-US" smtClean="0"/>
              <a:t>5/23/18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9840-EED6-4E7F-ABD0-291243E0C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28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CF78-BAF2-4139-91F3-215362EF2725}" type="datetimeFigureOut">
              <a:rPr lang="en-US" smtClean="0"/>
              <a:t>5/23/18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9840-EED6-4E7F-ABD0-291243E0C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2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emf"/><Relationship Id="rId15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0CF78-BAF2-4139-91F3-215362EF2725}" type="datetimeFigureOut">
              <a:rPr lang="en-US" smtClean="0"/>
              <a:t>5/23/18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99840-EED6-4E7F-ABD0-291243E0C4F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805282"/>
            <a:ext cx="9144000" cy="1052718"/>
          </a:xfrm>
          <a:prstGeom prst="rect">
            <a:avLst/>
          </a:prstGeom>
          <a:solidFill>
            <a:srgbClr val="860908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flipV="1">
            <a:off x="0" y="5778500"/>
            <a:ext cx="9144000" cy="508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1-lineWordmark_GoldOnCard_NoBG.eps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997700" y="6457796"/>
            <a:ext cx="1822126" cy="1548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" y="6163017"/>
            <a:ext cx="3461095" cy="406303"/>
          </a:xfrm>
          <a:prstGeom prst="rect">
            <a:avLst/>
          </a:prstGeom>
        </p:spPr>
      </p:pic>
      <p:pic>
        <p:nvPicPr>
          <p:cNvPr id="12" name="Picture 11" descr="Small Use Shield_GoldOnTrans.eps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201027" y="238127"/>
            <a:ext cx="748239" cy="74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5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0CF78-BAF2-4139-91F3-215362EF2725}" type="datetimeFigureOut">
              <a:rPr lang="en-US" smtClean="0"/>
              <a:t>5/23/18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99840-EED6-4E7F-ABD0-291243E0C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85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0CF78-BAF2-4139-91F3-215362EF27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99840-EED6-4E7F-ABD0-291243E0C4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8609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784848"/>
            <a:ext cx="9144000" cy="91440"/>
          </a:xfrm>
          <a:prstGeom prst="rect">
            <a:avLst/>
          </a:prstGeom>
          <a:solidFill>
            <a:srgbClr val="8609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28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350" y="1338793"/>
            <a:ext cx="9129299" cy="220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solidFill>
                  <a:srgbClr val="990000"/>
                </a:solidFill>
                <a:latin typeface="Arial"/>
                <a:ea typeface="+mj-ea"/>
                <a:cs typeface="Arial"/>
              </a:rPr>
              <a:t>Linking Assessment to Housing and Outcomes</a:t>
            </a:r>
            <a:r>
              <a:rPr kumimoji="0" lang="en-US" sz="440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440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lang="en-US" sz="2750" dirty="0" smtClean="0">
                <a:solidFill>
                  <a:srgbClr val="990000"/>
                </a:solidFill>
                <a:latin typeface="Arial"/>
                <a:ea typeface="+mj-ea"/>
                <a:cs typeface="Arial"/>
              </a:rPr>
              <a:t>Preliminary Results using the </a:t>
            </a:r>
            <a:r>
              <a:rPr kumimoji="0" lang="en-US" sz="275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NST Tool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349" y="3390899"/>
            <a:ext cx="9129299" cy="749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i="1" u="none" strike="noStrike" kern="1200" cap="none" spc="0" normalizeH="0" baseline="0" noProof="0" dirty="0" smtClean="0"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Eric Rice</a:t>
            </a:r>
          </a:p>
        </p:txBody>
      </p:sp>
    </p:spTree>
    <p:extLst>
      <p:ext uri="{BB962C8B-B14F-4D97-AF65-F5344CB8AC3E}">
        <p14:creationId xmlns:p14="http://schemas.microsoft.com/office/powerpoint/2010/main" val="27425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/>
          </p:nvPr>
        </p:nvGraphicFramePr>
        <p:xfrm>
          <a:off x="609600" y="609600"/>
          <a:ext cx="83058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256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Predictors of PSH Success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1482774"/>
              </p:ext>
            </p:extLst>
          </p:nvPr>
        </p:nvGraphicFramePr>
        <p:xfrm>
          <a:off x="304802" y="1417637"/>
          <a:ext cx="8153399" cy="50593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0398"/>
                <a:gridCol w="1676400"/>
                <a:gridCol w="543000"/>
                <a:gridCol w="2733601"/>
              </a:tblGrid>
              <a:tr h="591537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Multivariate </a:t>
                      </a:r>
                      <a:r>
                        <a:rPr lang="en-US" sz="1600" u="none" strike="noStrike" dirty="0">
                          <a:effectLst/>
                        </a:rPr>
                        <a:t>Logistic Regression of Housing Stability Given PSH Outcome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02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mr-IN" sz="1600" u="sng" strike="noStrike">
                          <a:effectLst/>
                        </a:rPr>
                        <a:t>PSH Exits  (N=579)</a:t>
                      </a:r>
                      <a:endParaRPr lang="mr-IN" sz="1600" b="0" i="0" u="sng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024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>
                          <a:effectLst/>
                        </a:rPr>
                        <a:t> 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OR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>
                          <a:effectLst/>
                        </a:rPr>
                        <a:t> 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95% CI</a:t>
                      </a:r>
                      <a:endParaRPr lang="mr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323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Demographics</a:t>
                      </a:r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323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17 or Younger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>
                          <a:effectLst/>
                        </a:rPr>
                        <a:t>1.60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[0.81, 3.14]</a:t>
                      </a:r>
                      <a:endParaRPr lang="mr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323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Female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0.85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[0.49, 1.49]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323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LGBTQQI2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</a:rPr>
                        <a:t>0.94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[0.6, 1.48]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323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Black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0.83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[0.51, 1.35]</a:t>
                      </a:r>
                      <a:endParaRPr lang="mr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323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Hispanic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0.78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 dirty="0">
                          <a:effectLst/>
                        </a:rPr>
                        <a:t>[0.38, 1.59]</a:t>
                      </a:r>
                      <a:endParaRPr lang="mr-I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323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Trauma History/Risk</a:t>
                      </a:r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5915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Unhealthy or Abusive relationship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0.60</a:t>
                      </a:r>
                      <a:endParaRPr lang="nb-NO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mr-IN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[0.37, 0.95]</a:t>
                      </a:r>
                      <a:endParaRPr lang="mr-IN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323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FF0000"/>
                          </a:solidFill>
                          <a:effectLst/>
                        </a:rPr>
                        <a:t>  Final Acuity Score </a:t>
                      </a:r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0.74</a:t>
                      </a:r>
                      <a:endParaRPr lang="nb-NO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***</a:t>
                      </a:r>
                      <a:endParaRPr lang="mr-IN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[0.65, 0.86]</a:t>
                      </a:r>
                      <a:endParaRPr lang="mr-IN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323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-2 Log Likelihood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>
                          <a:effectLst/>
                        </a:rPr>
                        <a:t>513.90</a:t>
                      </a:r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>
                          <a:effectLst/>
                        </a:rPr>
                        <a:t> 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 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323024">
                <a:tc gridSpan="4">
                  <a:txBody>
                    <a:bodyPr/>
                    <a:lstStyle/>
                    <a:p>
                      <a:pPr algn="l" fontAlgn="b"/>
                      <a:r>
                        <a:rPr lang="mr-IN" sz="1600" u="none" strike="noStrike" dirty="0" err="1">
                          <a:effectLst/>
                        </a:rPr>
                        <a:t>Note</a:t>
                      </a:r>
                      <a:r>
                        <a:rPr lang="mr-IN" sz="1600" u="none" strike="noStrike" dirty="0">
                          <a:effectLst/>
                        </a:rPr>
                        <a:t>: *</a:t>
                      </a:r>
                      <a:r>
                        <a:rPr lang="mr-IN" sz="1600" u="none" strike="noStrike" dirty="0" err="1">
                          <a:effectLst/>
                        </a:rPr>
                        <a:t>p</a:t>
                      </a:r>
                      <a:r>
                        <a:rPr lang="mr-IN" sz="1600" u="none" strike="noStrike" dirty="0">
                          <a:effectLst/>
                        </a:rPr>
                        <a:t>&lt;.05; **</a:t>
                      </a:r>
                      <a:r>
                        <a:rPr lang="mr-IN" sz="1600" u="none" strike="noStrike" dirty="0" err="1">
                          <a:effectLst/>
                        </a:rPr>
                        <a:t>p</a:t>
                      </a:r>
                      <a:r>
                        <a:rPr lang="mr-IN" sz="1600" u="none" strike="noStrike" dirty="0">
                          <a:effectLst/>
                        </a:rPr>
                        <a:t>&lt;.01; ***</a:t>
                      </a:r>
                      <a:r>
                        <a:rPr lang="mr-IN" sz="1600" u="none" strike="noStrike" dirty="0" err="1">
                          <a:effectLst/>
                        </a:rPr>
                        <a:t>p</a:t>
                      </a:r>
                      <a:r>
                        <a:rPr lang="mr-IN" sz="1600" u="none" strike="noStrike" dirty="0">
                          <a:effectLst/>
                        </a:rPr>
                        <a:t>&lt;.001</a:t>
                      </a:r>
                      <a:endParaRPr lang="mr-I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431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Predictors of RRH Success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3191467"/>
              </p:ext>
            </p:extLst>
          </p:nvPr>
        </p:nvGraphicFramePr>
        <p:xfrm>
          <a:off x="304802" y="1600207"/>
          <a:ext cx="8381999" cy="51102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5598"/>
                <a:gridCol w="1295400"/>
                <a:gridCol w="638366"/>
                <a:gridCol w="3552635"/>
              </a:tblGrid>
              <a:tr h="373538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u="sng" strike="noStrike" dirty="0">
                          <a:effectLst/>
                        </a:rPr>
                        <a:t>Multivariate Logistic Regression of Housing Stability Given RRH Outcome</a:t>
                      </a:r>
                      <a:endParaRPr lang="en-US" sz="16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398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mr-IN" sz="1600" u="sng" strike="noStrike" dirty="0">
                          <a:effectLst/>
                        </a:rPr>
                        <a:t>RRH </a:t>
                      </a:r>
                      <a:r>
                        <a:rPr lang="mr-IN" sz="1600" u="sng" strike="noStrike" dirty="0" err="1">
                          <a:effectLst/>
                        </a:rPr>
                        <a:t>Exits</a:t>
                      </a:r>
                      <a:r>
                        <a:rPr lang="mr-IN" sz="1600" u="sng" strike="noStrike" dirty="0">
                          <a:effectLst/>
                        </a:rPr>
                        <a:t>  (</a:t>
                      </a:r>
                      <a:r>
                        <a:rPr lang="mr-IN" sz="1600" u="sng" strike="noStrike" dirty="0" err="1">
                          <a:effectLst/>
                        </a:rPr>
                        <a:t>N</a:t>
                      </a:r>
                      <a:r>
                        <a:rPr lang="mr-IN" sz="1600" u="sng" strike="noStrike" dirty="0">
                          <a:effectLst/>
                        </a:rPr>
                        <a:t>=2885)</a:t>
                      </a:r>
                      <a:endParaRPr lang="mr-IN" sz="16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3980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 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sng" strike="noStrike" dirty="0">
                          <a:effectLst/>
                        </a:rPr>
                        <a:t>OR</a:t>
                      </a:r>
                      <a:endParaRPr lang="en-US" sz="16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 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sng" strike="noStrike" dirty="0">
                          <a:effectLst/>
                        </a:rPr>
                        <a:t>95% CI</a:t>
                      </a:r>
                      <a:endParaRPr lang="mr-IN" sz="16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2039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Demographics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3735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17 or Younger 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0.64</a:t>
                      </a:r>
                      <a:endParaRPr lang="nb-NO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***</a:t>
                      </a:r>
                      <a:endParaRPr lang="mr-IN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[0.51, 0.79]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203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Female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1.12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[0.88, 1.43]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3735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LGBTQQI2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1.19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[0.96, 1.48]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203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Black 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0.72</a:t>
                      </a:r>
                      <a:endParaRPr lang="nb-NO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**</a:t>
                      </a:r>
                      <a:endParaRPr lang="mr-IN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[0.58, 0.9]</a:t>
                      </a:r>
                      <a:endParaRPr lang="mr-IN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203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FF0000"/>
                          </a:solidFill>
                          <a:effectLst/>
                        </a:rPr>
                        <a:t>  Hispanic</a:t>
                      </a:r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0.68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solidFill>
                            <a:srgbClr val="FF0000"/>
                          </a:solidFill>
                          <a:effectLst/>
                        </a:rPr>
                        <a:t>**</a:t>
                      </a:r>
                      <a:endParaRPr lang="mr-IN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[0.52, 0.90]</a:t>
                      </a:r>
                      <a:endParaRPr lang="mr-IN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2039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Living Situation</a:t>
                      </a:r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203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Couch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0.11</a:t>
                      </a:r>
                      <a:endParaRPr lang="nb-NO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***</a:t>
                      </a:r>
                      <a:endParaRPr lang="mr-IN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[0.07, 0.18]</a:t>
                      </a:r>
                      <a:endParaRPr lang="mr-IN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5571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Transitional Housing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0.12</a:t>
                      </a:r>
                      <a:endParaRPr lang="nb-NO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***</a:t>
                      </a:r>
                      <a:endParaRPr lang="mr-IN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[0.10, 0.15]</a:t>
                      </a:r>
                      <a:endParaRPr lang="mr-IN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2039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Trauma History/Risk</a:t>
                      </a:r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5571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Final Acuity Score 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0.78</a:t>
                      </a:r>
                      <a:endParaRPr lang="nb-NO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***</a:t>
                      </a:r>
                      <a:endParaRPr lang="mr-IN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[0.72, 0.84]</a:t>
                      </a:r>
                      <a:endParaRPr lang="mr-IN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3735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-2 Log Likelihood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>
                          <a:effectLst/>
                        </a:rPr>
                        <a:t>2667.74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 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 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203980">
                <a:tc gridSpan="4">
                  <a:txBody>
                    <a:bodyPr/>
                    <a:lstStyle/>
                    <a:p>
                      <a:pPr algn="l" fontAlgn="b"/>
                      <a:r>
                        <a:rPr lang="mr-IN" sz="1600" u="none" strike="noStrike" dirty="0" err="1">
                          <a:effectLst/>
                        </a:rPr>
                        <a:t>Note</a:t>
                      </a:r>
                      <a:r>
                        <a:rPr lang="mr-IN" sz="1600" u="none" strike="noStrike" dirty="0">
                          <a:effectLst/>
                        </a:rPr>
                        <a:t>: *</a:t>
                      </a:r>
                      <a:r>
                        <a:rPr lang="mr-IN" sz="1600" u="none" strike="noStrike" dirty="0" err="1">
                          <a:effectLst/>
                        </a:rPr>
                        <a:t>p</a:t>
                      </a:r>
                      <a:r>
                        <a:rPr lang="mr-IN" sz="1600" u="none" strike="noStrike" dirty="0">
                          <a:effectLst/>
                        </a:rPr>
                        <a:t>&lt;.05; **</a:t>
                      </a:r>
                      <a:r>
                        <a:rPr lang="mr-IN" sz="1600" u="none" strike="noStrike" dirty="0" err="1">
                          <a:effectLst/>
                        </a:rPr>
                        <a:t>p</a:t>
                      </a:r>
                      <a:r>
                        <a:rPr lang="mr-IN" sz="1600" u="none" strike="noStrike" dirty="0">
                          <a:effectLst/>
                        </a:rPr>
                        <a:t>&lt;.01; ***</a:t>
                      </a:r>
                      <a:r>
                        <a:rPr lang="mr-IN" sz="1600" u="none" strike="noStrike" dirty="0" err="1">
                          <a:effectLst/>
                        </a:rPr>
                        <a:t>p</a:t>
                      </a:r>
                      <a:r>
                        <a:rPr lang="mr-IN" sz="1600" u="none" strike="noStrike" dirty="0">
                          <a:effectLst/>
                        </a:rPr>
                        <a:t>&lt;.001</a:t>
                      </a:r>
                      <a:endParaRPr lang="mr-I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4056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 PSH up to 10 </a:t>
            </a:r>
            <a:r>
              <a:rPr lang="mr-IN" dirty="0" smtClean="0"/>
              <a:t>–</a:t>
            </a:r>
            <a:r>
              <a:rPr lang="en-US" dirty="0" smtClean="0"/>
              <a:t> RRH works great for 8-9 </a:t>
            </a:r>
            <a:r>
              <a:rPr lang="mr-IN" dirty="0" smtClean="0"/>
              <a:t>–</a:t>
            </a:r>
            <a:r>
              <a:rPr lang="en-US" dirty="0" smtClean="0"/>
              <a:t> HUGE cost savings!</a:t>
            </a:r>
          </a:p>
          <a:p>
            <a:r>
              <a:rPr lang="en-US" dirty="0" smtClean="0"/>
              <a:t>Some additional experimentation with RRH for 10+ (only 25 out of 10,922 tried)</a:t>
            </a:r>
          </a:p>
          <a:p>
            <a:r>
              <a:rPr lang="en-US" dirty="0" smtClean="0"/>
              <a:t>Must figure out who of 4 or under is not exiting on their own and provide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42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sense of time</a:t>
            </a:r>
          </a:p>
          <a:p>
            <a:r>
              <a:rPr lang="en-US" dirty="0" smtClean="0"/>
              <a:t>No TLP exits included</a:t>
            </a:r>
          </a:p>
          <a:p>
            <a:r>
              <a:rPr lang="en-US" dirty="0" smtClean="0"/>
              <a:t>No service delivery included</a:t>
            </a:r>
          </a:p>
          <a:p>
            <a:r>
              <a:rPr lang="en-US" dirty="0" smtClean="0"/>
              <a:t>No sense of how RRH is used (6, 12, 18 months)</a:t>
            </a:r>
          </a:p>
          <a:p>
            <a:r>
              <a:rPr lang="en-US" dirty="0" smtClean="0"/>
              <a:t>No sense of scattered site vs. congregate living</a:t>
            </a:r>
          </a:p>
          <a:p>
            <a:r>
              <a:rPr lang="en-US" dirty="0" smtClean="0"/>
              <a:t>MUCH still to be done!!!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46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051" y="1692492"/>
            <a:ext cx="82787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You’re still homeless. You’re still homeless so it’s like that’s the</a:t>
            </a:r>
            <a:r>
              <a:rPr lang="mr-IN" sz="2700" dirty="0"/>
              <a:t>…</a:t>
            </a:r>
            <a:r>
              <a:rPr lang="en-US" sz="2700" dirty="0"/>
              <a:t> No matter what these questions don</a:t>
            </a:r>
            <a:r>
              <a:rPr lang="mr-IN" sz="2700" dirty="0"/>
              <a:t>’</a:t>
            </a:r>
            <a:r>
              <a:rPr lang="en-US" sz="2700" dirty="0"/>
              <a:t>t change the homeless to a capital “H” homeless: You’re a capital “H” homeless. You’re not a lower case “homeless”. You’re a capital “H” homeless. You’re still fucking homeless. Excuse my language.</a:t>
            </a:r>
          </a:p>
        </p:txBody>
      </p:sp>
    </p:spTree>
    <p:extLst>
      <p:ext uri="{BB962C8B-B14F-4D97-AF65-F5344CB8AC3E}">
        <p14:creationId xmlns:p14="http://schemas.microsoft.com/office/powerpoint/2010/main" val="113139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7-02-28 at 1.12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354440" cy="3726275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10420" y="6858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Thank you to the Youth!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55626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Paper to come out in Cityscape in fall.</a:t>
            </a:r>
          </a:p>
          <a:p>
            <a:r>
              <a:rPr lang="en-US" dirty="0" smtClean="0"/>
              <a:t>Brief report available on “publications” tab at CAIS.USC.EDU or </a:t>
            </a:r>
          </a:p>
          <a:p>
            <a:r>
              <a:rPr lang="en-US" dirty="0"/>
              <a:t>https://</a:t>
            </a:r>
            <a:r>
              <a:rPr lang="en-US" dirty="0" err="1"/>
              <a:t>www.cais.usc.edu</a:t>
            </a:r>
            <a:r>
              <a:rPr lang="en-US" dirty="0"/>
              <a:t>/</a:t>
            </a:r>
            <a:r>
              <a:rPr lang="en-US" dirty="0" err="1"/>
              <a:t>wp</a:t>
            </a:r>
            <a:r>
              <a:rPr lang="en-US" dirty="0"/>
              <a:t>-content/uploads/2018/02/Rice-Assessments-and-</a:t>
            </a:r>
            <a:r>
              <a:rPr lang="en-US" dirty="0" err="1"/>
              <a:t>Outcomes.pdf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jones\Downloads\USC-MSN NRSG 504\logos\Super Formal Hor JPG\Super Formal_Hor_S.Dworak-Peck School of SW_CardOnWh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3" y="2514600"/>
            <a:ext cx="7286328" cy="116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89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/>
          <p:nvPr/>
        </p:nvSpPr>
        <p:spPr>
          <a:xfrm>
            <a:off x="685798" y="1219200"/>
            <a:ext cx="7924801" cy="5029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1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 smtClean="0">
                <a:solidFill>
                  <a:srgbClr val="000000"/>
                </a:solidFill>
                <a:latin typeface="Frutiger 87ExtraBlackCn"/>
              </a:rPr>
              <a:t>Not enough housing for everyone who needs it?</a:t>
            </a:r>
          </a:p>
          <a:p>
            <a:pPr lvl="1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kern="0" dirty="0">
              <a:solidFill>
                <a:srgbClr val="000000"/>
              </a:solidFill>
              <a:latin typeface="Frutiger 87ExtraBlackCn"/>
            </a:endParaRPr>
          </a:p>
          <a:p>
            <a:pPr lvl="1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 smtClean="0">
                <a:solidFill>
                  <a:srgbClr val="000000"/>
                </a:solidFill>
                <a:latin typeface="Frutiger 87ExtraBlackCn"/>
              </a:rPr>
              <a:t>So who should get high intensity services?</a:t>
            </a:r>
            <a:endParaRPr lang="en-US" sz="2400" kern="0" dirty="0">
              <a:solidFill>
                <a:srgbClr val="000000"/>
              </a:solidFill>
              <a:latin typeface="Frutiger 87ExtraBlackCn"/>
            </a:endParaRPr>
          </a:p>
          <a:p>
            <a:pPr lvl="1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kern="0" dirty="0" smtClean="0">
              <a:solidFill>
                <a:srgbClr val="000000"/>
              </a:solidFill>
              <a:latin typeface="Frutiger 87ExtraBlackCn"/>
              <a:ea typeface="+mn-ea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kern="0" dirty="0">
              <a:solidFill>
                <a:srgbClr val="000000"/>
              </a:solidFill>
              <a:latin typeface="Frutiger 87ExtraBlackCn"/>
              <a:ea typeface="+mn-ea"/>
            </a:endParaRPr>
          </a:p>
          <a:p>
            <a:pPr lvl="1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kern="0" dirty="0">
              <a:solidFill>
                <a:srgbClr val="000000"/>
              </a:solidFill>
              <a:latin typeface="Frutiger 87ExtraBlackCn"/>
              <a:ea typeface="+mn-ea"/>
            </a:endParaRPr>
          </a:p>
          <a:p>
            <a:pPr lvl="1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kern="0" dirty="0">
              <a:solidFill>
                <a:srgbClr val="000000"/>
              </a:solidFill>
              <a:latin typeface="Frutiger 87ExtraBlackCn"/>
              <a:ea typeface="+mn-ea"/>
            </a:endParaRPr>
          </a:p>
          <a:p>
            <a:pPr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kern="0" dirty="0">
              <a:solidFill>
                <a:srgbClr val="000000"/>
              </a:solidFill>
              <a:latin typeface="Frutiger 87ExtraBlackCn"/>
              <a:ea typeface="+mn-ea"/>
            </a:endParaRPr>
          </a:p>
          <a:p>
            <a:pPr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kern="0" dirty="0">
              <a:solidFill>
                <a:srgbClr val="000000"/>
              </a:solidFill>
              <a:latin typeface="Frutiger 87ExtraBlackCn"/>
              <a:ea typeface="+mn-ea"/>
            </a:endParaRPr>
          </a:p>
          <a:p>
            <a:pPr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kern="0" dirty="0">
              <a:solidFill>
                <a:srgbClr val="000000"/>
              </a:solidFill>
              <a:latin typeface="Frutiger 87ExtraBlackCn"/>
              <a:ea typeface="+mn-ea"/>
            </a:endParaRPr>
          </a:p>
          <a:p>
            <a:pPr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kern="0" dirty="0">
              <a:solidFill>
                <a:srgbClr val="000000"/>
              </a:solidFill>
              <a:latin typeface="Frutiger 87ExtraBlackCn"/>
              <a:ea typeface="+mn-ea"/>
            </a:endParaRPr>
          </a:p>
          <a:p>
            <a:pPr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kern="0" dirty="0">
              <a:solidFill>
                <a:srgbClr val="000000"/>
              </a:solidFill>
              <a:latin typeface="Frutiger 87ExtraBlackCn"/>
              <a:ea typeface="+mn-ea"/>
            </a:endParaRPr>
          </a:p>
        </p:txBody>
      </p:sp>
      <p:sp>
        <p:nvSpPr>
          <p:cNvPr id="4103" name="TextBox 4"/>
          <p:cNvSpPr txBox="1">
            <a:spLocks noChangeArrowheads="1"/>
          </p:cNvSpPr>
          <p:nvPr/>
        </p:nvSpPr>
        <p:spPr bwMode="auto">
          <a:xfrm>
            <a:off x="1295400" y="304800"/>
            <a:ext cx="7543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 smtClean="0"/>
              <a:t>Prioritization</a:t>
            </a:r>
            <a:endParaRPr lang="en-US" sz="3200" dirty="0"/>
          </a:p>
        </p:txBody>
      </p:sp>
      <p:pic>
        <p:nvPicPr>
          <p:cNvPr id="6" name="Picture 2" descr="image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932" y="2630284"/>
            <a:ext cx="2935179" cy="3871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98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E1C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from Million Dollar Murray</a:t>
            </a:r>
            <a:endParaRPr lang="en-US" b="1" dirty="0">
              <a:solidFill>
                <a:srgbClr val="1E1C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Homeless M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3096862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267200" y="1600200"/>
            <a:ext cx="4724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196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A1A4"/>
              </a:buClr>
              <a:buSzPct val="100000"/>
              <a:buFont typeface="Wingdings" charset="2"/>
              <a:buChar char="§"/>
              <a:defRPr sz="1800" b="1" i="0">
                <a:solidFill>
                  <a:srgbClr val="0081C6"/>
                </a:solidFill>
                <a:latin typeface="Century Schoolbook"/>
                <a:ea typeface="+mn-ea"/>
                <a:cs typeface="Century Schoolbook"/>
              </a:defRPr>
            </a:lvl1pPr>
            <a:lvl2pPr marL="7366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A1A4"/>
              </a:buClr>
              <a:buSzPct val="50000"/>
              <a:buFont typeface="Wingdings" charset="2"/>
              <a:buChar char=""/>
              <a:defRPr sz="1800" b="0" i="0">
                <a:solidFill>
                  <a:srgbClr val="0081C6"/>
                </a:solidFill>
                <a:latin typeface="Century Schoolbook"/>
                <a:cs typeface="Century Schoolbook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§"/>
              <a:defRPr sz="1800" b="0" i="0">
                <a:solidFill>
                  <a:srgbClr val="0081C6"/>
                </a:solidFill>
                <a:latin typeface="Century Schoolbook"/>
                <a:cs typeface="Century Schoolbook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>
                  <a:lumMod val="20000"/>
                  <a:lumOff val="80000"/>
                </a:schemeClr>
              </a:buClr>
              <a:buFont typeface="Wingdings" charset="2"/>
              <a:buChar char="§"/>
              <a:defRPr sz="1800" b="0" i="0">
                <a:solidFill>
                  <a:srgbClr val="0081C6"/>
                </a:solidFill>
                <a:latin typeface="Century Schoolbook"/>
                <a:cs typeface="Century Schoolbook"/>
              </a:defRPr>
            </a:lvl4pPr>
            <a:lvl5pPr marL="21145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A1A4"/>
              </a:buClr>
              <a:buFont typeface="Wingdings" charset="2"/>
              <a:buChar char="§"/>
              <a:defRPr sz="1800" b="0" i="0">
                <a:solidFill>
                  <a:srgbClr val="0081C6"/>
                </a:solidFill>
                <a:latin typeface="Century Schoolbook"/>
                <a:cs typeface="Century Schoolbook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marL="119063" indent="0">
              <a:buNone/>
            </a:pPr>
            <a:endParaRPr lang="en-US" sz="2000" kern="0" dirty="0" smtClean="0">
              <a:solidFill>
                <a:srgbClr val="0070C0"/>
              </a:solidFill>
            </a:endParaRPr>
          </a:p>
          <a:p>
            <a:r>
              <a:rPr lang="en-US" sz="2000" kern="0" dirty="0" smtClean="0">
                <a:solidFill>
                  <a:srgbClr val="0070C0"/>
                </a:solidFill>
              </a:rPr>
              <a:t>Tools for homeless adults identify and prioritize based on fragility of health or costs incurred to public health systems.</a:t>
            </a:r>
            <a:br>
              <a:rPr lang="en-US" sz="2000" kern="0" dirty="0" smtClean="0">
                <a:solidFill>
                  <a:srgbClr val="0070C0"/>
                </a:solidFill>
              </a:rPr>
            </a:br>
            <a:endParaRPr lang="en-US" sz="2000" kern="0" dirty="0" smtClean="0">
              <a:solidFill>
                <a:srgbClr val="0070C0"/>
              </a:solidFill>
            </a:endParaRPr>
          </a:p>
          <a:p>
            <a:pPr marL="461963" lvl="1" indent="-342900">
              <a:buSzPct val="100000"/>
              <a:buFont typeface="Wingdings" charset="2"/>
              <a:buChar char="§"/>
            </a:pPr>
            <a:r>
              <a:rPr lang="en-US" sz="2000" b="1" kern="0" dirty="0" smtClean="0">
                <a:solidFill>
                  <a:srgbClr val="0070C0"/>
                </a:solidFill>
                <a:latin typeface="+mn-lt"/>
              </a:rPr>
              <a:t>Youth are relatively healthy and generally haven’t incurred extensive health care system costs. </a:t>
            </a:r>
          </a:p>
        </p:txBody>
      </p:sp>
    </p:spTree>
    <p:extLst>
      <p:ext uri="{BB962C8B-B14F-4D97-AF65-F5344CB8AC3E}">
        <p14:creationId xmlns:p14="http://schemas.microsoft.com/office/powerpoint/2010/main" val="142790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01000" cy="5334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1E1C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was the TAY Triage Tool developed?  </a:t>
            </a:r>
            <a:endParaRPr lang="en-US" sz="2800" b="1" dirty="0">
              <a:solidFill>
                <a:srgbClr val="1E1C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/>
          </p:nvPr>
        </p:nvGraphicFramePr>
        <p:xfrm>
          <a:off x="2895601" y="2362200"/>
          <a:ext cx="6629399" cy="382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75739" y="2893803"/>
            <a:ext cx="266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>
                <a:solidFill>
                  <a:srgbClr val="00B050"/>
                </a:solidFill>
                <a:latin typeface="+mn-lt"/>
              </a:rPr>
              <a:t>Dr. Eric Rice</a:t>
            </a:r>
            <a:r>
              <a:rPr lang="en-US" sz="1800" dirty="0" smtClean="0">
                <a:solidFill>
                  <a:srgbClr val="0070C0"/>
                </a:solidFill>
                <a:latin typeface="+mn-lt"/>
              </a:rPr>
              <a:t>, </a:t>
            </a:r>
          </a:p>
          <a:p>
            <a:pPr algn="l"/>
            <a:r>
              <a:rPr lang="en-US" sz="1800" i="1" dirty="0" smtClean="0">
                <a:solidFill>
                  <a:srgbClr val="0070C0"/>
                </a:solidFill>
                <a:latin typeface="+mn-lt"/>
              </a:rPr>
              <a:t>Associate Professor</a:t>
            </a:r>
            <a:r>
              <a:rPr lang="en-US" sz="1800" dirty="0" smtClean="0">
                <a:solidFill>
                  <a:srgbClr val="0070C0"/>
                </a:solidFill>
                <a:latin typeface="+mn-lt"/>
              </a:rPr>
              <a:t>, </a:t>
            </a:r>
          </a:p>
          <a:p>
            <a:pPr algn="l"/>
            <a:r>
              <a:rPr lang="en-US" sz="1800" dirty="0" smtClean="0">
                <a:solidFill>
                  <a:srgbClr val="0070C0"/>
                </a:solidFill>
                <a:latin typeface="+mn-lt"/>
              </a:rPr>
              <a:t>University of Southern California, </a:t>
            </a:r>
          </a:p>
          <a:p>
            <a:pPr algn="l"/>
            <a:r>
              <a:rPr lang="en-US" sz="1800" dirty="0" smtClean="0">
                <a:solidFill>
                  <a:srgbClr val="0070C0"/>
                </a:solidFill>
                <a:latin typeface="+mn-lt"/>
              </a:rPr>
              <a:t>School of Social Work </a:t>
            </a:r>
            <a:endParaRPr lang="en-US" sz="18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8" name="Picture 7" descr="4126776068_3389b17dff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39" y="4495800"/>
            <a:ext cx="2705661" cy="1796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98621" y="6352401"/>
            <a:ext cx="2935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Photo courtesy of Dr. Eric Ric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1366475"/>
            <a:ext cx="838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196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A1A4"/>
              </a:buClr>
              <a:buSzPct val="100000"/>
              <a:buFont typeface="Wingdings" charset="2"/>
              <a:buChar char="§"/>
              <a:defRPr sz="1800" b="1" i="0">
                <a:solidFill>
                  <a:srgbClr val="0081C6"/>
                </a:solidFill>
                <a:latin typeface="Century Schoolbook"/>
                <a:ea typeface="+mn-ea"/>
                <a:cs typeface="Century Schoolbook"/>
              </a:defRPr>
            </a:lvl1pPr>
            <a:lvl2pPr marL="7366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A1A4"/>
              </a:buClr>
              <a:buSzPct val="50000"/>
              <a:buFont typeface="Wingdings" charset="2"/>
              <a:buChar char=""/>
              <a:defRPr sz="1800" b="0" i="0">
                <a:solidFill>
                  <a:srgbClr val="0081C6"/>
                </a:solidFill>
                <a:latin typeface="Century Schoolbook"/>
                <a:cs typeface="Century Schoolbook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§"/>
              <a:defRPr sz="1800" b="0" i="0">
                <a:solidFill>
                  <a:srgbClr val="0081C6"/>
                </a:solidFill>
                <a:latin typeface="Century Schoolbook"/>
                <a:cs typeface="Century Schoolbook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>
                  <a:lumMod val="20000"/>
                  <a:lumOff val="80000"/>
                </a:schemeClr>
              </a:buClr>
              <a:buFont typeface="Wingdings" charset="2"/>
              <a:buChar char="§"/>
              <a:defRPr sz="1800" b="0" i="0">
                <a:solidFill>
                  <a:srgbClr val="0081C6"/>
                </a:solidFill>
                <a:latin typeface="Century Schoolbook"/>
                <a:cs typeface="Century Schoolbook"/>
              </a:defRPr>
            </a:lvl4pPr>
            <a:lvl5pPr marL="21145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A1A4"/>
              </a:buClr>
              <a:buFont typeface="Wingdings" charset="2"/>
              <a:buChar char="§"/>
              <a:defRPr sz="1800" b="0" i="0">
                <a:solidFill>
                  <a:srgbClr val="0081C6"/>
                </a:solidFill>
                <a:latin typeface="Century Schoolbook"/>
                <a:cs typeface="Century Schoolbook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marL="576263" indent="-457200">
              <a:buAutoNum type="arabicPeriod"/>
            </a:pPr>
            <a:r>
              <a:rPr lang="en-US" sz="2000" dirty="0" smtClean="0">
                <a:solidFill>
                  <a:schemeClr val="accent2"/>
                </a:solidFill>
              </a:rPr>
              <a:t>CSH partnered with a local university professor for data collection, analysis, and tool creation. </a:t>
            </a:r>
          </a:p>
          <a:p>
            <a:pPr marL="576263" indent="-457200">
              <a:buAutoNum type="arabicPeriod"/>
            </a:pPr>
            <a:r>
              <a:rPr lang="en-US" sz="2000" dirty="0" smtClean="0">
                <a:solidFill>
                  <a:schemeClr val="accent2"/>
                </a:solidFill>
              </a:rPr>
              <a:t>Public and private stakeholders shaped the development of the tool. </a:t>
            </a:r>
          </a:p>
          <a:p>
            <a:pPr marL="119063" indent="0">
              <a:buFont typeface="Wingdings" charset="2"/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67752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2-21 at 7.19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0"/>
            <a:ext cx="6476642" cy="549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/>
          <p:nvPr/>
        </p:nvSpPr>
        <p:spPr>
          <a:xfrm>
            <a:off x="0" y="1016000"/>
            <a:ext cx="7696200" cy="1981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ts val="600"/>
              </a:spcBef>
            </a:pPr>
            <a:endParaRPr lang="en-US" sz="2400" dirty="0">
              <a:solidFill>
                <a:srgbClr val="000000"/>
              </a:solidFill>
              <a:latin typeface="Frutiger 87ExtraBlackCn" charset="0"/>
            </a:endParaRP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</a:pPr>
            <a:endParaRPr lang="en-US" sz="2400" dirty="0">
              <a:solidFill>
                <a:srgbClr val="000000"/>
              </a:solidFill>
              <a:latin typeface="Frutiger 87ExtraBlackCn" charset="0"/>
            </a:endParaRP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</a:pPr>
            <a:endParaRPr lang="en-US" sz="2400" dirty="0">
              <a:solidFill>
                <a:srgbClr val="000000"/>
              </a:solidFill>
              <a:latin typeface="Frutiger 87ExtraBlackCn" charset="0"/>
            </a:endParaRP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</a:pPr>
            <a:endParaRPr lang="en-US" sz="2400" dirty="0">
              <a:solidFill>
                <a:srgbClr val="000000"/>
              </a:solidFill>
              <a:latin typeface="Frutiger 87ExtraBlackCn" charset="0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endParaRPr lang="en-US" sz="2400" dirty="0">
              <a:solidFill>
                <a:srgbClr val="000000"/>
              </a:solidFill>
              <a:latin typeface="Frutiger 87ExtraBlackCn" charset="0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endParaRPr lang="en-US" sz="2400" dirty="0">
              <a:solidFill>
                <a:srgbClr val="000000"/>
              </a:solidFill>
              <a:latin typeface="Frutiger 87ExtraBlackCn" charset="0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endParaRPr lang="en-US" sz="2400" dirty="0">
              <a:solidFill>
                <a:srgbClr val="000000"/>
              </a:solidFill>
              <a:latin typeface="Frutiger 87ExtraBlackCn" charset="0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endParaRPr lang="en-US" sz="2400" dirty="0">
              <a:solidFill>
                <a:srgbClr val="000000"/>
              </a:solidFill>
              <a:latin typeface="Frutiger 87ExtraBlackCn" charset="0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endParaRPr lang="en-US" sz="2400" dirty="0">
              <a:solidFill>
                <a:srgbClr val="000000"/>
              </a:solidFill>
              <a:latin typeface="Frutiger 87ExtraBlackCn" charset="0"/>
            </a:endParaRPr>
          </a:p>
        </p:txBody>
      </p:sp>
      <p:pic>
        <p:nvPicPr>
          <p:cNvPr id="2" name="Picture 1" descr="Screen Shot 2016-02-18 at 4.32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0"/>
            <a:ext cx="9144000" cy="35339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3200" y="4707467"/>
            <a:ext cx="863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There is NO research supporting this scoring system.</a:t>
            </a:r>
          </a:p>
          <a:p>
            <a:r>
              <a:rPr lang="en-US" sz="2800" b="1" dirty="0" smtClean="0"/>
              <a:t>NONE.    </a:t>
            </a:r>
            <a:r>
              <a:rPr lang="is-IS" sz="2800" b="1" dirty="0" smtClean="0"/>
              <a:t>…yet? 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5284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238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143000" y="457200"/>
          <a:ext cx="6858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699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6108219"/>
              </p:ext>
            </p:extLst>
          </p:nvPr>
        </p:nvGraphicFramePr>
        <p:xfrm>
          <a:off x="381000" y="533400"/>
          <a:ext cx="8229599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590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3267</TotalTime>
  <Words>600</Words>
  <Application>Microsoft Macintosh PowerPoint</Application>
  <PresentationFormat>On-screen Show (4:3)</PresentationFormat>
  <Paragraphs>152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Calibri</vt:lpstr>
      <vt:lpstr>Century Schoolbook</vt:lpstr>
      <vt:lpstr>Frutiger 87ExtraBlackCn</vt:lpstr>
      <vt:lpstr>Mangal</vt:lpstr>
      <vt:lpstr>ＭＳ Ｐゴシック</vt:lpstr>
      <vt:lpstr>Times New Roman</vt:lpstr>
      <vt:lpstr>Wingdings</vt:lpstr>
      <vt:lpstr>Arial</vt:lpstr>
      <vt:lpstr>Office Theme</vt:lpstr>
      <vt:lpstr>1_Office Theme</vt:lpstr>
      <vt:lpstr>2_Office Theme</vt:lpstr>
      <vt:lpstr>PowerPoint Presentation</vt:lpstr>
      <vt:lpstr>PowerPoint Presentation</vt:lpstr>
      <vt:lpstr>Learning from Million Dollar Murray</vt:lpstr>
      <vt:lpstr>How was the TAY Triage Tool developed?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Predictors of PSH Success</vt:lpstr>
      <vt:lpstr>Predictors of RRH Success</vt:lpstr>
      <vt:lpstr>Recommendations</vt:lpstr>
      <vt:lpstr>Caveats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Yalom’s curative factors</dc:title>
  <dc:creator>Administrator</dc:creator>
  <cp:lastModifiedBy>Eric Rice</cp:lastModifiedBy>
  <cp:revision>110</cp:revision>
  <dcterms:created xsi:type="dcterms:W3CDTF">2016-03-21T14:12:59Z</dcterms:created>
  <dcterms:modified xsi:type="dcterms:W3CDTF">2018-05-24T14:57:45Z</dcterms:modified>
</cp:coreProperties>
</file>