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2" r:id="rId4"/>
    <p:sldMasterId id="2147483971" r:id="rId5"/>
  </p:sldMasterIdLst>
  <p:notesMasterIdLst>
    <p:notesMasterId r:id="rId46"/>
  </p:notesMasterIdLst>
  <p:handoutMasterIdLst>
    <p:handoutMasterId r:id="rId47"/>
  </p:handoutMasterIdLst>
  <p:sldIdLst>
    <p:sldId id="659" r:id="rId6"/>
    <p:sldId id="668" r:id="rId7"/>
    <p:sldId id="669" r:id="rId8"/>
    <p:sldId id="665" r:id="rId9"/>
    <p:sldId id="666" r:id="rId10"/>
    <p:sldId id="667" r:id="rId11"/>
    <p:sldId id="672" r:id="rId12"/>
    <p:sldId id="675" r:id="rId13"/>
    <p:sldId id="678" r:id="rId14"/>
    <p:sldId id="676" r:id="rId15"/>
    <p:sldId id="677" r:id="rId16"/>
    <p:sldId id="674" r:id="rId17"/>
    <p:sldId id="673" r:id="rId18"/>
    <p:sldId id="679" r:id="rId19"/>
    <p:sldId id="681" r:id="rId20"/>
    <p:sldId id="682" r:id="rId21"/>
    <p:sldId id="683" r:id="rId22"/>
    <p:sldId id="684" r:id="rId23"/>
    <p:sldId id="685" r:id="rId24"/>
    <p:sldId id="686" r:id="rId25"/>
    <p:sldId id="687" r:id="rId26"/>
    <p:sldId id="661" r:id="rId27"/>
    <p:sldId id="680" r:id="rId28"/>
    <p:sldId id="662" r:id="rId29"/>
    <p:sldId id="663" r:id="rId30"/>
    <p:sldId id="700" r:id="rId31"/>
    <p:sldId id="688" r:id="rId32"/>
    <p:sldId id="695" r:id="rId33"/>
    <p:sldId id="689" r:id="rId34"/>
    <p:sldId id="690" r:id="rId35"/>
    <p:sldId id="691" r:id="rId36"/>
    <p:sldId id="692" r:id="rId37"/>
    <p:sldId id="693" r:id="rId38"/>
    <p:sldId id="696" r:id="rId39"/>
    <p:sldId id="694" r:id="rId40"/>
    <p:sldId id="699" r:id="rId41"/>
    <p:sldId id="701" r:id="rId42"/>
    <p:sldId id="702" r:id="rId43"/>
    <p:sldId id="703" r:id="rId44"/>
    <p:sldId id="704" r:id="rId4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D5FCF2-5797-BE4D-BD07-EC63008143C9}">
          <p14:sldIdLst>
            <p14:sldId id="659"/>
            <p14:sldId id="668"/>
            <p14:sldId id="669"/>
            <p14:sldId id="665"/>
            <p14:sldId id="666"/>
            <p14:sldId id="667"/>
            <p14:sldId id="672"/>
            <p14:sldId id="675"/>
            <p14:sldId id="678"/>
            <p14:sldId id="676"/>
            <p14:sldId id="677"/>
            <p14:sldId id="674"/>
            <p14:sldId id="673"/>
            <p14:sldId id="679"/>
            <p14:sldId id="681"/>
            <p14:sldId id="682"/>
            <p14:sldId id="683"/>
            <p14:sldId id="684"/>
            <p14:sldId id="685"/>
            <p14:sldId id="686"/>
            <p14:sldId id="687"/>
            <p14:sldId id="661"/>
            <p14:sldId id="680"/>
            <p14:sldId id="662"/>
            <p14:sldId id="663"/>
            <p14:sldId id="700"/>
            <p14:sldId id="688"/>
            <p14:sldId id="695"/>
            <p14:sldId id="689"/>
            <p14:sldId id="690"/>
            <p14:sldId id="691"/>
            <p14:sldId id="692"/>
            <p14:sldId id="693"/>
            <p14:sldId id="696"/>
            <p14:sldId id="694"/>
            <p14:sldId id="699"/>
            <p14:sldId id="701"/>
            <p14:sldId id="702"/>
            <p14:sldId id="703"/>
            <p14:sldId id="704"/>
          </p14:sldIdLst>
        </p14:section>
        <p14:section name="Untitled Section" id="{2F4E0D45-06E2-FB4A-87F0-EBA408BEC941}">
          <p14:sldIdLst/>
        </p14:section>
      </p14:sectionLst>
    </p:ex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474">
          <p15:clr>
            <a:srgbClr val="A4A3A4"/>
          </p15:clr>
        </p15:guide>
        <p15:guide id="17" pos="455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er L" initials="SL" lastIdx="1" clrIdx="0">
    <p:extLst>
      <p:ext uri="{19B8F6BF-5375-455C-9EA6-DF929625EA0E}">
        <p15:presenceInfo xmlns:p15="http://schemas.microsoft.com/office/powerpoint/2012/main" userId="c355e699826d28af" providerId="Windows Live"/>
      </p:ext>
    </p:extLst>
  </p:cmAuthor>
  <p:cmAuthor id="2" name="Lumsdaine, Silver" initials="SL" lastIdx="1" clrIdx="1">
    <p:extLst>
      <p:ext uri="{19B8F6BF-5375-455C-9EA6-DF929625EA0E}">
        <p15:presenceInfo xmlns:p15="http://schemas.microsoft.com/office/powerpoint/2012/main" userId="Lumsdaine, Silv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049"/>
    <a:srgbClr val="000000"/>
    <a:srgbClr val="17A3AC"/>
    <a:srgbClr val="18A3AC"/>
    <a:srgbClr val="FFDD00"/>
    <a:srgbClr val="EC1848"/>
    <a:srgbClr val="90BD31"/>
    <a:srgbClr val="F5F0D3"/>
    <a:srgbClr val="F48024"/>
    <a:srgbClr val="178C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89027" autoAdjust="0"/>
  </p:normalViewPr>
  <p:slideViewPr>
    <p:cSldViewPr snapToGrid="0" showGuides="1">
      <p:cViewPr varScale="1">
        <p:scale>
          <a:sx n="82" d="100"/>
          <a:sy n="82" d="100"/>
        </p:scale>
        <p:origin x="1530" y="84"/>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notesTextViewPr>
    <p:cViewPr>
      <p:scale>
        <a:sx n="3" d="2"/>
        <a:sy n="3" d="2"/>
      </p:scale>
      <p:origin x="0" y="0"/>
    </p:cViewPr>
  </p:notesTextViewPr>
  <p:sorterViewPr>
    <p:cViewPr varScale="1">
      <p:scale>
        <a:sx n="1" d="1"/>
        <a:sy n="1" d="1"/>
      </p:scale>
      <p:origin x="0" y="-1236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EA9BFE09-25AF-4418-9E9C-4537D39C2BE2}" type="datetime1">
              <a:rPr lang="en-US" smtClean="0">
                <a:latin typeface="Arial" pitchFamily="34" charset="0"/>
                <a:cs typeface="Arial" pitchFamily="34" charset="0"/>
              </a:rPr>
              <a:t>5/24/2018</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BAD4728B-4F49-4F06-86BE-2FCEA3925460}" type="datetime1">
              <a:rPr lang="en-US" smtClean="0">
                <a:latin typeface="Arial" pitchFamily="34" charset="0"/>
                <a:cs typeface="Arial" pitchFamily="34" charset="0"/>
              </a:rPr>
              <a:t>5/24/2018</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sz="1200" b="0" i="0"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B4E0B6-22FE-4A9B-929B-C2ABD18DE0D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5/24/2018</a:t>
            </a:fld>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2255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2F68F193-D58D-4817-BD0A-F21597EA0341}" type="datetime1">
              <a:rPr lang="en-US" sz="600" i="1" smtClean="0">
                <a:latin typeface="Arial" pitchFamily="34" charset="0"/>
                <a:cs typeface="Arial" pitchFamily="34" charset="0"/>
              </a:rPr>
              <a:t>5/24/2018</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latin typeface="Arial" pitchFamily="34" charset="0"/>
                <a:cs typeface="Arial" pitchFamily="34" charset="0"/>
              </a:rPr>
              <a:pPr/>
              <a:t>2</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3708107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Late</a:t>
            </a:r>
            <a:r>
              <a:rPr lang="en-US" baseline="0" dirty="0"/>
              <a:t> baby boomers came of age in times of depressed wages, high unemployment for young adults, and high rental housing costs</a:t>
            </a:r>
          </a:p>
          <a:p>
            <a:r>
              <a:rPr lang="en-US" baseline="0" dirty="0"/>
              <a:t>Crack cocaine epidemic (when these came of age)—increased likelihood of involvement in drugs (SUD and dealing)—loss of employment and increased risk incarceration</a:t>
            </a:r>
          </a:p>
          <a:p>
            <a:r>
              <a:rPr lang="en-US" baseline="0" dirty="0"/>
              <a:t>Changes in criminal justice policies—increased risk of prolonged incarceration</a:t>
            </a:r>
          </a:p>
          <a:p>
            <a:r>
              <a:rPr lang="en-US" baseline="0" dirty="0"/>
              <a:t>Erosion of safety net in 1980s and 1990s</a:t>
            </a:r>
            <a:endParaRPr lang="en-US" dirty="0"/>
          </a:p>
        </p:txBody>
      </p:sp>
      <p:sp>
        <p:nvSpPr>
          <p:cNvPr id="4" name="Header Placeholder 3"/>
          <p:cNvSpPr>
            <a:spLocks noGrp="1"/>
          </p:cNvSpPr>
          <p:nvPr>
            <p:ph type="hdr" sz="quarter" idx="10"/>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F4AC951E-7C6B-4A28-AB11-9DDAC4D4EE0D}" type="datetime1">
              <a:rPr lang="en-US" smtClean="0">
                <a:latin typeface="Arial" pitchFamily="34" charset="0"/>
                <a:cs typeface="Arial" pitchFamily="34" charset="0"/>
              </a:rPr>
              <a:t>5/24/2018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Tree>
    <p:extLst>
      <p:ext uri="{BB962C8B-B14F-4D97-AF65-F5344CB8AC3E}">
        <p14:creationId xmlns:p14="http://schemas.microsoft.com/office/powerpoint/2010/main" val="361387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FA31DE5C-8F1E-4F5E-8189-2550CFA12BF3}" type="datetime1">
              <a:rPr lang="en-US" smtClean="0">
                <a:latin typeface="Arial" pitchFamily="34" charset="0"/>
                <a:cs typeface="Arial" pitchFamily="34" charset="0"/>
              </a:rPr>
              <a:t>5/24/2018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Tree>
    <p:extLst>
      <p:ext uri="{BB962C8B-B14F-4D97-AF65-F5344CB8AC3E}">
        <p14:creationId xmlns:p14="http://schemas.microsoft.com/office/powerpoint/2010/main" val="143177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F6F4979-3AAE-41E2-8255-B2EE591139D0}" type="datetime1">
              <a:rPr lang="en-US" smtClean="0">
                <a:latin typeface="Arial" pitchFamily="34" charset="0"/>
                <a:cs typeface="Arial" pitchFamily="34" charset="0"/>
              </a:rPr>
              <a:t>5/24/2018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22</a:t>
            </a:fld>
            <a:endParaRPr lang="en-US" dirty="0">
              <a:latin typeface="Arial" pitchFamily="34" charset="0"/>
              <a:cs typeface="Arial" pitchFamily="34" charset="0"/>
            </a:endParaRPr>
          </a:p>
        </p:txBody>
      </p:sp>
    </p:spTree>
    <p:extLst>
      <p:ext uri="{BB962C8B-B14F-4D97-AF65-F5344CB8AC3E}">
        <p14:creationId xmlns:p14="http://schemas.microsoft.com/office/powerpoint/2010/main" val="9867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300576A-39DF-49E2-97F8-3A86D17C4997}" type="datetime1">
              <a:rPr lang="en-US" smtClean="0">
                <a:latin typeface="Arial" pitchFamily="34" charset="0"/>
                <a:cs typeface="Arial" pitchFamily="34" charset="0"/>
              </a:rPr>
              <a:t>5/24/2018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23</a:t>
            </a:fld>
            <a:endParaRPr lang="en-US" dirty="0">
              <a:latin typeface="Arial" pitchFamily="34" charset="0"/>
              <a:cs typeface="Arial" pitchFamily="34" charset="0"/>
            </a:endParaRPr>
          </a:p>
        </p:txBody>
      </p:sp>
    </p:spTree>
    <p:extLst>
      <p:ext uri="{BB962C8B-B14F-4D97-AF65-F5344CB8AC3E}">
        <p14:creationId xmlns:p14="http://schemas.microsoft.com/office/powerpoint/2010/main" val="145965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15D73DA6-D44B-401B-B453-B0D951B02706}" type="datetime1">
              <a:rPr lang="en-US" smtClean="0">
                <a:latin typeface="Arial" pitchFamily="34" charset="0"/>
                <a:cs typeface="Arial" pitchFamily="34" charset="0"/>
              </a:rPr>
              <a:t>5/24/2018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24</a:t>
            </a:fld>
            <a:endParaRPr lang="en-US" dirty="0">
              <a:latin typeface="Arial" pitchFamily="34" charset="0"/>
              <a:cs typeface="Arial" pitchFamily="34" charset="0"/>
            </a:endParaRPr>
          </a:p>
        </p:txBody>
      </p:sp>
    </p:spTree>
    <p:extLst>
      <p:ext uri="{BB962C8B-B14F-4D97-AF65-F5344CB8AC3E}">
        <p14:creationId xmlns:p14="http://schemas.microsoft.com/office/powerpoint/2010/main" val="411558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336A7F6-5440-43E6-A38E-0475267CFECB}" type="datetime1">
              <a:rPr lang="en-US" smtClean="0">
                <a:latin typeface="Arial" pitchFamily="34" charset="0"/>
                <a:cs typeface="Arial" pitchFamily="34" charset="0"/>
              </a:rPr>
              <a:t>5/24/2018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25</a:t>
            </a:fld>
            <a:endParaRPr lang="en-US" dirty="0">
              <a:latin typeface="Arial" pitchFamily="34" charset="0"/>
              <a:cs typeface="Arial" pitchFamily="34" charset="0"/>
            </a:endParaRPr>
          </a:p>
        </p:txBody>
      </p:sp>
    </p:spTree>
    <p:extLst>
      <p:ext uri="{BB962C8B-B14F-4D97-AF65-F5344CB8AC3E}">
        <p14:creationId xmlns:p14="http://schemas.microsoft.com/office/powerpoint/2010/main" val="377864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3C9E3FD4-8B3D-43D4-97AA-73725E72FA45}" type="datetime1">
              <a:rPr lang="en-US" smtClean="0">
                <a:latin typeface="Arial" pitchFamily="34" charset="0"/>
                <a:cs typeface="Arial" pitchFamily="34" charset="0"/>
              </a:rPr>
              <a:t>5/24/2018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26</a:t>
            </a:fld>
            <a:endParaRPr lang="en-US" dirty="0">
              <a:latin typeface="Arial" pitchFamily="34" charset="0"/>
              <a:cs typeface="Arial" pitchFamily="34" charset="0"/>
            </a:endParaRPr>
          </a:p>
        </p:txBody>
      </p:sp>
    </p:spTree>
    <p:extLst>
      <p:ext uri="{BB962C8B-B14F-4D97-AF65-F5344CB8AC3E}">
        <p14:creationId xmlns:p14="http://schemas.microsoft.com/office/powerpoint/2010/main" val="1047935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7EF8876-0A94-4936-9E67-3EF7CEF19DDD}" type="datetime1">
              <a:rPr lang="en-US" smtClean="0"/>
              <a:t>5/24/2018</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B26E5233-D882-4870-8762-9FBAEA8ADBD2}" type="datetime1">
              <a:rPr lang="en-US" smtClean="0"/>
              <a:t>5/24/2018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359452-7D7E-4190-BE98-EBECAC713ED6}" type="datetime1">
              <a:rPr lang="en-US" smtClean="0"/>
              <a:t>5/24/2018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B80906C6-ADBC-4C05-A8C9-1BD2082DD9C7}" type="datetime1">
              <a:rPr lang="en-US" smtClean="0"/>
              <a:t>5/24/2018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56D6D77-5241-4172-AB2C-AFAE771E257E}" type="datetime1">
              <a:rPr lang="en-US" smtClean="0"/>
              <a:t>5/24/2018</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CCB4DEE7-8F2B-4D0D-B105-37281896CBB3}" type="datetime1">
              <a:rPr lang="en-US" smtClean="0"/>
              <a:t>5/24/2018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 Teal">
    <p:bg>
      <p:bgPr>
        <a:solidFill>
          <a:srgbClr val="18A3AC"/>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8651DED9-3B46-409C-80CF-AA166A093144}" type="datetime1">
              <a:rPr lang="en-US" smtClean="0"/>
              <a:t>5/24/2018</a:t>
            </a:fld>
            <a:endParaRPr lang="en-US" dirty="0"/>
          </a:p>
        </p:txBody>
      </p:sp>
      <p:sp>
        <p:nvSpPr>
          <p:cNvPr id="10"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2"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768" y="475488"/>
            <a:ext cx="3394633" cy="770628"/>
          </a:xfrm>
          <a:prstGeom prst="rect">
            <a:avLst/>
          </a:prstGeom>
        </p:spPr>
      </p:pic>
    </p:spTree>
    <p:extLst>
      <p:ext uri="{BB962C8B-B14F-4D97-AF65-F5344CB8AC3E}">
        <p14:creationId xmlns:p14="http://schemas.microsoft.com/office/powerpoint/2010/main" val="3714625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37879C0-6726-4001-AEB2-536C90E10CB1}" type="datetime1">
              <a:rPr lang="en-US" smtClean="0"/>
              <a:t>5/24/2018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7B5C09-A473-4C90-AD2A-352E5A5037F4}"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a:t>
            </a:fld>
            <a:endParaRPr lang="en-US" dirty="0"/>
          </a:p>
        </p:txBody>
      </p:sp>
    </p:spTree>
    <p:extLst>
      <p:ext uri="{BB962C8B-B14F-4D97-AF65-F5344CB8AC3E}">
        <p14:creationId xmlns:p14="http://schemas.microsoft.com/office/powerpoint/2010/main" val="1953072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4080E57-73C6-4682-987A-2593D1DBA477}" type="datetime1">
              <a:rPr lang="en-US" smtClean="0"/>
              <a:t>5/24/2018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05E76C6E-90E1-4AB3-A5A7-022AC9EED022}" type="datetime1">
              <a:rPr lang="en-US" smtClean="0"/>
              <a:t>5/24/2018</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E97A9247-8CB4-48A1-8D9D-06871C07506E}" type="datetime1">
              <a:rPr lang="en-US" smtClean="0"/>
              <a:t>5/24/2018</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8AF46B9-5056-4474-A2EB-D865D64840E7}" type="datetime1">
              <a:rPr lang="en-US" smtClean="0"/>
              <a:t>5/24/2018</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F6C94FA-17F6-4B4F-A65E-B21AE96FDE9B}" type="datetime1">
              <a:rPr lang="en-US" smtClean="0"/>
              <a:t>5/24/2018</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56E185A-6853-47B0-9624-ECD2BDB81CE1}" type="datetime1">
              <a:rPr lang="en-US" smtClean="0"/>
              <a:t>5/24/2018</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D09CC19D-B997-4E13-993E-5E44C142450D}" type="datetime1">
              <a:rPr lang="en-US" smtClean="0"/>
              <a:t>5/24/2018</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54D08B70-C353-4350-9E26-3EF517DF25D6}" type="datetime1">
              <a:rPr lang="en-US" smtClean="0"/>
              <a:t>5/24/2018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F88B413-B176-4F9E-8D3B-C9C25C5CA2D0}" type="datetime1">
              <a:rPr lang="en-US" smtClean="0"/>
              <a:t>5/24/2018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C3CE804-21A6-47EF-8B2E-70A8F7F0B92B}" type="datetime1">
              <a:rPr lang="en-US" smtClean="0"/>
              <a:t>5/24/2018</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E8A23D03-64C1-41F2-BBC0-DAAADB242973}" type="datetime1">
              <a:rPr lang="en-US" smtClean="0"/>
              <a:t>5/24/2018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772A4F9-B77D-497E-8244-0667FE5C887D}" type="datetime1">
              <a:rPr lang="en-US" smtClean="0"/>
              <a:t>5/24/2018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2266234-498F-43CA-8727-962A17952E47}" type="datetime1">
              <a:rPr lang="en-US" smtClean="0"/>
              <a:t>5/24/2018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B5E8240-C9B1-410A-A0EE-D551CF9BFE68}" type="datetime1">
              <a:rPr lang="en-US" smtClean="0"/>
              <a:t>5/24/2018</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3A2AF15-D066-4185-9E8A-06B26ADF7068}" type="datetime1">
              <a:rPr lang="en-US" smtClean="0"/>
              <a:t>5/24/2018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282ABAF9-D002-475C-87B7-EEADE439790A}" type="datetime1">
              <a:rPr lang="en-US" smtClean="0"/>
              <a:t>5/24/2018</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5893FCAE-197E-40BE-A44C-D42CA9A76452}" type="datetime1">
              <a:rPr lang="en-US" smtClean="0"/>
              <a:t>5/24/2018</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B00328-3824-4548-BCF2-7B118B13CCEF}" type="datetime1">
              <a:rPr lang="en-US" smtClean="0"/>
              <a:t>5/24/2018</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43EC5E2B-4A3D-41F4-B4DC-930233AC9222}" type="datetime1">
              <a:rPr lang="en-US" smtClean="0"/>
              <a:t>5/24/2018</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5A88537-C4E0-479F-939F-595B872E53B6}" type="datetime1">
              <a:rPr lang="en-US" smtClean="0"/>
              <a:t>5/24/2018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ED32380-4AE1-4DD3-BF9A-3D54955FF9D8}" type="datetime1">
              <a:rPr lang="en-US" smtClean="0"/>
              <a:t>5/24/2018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B1A773E-908E-4A86-96D3-961A67608AC7}" type="datetime1">
              <a:rPr lang="en-US" smtClean="0"/>
              <a:t>5/24/2018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2">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4012" r:id="rId19"/>
    <p:sldLayoutId id="2147484013" r:id="rId20"/>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E89A423-6096-4C2F-BD2C-6190F051E9BC}" type="datetime1">
              <a:rPr lang="en-US" smtClean="0"/>
              <a:t>5/24/2018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Pathways to Homelessness among Older Homeless Adults @mkushel</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AAFF5-A0CD-46DC-8FC4-BA402655E6A6}" type="datetime1">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t>5/24/2018</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 name="Text Placeholder 2"/>
          <p:cNvSpPr>
            <a:spLocks noGrp="1"/>
          </p:cNvSpPr>
          <p:nvPr>
            <p:ph type="body" sz="quarter" idx="10"/>
          </p:nvPr>
        </p:nvSpPr>
        <p:spPr>
          <a:xfrm>
            <a:off x="472718" y="4562662"/>
            <a:ext cx="8121554" cy="790575"/>
          </a:xfrm>
        </p:spPr>
        <p:txBody>
          <a:bodyPr/>
          <a:lstStyle/>
          <a:p>
            <a:pPr algn="ctr"/>
            <a:r>
              <a:rPr lang="en-US" sz="2000" dirty="0"/>
              <a:t>Margot </a:t>
            </a:r>
            <a:r>
              <a:rPr lang="en-US" sz="2000" dirty="0" err="1"/>
              <a:t>Kushel</a:t>
            </a:r>
            <a:r>
              <a:rPr lang="en-US" sz="2000" dirty="0"/>
              <a:t>, MD</a:t>
            </a:r>
            <a:br>
              <a:rPr lang="en-US" sz="2000" dirty="0"/>
            </a:br>
            <a:r>
              <a:rPr lang="en-US" altLang="en-US" sz="2000" dirty="0"/>
              <a:t>Professor of Medicine, UCSF</a:t>
            </a:r>
            <a:endParaRPr lang="en-US" sz="2000" dirty="0"/>
          </a:p>
          <a:p>
            <a:endParaRPr lang="en-US" sz="2000" dirty="0">
              <a:latin typeface="+mn-lt"/>
            </a:endParaRPr>
          </a:p>
        </p:txBody>
      </p:sp>
      <p:sp>
        <p:nvSpPr>
          <p:cNvPr id="4" name="Title 3"/>
          <p:cNvSpPr>
            <a:spLocks noGrp="1"/>
          </p:cNvSpPr>
          <p:nvPr>
            <p:ph type="title"/>
          </p:nvPr>
        </p:nvSpPr>
        <p:spPr>
          <a:xfrm>
            <a:off x="317596" y="2310080"/>
            <a:ext cx="8407476" cy="1012783"/>
          </a:xfrm>
        </p:spPr>
        <p:txBody>
          <a:bodyPr/>
          <a:lstStyle/>
          <a:p>
            <a:pPr algn="ctr"/>
            <a:r>
              <a:rPr lang="en-US" altLang="en-US" b="1" dirty="0" smtClean="0">
                <a:solidFill>
                  <a:prstClr val="white"/>
                </a:solidFill>
                <a:latin typeface="Garamond"/>
                <a:cs typeface="+mj-cs"/>
              </a:rPr>
              <a:t>Pathways to Homelessness among Older Homeless Adults</a:t>
            </a:r>
            <a:endParaRPr lang="en-US" dirty="0">
              <a:latin typeface="+mn-lt"/>
            </a:endParaRPr>
          </a:p>
        </p:txBody>
      </p:sp>
      <p:sp>
        <p:nvSpPr>
          <p:cNvPr id="5" name="Rectangle 4"/>
          <p:cNvSpPr/>
          <p:nvPr/>
        </p:nvSpPr>
        <p:spPr>
          <a:xfrm>
            <a:off x="4071541" y="5353237"/>
            <a:ext cx="139974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a:t>
            </a:r>
            <a:r>
              <a:rPr kumimoji="0" lang="en-US" sz="2000" b="0" i="0" u="none" strike="noStrike" kern="1200" cap="none" spc="0" normalizeH="0" baseline="0" noProof="0" dirty="0" err="1">
                <a:ln>
                  <a:noFill/>
                </a:ln>
                <a:solidFill>
                  <a:prstClr val="white"/>
                </a:solidFill>
                <a:effectLst/>
                <a:uLnTx/>
                <a:uFillTx/>
                <a:latin typeface="Arial"/>
                <a:ea typeface="+mn-ea"/>
                <a:cs typeface="+mn-cs"/>
              </a:rPr>
              <a:t>mkushel</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61000"/>
                    </a14:imgEffect>
                  </a14:imgLayer>
                </a14:imgProps>
              </a:ext>
            </a:extLst>
          </a:blip>
          <a:stretch>
            <a:fillRect/>
          </a:stretch>
        </p:blipFill>
        <p:spPr>
          <a:xfrm>
            <a:off x="3420025" y="5178776"/>
            <a:ext cx="749033" cy="749033"/>
          </a:xfrm>
          <a:prstGeom prst="rect">
            <a:avLst/>
          </a:prstGeom>
        </p:spPr>
      </p:pic>
    </p:spTree>
    <p:extLst>
      <p:ext uri="{BB962C8B-B14F-4D97-AF65-F5344CB8AC3E}">
        <p14:creationId xmlns:p14="http://schemas.microsoft.com/office/powerpoint/2010/main" val="196824132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73" y="434358"/>
            <a:ext cx="8089900" cy="575094"/>
          </a:xfrm>
        </p:spPr>
        <p:txBody>
          <a:bodyPr/>
          <a:lstStyle/>
          <a:p>
            <a:r>
              <a:rPr lang="en-US" dirty="0" smtClean="0"/>
              <a:t>Methods: Baseline Interview</a:t>
            </a:r>
            <a:endParaRPr lang="en-US" dirty="0"/>
          </a:p>
        </p:txBody>
      </p:sp>
      <p:sp>
        <p:nvSpPr>
          <p:cNvPr id="3" name="Content Placeholder 2"/>
          <p:cNvSpPr>
            <a:spLocks noGrp="1"/>
          </p:cNvSpPr>
          <p:nvPr>
            <p:ph idx="1"/>
          </p:nvPr>
        </p:nvSpPr>
        <p:spPr/>
        <p:txBody>
          <a:bodyPr/>
          <a:lstStyle/>
          <a:p>
            <a:r>
              <a:rPr lang="en-US" sz="2400" dirty="0" smtClean="0"/>
              <a:t>Mental Health</a:t>
            </a:r>
          </a:p>
          <a:p>
            <a:pPr lvl="1"/>
            <a:r>
              <a:rPr lang="en-US" dirty="0" smtClean="0"/>
              <a:t>CES-D</a:t>
            </a:r>
          </a:p>
          <a:p>
            <a:pPr lvl="1"/>
            <a:r>
              <a:rPr lang="en-US" dirty="0" smtClean="0"/>
              <a:t>PTSD-PC</a:t>
            </a:r>
          </a:p>
          <a:p>
            <a:pPr lvl="1"/>
            <a:r>
              <a:rPr lang="en-US" dirty="0" smtClean="0"/>
              <a:t>ASI (anxiety, hallucinations, suicidality)</a:t>
            </a:r>
          </a:p>
          <a:p>
            <a:r>
              <a:rPr lang="en-US" dirty="0" smtClean="0"/>
              <a:t>Substance Use</a:t>
            </a:r>
          </a:p>
          <a:p>
            <a:pPr lvl="1"/>
            <a:r>
              <a:rPr lang="en-US" dirty="0" smtClean="0"/>
              <a:t>ASSIST (cocaine, opioids, methamphetamine, MJ)</a:t>
            </a:r>
          </a:p>
          <a:p>
            <a:pPr lvl="1"/>
            <a:r>
              <a:rPr lang="en-US" dirty="0" smtClean="0"/>
              <a:t>AUDIT</a:t>
            </a:r>
          </a:p>
          <a:p>
            <a:pPr lvl="1"/>
            <a:r>
              <a:rPr lang="en-US" dirty="0" smtClean="0"/>
              <a:t>California Tobacco Survey</a:t>
            </a:r>
            <a:endParaRPr lang="en-US" dirty="0"/>
          </a:p>
        </p:txBody>
      </p:sp>
      <p:sp>
        <p:nvSpPr>
          <p:cNvPr id="4" name="Date Placeholder 3"/>
          <p:cNvSpPr>
            <a:spLocks noGrp="1"/>
          </p:cNvSpPr>
          <p:nvPr>
            <p:ph type="dt" sz="half" idx="10"/>
          </p:nvPr>
        </p:nvSpPr>
        <p:spPr/>
        <p:txBody>
          <a:bodyPr/>
          <a:lstStyle/>
          <a:p>
            <a:fld id="{D2275614-18AC-4499-847B-7F7AE1463C4E}"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10</a:t>
            </a:fld>
            <a:endParaRPr lang="en-US" dirty="0"/>
          </a:p>
        </p:txBody>
      </p:sp>
    </p:spTree>
    <p:extLst>
      <p:ext uri="{BB962C8B-B14F-4D97-AF65-F5344CB8AC3E}">
        <p14:creationId xmlns:p14="http://schemas.microsoft.com/office/powerpoint/2010/main" val="2603890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73" y="434358"/>
            <a:ext cx="8089900" cy="575094"/>
          </a:xfrm>
        </p:spPr>
        <p:txBody>
          <a:bodyPr/>
          <a:lstStyle/>
          <a:p>
            <a:r>
              <a:rPr lang="en-US" dirty="0" smtClean="0"/>
              <a:t>Methods: Baseline Interview</a:t>
            </a:r>
            <a:endParaRPr lang="en-US" dirty="0"/>
          </a:p>
        </p:txBody>
      </p:sp>
      <p:sp>
        <p:nvSpPr>
          <p:cNvPr id="3" name="Content Placeholder 2"/>
          <p:cNvSpPr>
            <a:spLocks noGrp="1"/>
          </p:cNvSpPr>
          <p:nvPr>
            <p:ph idx="1"/>
          </p:nvPr>
        </p:nvSpPr>
        <p:spPr/>
        <p:txBody>
          <a:bodyPr/>
          <a:lstStyle/>
          <a:p>
            <a:r>
              <a:rPr lang="en-US" dirty="0" smtClean="0"/>
              <a:t>Health Services Utilization</a:t>
            </a:r>
          </a:p>
          <a:p>
            <a:pPr lvl="1"/>
            <a:r>
              <a:rPr lang="en-US" dirty="0" smtClean="0"/>
              <a:t>Emergency Department (reviewed records)</a:t>
            </a:r>
          </a:p>
          <a:p>
            <a:pPr lvl="1"/>
            <a:r>
              <a:rPr lang="en-US" dirty="0" smtClean="0"/>
              <a:t>Inpatient hospitalizations (reviewed records)</a:t>
            </a:r>
          </a:p>
          <a:p>
            <a:pPr lvl="1"/>
            <a:r>
              <a:rPr lang="en-US" dirty="0" smtClean="0"/>
              <a:t>Primary Care</a:t>
            </a:r>
          </a:p>
          <a:p>
            <a:pPr lvl="1"/>
            <a:r>
              <a:rPr lang="en-US" dirty="0" smtClean="0"/>
              <a:t>Dental Care</a:t>
            </a:r>
          </a:p>
          <a:p>
            <a:pPr lvl="1"/>
            <a:r>
              <a:rPr lang="en-US" dirty="0" smtClean="0"/>
              <a:t>Mental Health Care (outpatient, ED, hospitalization)</a:t>
            </a:r>
          </a:p>
          <a:p>
            <a:pPr lvl="1"/>
            <a:r>
              <a:rPr lang="en-US" dirty="0" smtClean="0"/>
              <a:t>Substance Use Treatment</a:t>
            </a:r>
          </a:p>
        </p:txBody>
      </p:sp>
      <p:sp>
        <p:nvSpPr>
          <p:cNvPr id="4" name="Date Placeholder 3"/>
          <p:cNvSpPr>
            <a:spLocks noGrp="1"/>
          </p:cNvSpPr>
          <p:nvPr>
            <p:ph type="dt" sz="half" idx="10"/>
          </p:nvPr>
        </p:nvSpPr>
        <p:spPr/>
        <p:txBody>
          <a:bodyPr/>
          <a:lstStyle/>
          <a:p>
            <a:fld id="{7432B828-2408-4376-82B5-E096F5759C8E}"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11</a:t>
            </a:fld>
            <a:endParaRPr lang="en-US" dirty="0"/>
          </a:p>
        </p:txBody>
      </p:sp>
    </p:spTree>
    <p:extLst>
      <p:ext uri="{BB962C8B-B14F-4D97-AF65-F5344CB8AC3E}">
        <p14:creationId xmlns:p14="http://schemas.microsoft.com/office/powerpoint/2010/main" val="2909437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73" y="434358"/>
            <a:ext cx="8089900" cy="1045992"/>
          </a:xfrm>
        </p:spPr>
        <p:txBody>
          <a:bodyPr/>
          <a:lstStyle/>
          <a:p>
            <a:r>
              <a:rPr lang="en-US" dirty="0" smtClean="0"/>
              <a:t>Methods: Clinical </a:t>
            </a:r>
            <a:r>
              <a:rPr lang="en-US" dirty="0"/>
              <a:t>Assessments</a:t>
            </a:r>
            <a:br>
              <a:rPr lang="en-US" dirty="0"/>
            </a:br>
            <a:endParaRPr lang="en-US" dirty="0"/>
          </a:p>
        </p:txBody>
      </p:sp>
      <p:sp>
        <p:nvSpPr>
          <p:cNvPr id="3" name="Content Placeholder 2"/>
          <p:cNvSpPr>
            <a:spLocks noGrp="1"/>
          </p:cNvSpPr>
          <p:nvPr>
            <p:ph idx="1"/>
          </p:nvPr>
        </p:nvSpPr>
        <p:spPr/>
        <p:txBody>
          <a:bodyPr/>
          <a:lstStyle/>
          <a:p>
            <a:pPr lvl="1"/>
            <a:r>
              <a:rPr lang="en-US" sz="2400" dirty="0" smtClean="0"/>
              <a:t>Cognitive impairment (3MS, Trails A and B, Grooved Pegboard)</a:t>
            </a:r>
            <a:endParaRPr lang="en-US" sz="2400" dirty="0"/>
          </a:p>
          <a:p>
            <a:pPr lvl="1"/>
            <a:r>
              <a:rPr lang="en-US" sz="2400" dirty="0" smtClean="0"/>
              <a:t>Mobility (Short Physical Performance Battery)</a:t>
            </a:r>
            <a:endParaRPr lang="en-US" sz="2400" dirty="0"/>
          </a:p>
          <a:p>
            <a:pPr lvl="1"/>
            <a:r>
              <a:rPr lang="en-US" sz="2400" dirty="0" smtClean="0"/>
              <a:t>Body Mass Index</a:t>
            </a:r>
            <a:endParaRPr lang="en-US" sz="2400" dirty="0"/>
          </a:p>
          <a:p>
            <a:pPr lvl="1"/>
            <a:r>
              <a:rPr lang="en-US" sz="2400" dirty="0"/>
              <a:t>Visual acuity</a:t>
            </a:r>
          </a:p>
          <a:p>
            <a:endParaRPr lang="en-US" dirty="0"/>
          </a:p>
        </p:txBody>
      </p:sp>
      <p:sp>
        <p:nvSpPr>
          <p:cNvPr id="4" name="Date Placeholder 3"/>
          <p:cNvSpPr>
            <a:spLocks noGrp="1"/>
          </p:cNvSpPr>
          <p:nvPr>
            <p:ph type="dt" sz="half" idx="10"/>
          </p:nvPr>
        </p:nvSpPr>
        <p:spPr/>
        <p:txBody>
          <a:bodyPr/>
          <a:lstStyle/>
          <a:p>
            <a:fld id="{2A52897C-E3B7-42B1-9DF0-E3481FA46C89}"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12</a:t>
            </a:fld>
            <a:endParaRPr lang="en-US" dirty="0"/>
          </a:p>
        </p:txBody>
      </p:sp>
    </p:spTree>
    <p:extLst>
      <p:ext uri="{BB962C8B-B14F-4D97-AF65-F5344CB8AC3E}">
        <p14:creationId xmlns:p14="http://schemas.microsoft.com/office/powerpoint/2010/main" val="1736568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Follow-up interviews</a:t>
            </a:r>
          </a:p>
          <a:p>
            <a:pPr lvl="1"/>
            <a:r>
              <a:rPr lang="en-US" sz="2000" dirty="0"/>
              <a:t>Shorter, focus on interim </a:t>
            </a:r>
            <a:r>
              <a:rPr lang="en-US" sz="2000" dirty="0" smtClean="0"/>
              <a:t>history—include domains from baseline</a:t>
            </a:r>
            <a:endParaRPr lang="en-US" sz="2000" dirty="0"/>
          </a:p>
          <a:p>
            <a:pPr lvl="1"/>
            <a:r>
              <a:rPr lang="en-US" sz="2000" dirty="0" smtClean="0"/>
              <a:t>Add items (Violence</a:t>
            </a:r>
            <a:r>
              <a:rPr lang="en-US" sz="2000" dirty="0"/>
              <a:t>, smoking quitting behaviors, sexual behaviors and identity, cell phone and internet </a:t>
            </a:r>
            <a:r>
              <a:rPr lang="en-US" sz="2000" dirty="0" smtClean="0"/>
              <a:t>usage/interest, Advance Care Planning, Symptoms, Encampments </a:t>
            </a:r>
            <a:r>
              <a:rPr lang="en-US" sz="2000" dirty="0" err="1" smtClean="0"/>
              <a:t>etc</a:t>
            </a:r>
            <a:r>
              <a:rPr lang="en-US" sz="2000" dirty="0" smtClean="0"/>
              <a:t>)</a:t>
            </a:r>
          </a:p>
          <a:p>
            <a:pPr lvl="1"/>
            <a:r>
              <a:rPr lang="en-US" sz="2000" dirty="0" smtClean="0"/>
              <a:t>Clinical Assessments</a:t>
            </a:r>
            <a:endParaRPr lang="en-US" sz="2000" dirty="0"/>
          </a:p>
          <a:p>
            <a:r>
              <a:rPr lang="en-US" sz="2000" dirty="0" smtClean="0"/>
              <a:t>Participants check in monthly (in person or by phone) to maintain contact with study</a:t>
            </a:r>
            <a:endParaRPr lang="en-US" sz="2000" dirty="0"/>
          </a:p>
          <a:p>
            <a:r>
              <a:rPr lang="en-US" sz="2000" dirty="0" smtClean="0"/>
              <a:t>Check death records, coroners, jail records</a:t>
            </a:r>
          </a:p>
          <a:p>
            <a:r>
              <a:rPr lang="en-US" sz="2000" dirty="0" smtClean="0"/>
              <a:t>Follow-up rates: About 80% each visit; 90%+ had at least one follow-up; 54% completed ALL seven interviews for first three years</a:t>
            </a:r>
            <a:endParaRPr lang="en-US" sz="2000" dirty="0"/>
          </a:p>
          <a:p>
            <a:pPr marL="0" indent="0">
              <a:buNone/>
            </a:pPr>
            <a:endParaRPr lang="en-US" dirty="0"/>
          </a:p>
        </p:txBody>
      </p:sp>
      <p:sp>
        <p:nvSpPr>
          <p:cNvPr id="3" name="Title 2"/>
          <p:cNvSpPr>
            <a:spLocks noGrp="1"/>
          </p:cNvSpPr>
          <p:nvPr>
            <p:ph type="title"/>
          </p:nvPr>
        </p:nvSpPr>
        <p:spPr/>
        <p:txBody>
          <a:bodyPr>
            <a:noAutofit/>
          </a:bodyPr>
          <a:lstStyle/>
          <a:p>
            <a:r>
              <a:rPr lang="en-US" dirty="0" smtClean="0"/>
              <a:t>6 month follow up interviews and monthly check-ins</a:t>
            </a:r>
            <a:endParaRPr lang="en-US" dirty="0"/>
          </a:p>
        </p:txBody>
      </p:sp>
      <p:sp>
        <p:nvSpPr>
          <p:cNvPr id="4" name="Date Placeholder 3"/>
          <p:cNvSpPr>
            <a:spLocks noGrp="1"/>
          </p:cNvSpPr>
          <p:nvPr>
            <p:ph type="dt" sz="half" idx="10"/>
          </p:nvPr>
        </p:nvSpPr>
        <p:spPr/>
        <p:txBody>
          <a:bodyPr/>
          <a:lstStyle/>
          <a:p>
            <a:fld id="{7D1E4A6A-E58B-49ED-BE75-B2773B084862}"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13</a:t>
            </a:fld>
            <a:endParaRPr lang="en-US" dirty="0"/>
          </a:p>
        </p:txBody>
      </p:sp>
    </p:spTree>
    <p:extLst>
      <p:ext uri="{BB962C8B-B14F-4D97-AF65-F5344CB8AC3E}">
        <p14:creationId xmlns:p14="http://schemas.microsoft.com/office/powerpoint/2010/main" val="7053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73" y="434358"/>
            <a:ext cx="8089900" cy="575094"/>
          </a:xfrm>
        </p:spPr>
        <p:txBody>
          <a:bodyPr/>
          <a:lstStyle/>
          <a:p>
            <a:r>
              <a:rPr lang="en-US" dirty="0" smtClean="0"/>
              <a:t>Qualitative </a:t>
            </a:r>
            <a:endParaRPr lang="en-US" dirty="0"/>
          </a:p>
        </p:txBody>
      </p:sp>
      <p:sp>
        <p:nvSpPr>
          <p:cNvPr id="3" name="Content Placeholder 2"/>
          <p:cNvSpPr>
            <a:spLocks noGrp="1"/>
          </p:cNvSpPr>
          <p:nvPr>
            <p:ph idx="1"/>
          </p:nvPr>
        </p:nvSpPr>
        <p:spPr/>
        <p:txBody>
          <a:bodyPr/>
          <a:lstStyle/>
          <a:p>
            <a:r>
              <a:rPr lang="en-US" sz="1400" dirty="0" smtClean="0"/>
              <a:t>In-depth interviews about different topics (life course, symptoms, advance care planning, and large </a:t>
            </a:r>
            <a:r>
              <a:rPr lang="en-US" sz="1400" dirty="0" err="1" smtClean="0"/>
              <a:t>qual</a:t>
            </a:r>
            <a:r>
              <a:rPr lang="en-US" sz="1400" dirty="0" smtClean="0"/>
              <a:t> and ethnographic study (separate R01) about family relationships and housing with family)</a:t>
            </a:r>
          </a:p>
          <a:p>
            <a:r>
              <a:rPr lang="en-US" sz="1400" dirty="0" smtClean="0"/>
              <a:t>24 life course interviews</a:t>
            </a:r>
          </a:p>
          <a:p>
            <a:pPr lvl="1"/>
            <a:r>
              <a:rPr lang="en-US" sz="1400" dirty="0" smtClean="0"/>
              <a:t>12 participants first homeless prior to age 50</a:t>
            </a:r>
          </a:p>
          <a:p>
            <a:pPr lvl="1"/>
            <a:r>
              <a:rPr lang="en-US" sz="1400" dirty="0" smtClean="0"/>
              <a:t>12 participants first homeless age 50 or later</a:t>
            </a:r>
          </a:p>
          <a:p>
            <a:pPr lvl="1"/>
            <a:r>
              <a:rPr lang="en-US" sz="1400" dirty="0" smtClean="0"/>
              <a:t>Open ended</a:t>
            </a:r>
          </a:p>
          <a:p>
            <a:pPr lvl="2"/>
            <a:r>
              <a:rPr lang="en-US" sz="1400" dirty="0" smtClean="0"/>
              <a:t>Life course review</a:t>
            </a:r>
          </a:p>
          <a:p>
            <a:pPr lvl="2"/>
            <a:r>
              <a:rPr lang="en-US" sz="1400" dirty="0" smtClean="0"/>
              <a:t>Early childhood, early adulthood, mid life, late life</a:t>
            </a:r>
          </a:p>
          <a:p>
            <a:pPr lvl="2"/>
            <a:r>
              <a:rPr lang="en-US" sz="1400" dirty="0" smtClean="0"/>
              <a:t>Focus on first homelessness episode, most recent homelessness and precipitants</a:t>
            </a:r>
          </a:p>
          <a:p>
            <a:pPr lvl="1"/>
            <a:r>
              <a:rPr lang="en-US" sz="1400" dirty="0" smtClean="0"/>
              <a:t>Coded</a:t>
            </a:r>
          </a:p>
          <a:p>
            <a:pPr lvl="1"/>
            <a:r>
              <a:rPr lang="en-US" sz="1400" dirty="0" smtClean="0"/>
              <a:t>Generated Themes</a:t>
            </a:r>
          </a:p>
          <a:p>
            <a:pPr lvl="1"/>
            <a:r>
              <a:rPr lang="en-US" sz="1400" dirty="0" smtClean="0"/>
              <a:t>Comparison by age at first homeless</a:t>
            </a:r>
          </a:p>
          <a:p>
            <a:pPr lvl="1"/>
            <a:endParaRPr lang="en-US" dirty="0" smtClean="0"/>
          </a:p>
        </p:txBody>
      </p:sp>
      <p:sp>
        <p:nvSpPr>
          <p:cNvPr id="4" name="Date Placeholder 3"/>
          <p:cNvSpPr>
            <a:spLocks noGrp="1"/>
          </p:cNvSpPr>
          <p:nvPr>
            <p:ph type="dt" sz="half" idx="10"/>
          </p:nvPr>
        </p:nvSpPr>
        <p:spPr/>
        <p:txBody>
          <a:bodyPr/>
          <a:lstStyle/>
          <a:p>
            <a:fld id="{A9F7D36D-7DB3-48B1-8FD5-3061185FEE21}"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14</a:t>
            </a:fld>
            <a:endParaRPr lang="en-US" dirty="0"/>
          </a:p>
        </p:txBody>
      </p:sp>
    </p:spTree>
    <p:extLst>
      <p:ext uri="{BB962C8B-B14F-4D97-AF65-F5344CB8AC3E}">
        <p14:creationId xmlns:p14="http://schemas.microsoft.com/office/powerpoint/2010/main" val="2855805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73" y="434358"/>
            <a:ext cx="8089900" cy="575094"/>
          </a:xfrm>
        </p:spPr>
        <p:txBody>
          <a:bodyPr/>
          <a:lstStyle/>
          <a:p>
            <a:r>
              <a:rPr lang="en-US" dirty="0" smtClean="0"/>
              <a:t>Life Course Experiences Study</a:t>
            </a:r>
            <a:endParaRPr lang="en-US" dirty="0"/>
          </a:p>
        </p:txBody>
      </p:sp>
      <p:sp>
        <p:nvSpPr>
          <p:cNvPr id="3" name="Content Placeholder 2"/>
          <p:cNvSpPr>
            <a:spLocks noGrp="1"/>
          </p:cNvSpPr>
          <p:nvPr>
            <p:ph idx="1"/>
          </p:nvPr>
        </p:nvSpPr>
        <p:spPr/>
        <p:txBody>
          <a:bodyPr/>
          <a:lstStyle/>
          <a:p>
            <a:r>
              <a:rPr lang="en-US" dirty="0" smtClean="0"/>
              <a:t>Life course experiences during each critical life period (&lt;18, 18-25, 26-49, 50+)</a:t>
            </a:r>
          </a:p>
          <a:p>
            <a:r>
              <a:rPr lang="en-US" dirty="0" smtClean="0"/>
              <a:t>Current vulnerabilities</a:t>
            </a:r>
          </a:p>
          <a:p>
            <a:pPr lvl="1"/>
            <a:r>
              <a:rPr lang="en-US" dirty="0" smtClean="0"/>
              <a:t>Incarceration</a:t>
            </a:r>
          </a:p>
          <a:p>
            <a:pPr lvl="1"/>
            <a:r>
              <a:rPr lang="en-US" dirty="0" smtClean="0"/>
              <a:t>Self-reported health status</a:t>
            </a:r>
          </a:p>
          <a:p>
            <a:pPr lvl="1"/>
            <a:r>
              <a:rPr lang="en-US" dirty="0" smtClean="0"/>
              <a:t>Mental health and substance use</a:t>
            </a:r>
          </a:p>
          <a:p>
            <a:pPr lvl="1"/>
            <a:r>
              <a:rPr lang="en-US" dirty="0" smtClean="0"/>
              <a:t>Functional and Cognitive Status </a:t>
            </a:r>
            <a:endParaRPr lang="en-US" dirty="0"/>
          </a:p>
          <a:p>
            <a:r>
              <a:rPr lang="en-US" dirty="0"/>
              <a:t>Descriptive statistics</a:t>
            </a:r>
          </a:p>
          <a:p>
            <a:pPr lvl="1"/>
            <a:r>
              <a:rPr lang="en-US" dirty="0"/>
              <a:t>First homeless &lt;50 vs 50 or older</a:t>
            </a:r>
          </a:p>
          <a:p>
            <a:pPr marL="0" indent="0">
              <a:buNone/>
            </a:pPr>
            <a:endParaRPr lang="en-US" dirty="0"/>
          </a:p>
        </p:txBody>
      </p:sp>
      <p:sp>
        <p:nvSpPr>
          <p:cNvPr id="4" name="Date Placeholder 3"/>
          <p:cNvSpPr>
            <a:spLocks noGrp="1"/>
          </p:cNvSpPr>
          <p:nvPr>
            <p:ph type="dt" sz="half" idx="10"/>
          </p:nvPr>
        </p:nvSpPr>
        <p:spPr/>
        <p:txBody>
          <a:bodyPr/>
          <a:lstStyle/>
          <a:p>
            <a:fld id="{E9DF794C-A264-4FD6-B447-6E7A849BCB55}"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15</a:t>
            </a:fld>
            <a:endParaRPr lang="en-US" dirty="0"/>
          </a:p>
        </p:txBody>
      </p:sp>
    </p:spTree>
    <p:extLst>
      <p:ext uri="{BB962C8B-B14F-4D97-AF65-F5344CB8AC3E}">
        <p14:creationId xmlns:p14="http://schemas.microsoft.com/office/powerpoint/2010/main" val="326273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73" y="434358"/>
            <a:ext cx="8089900" cy="575094"/>
          </a:xfrm>
        </p:spPr>
        <p:txBody>
          <a:bodyPr/>
          <a:lstStyle/>
          <a:p>
            <a:r>
              <a:rPr lang="en-US" dirty="0" smtClean="0"/>
              <a:t>Life course analysis modelling strategy</a:t>
            </a:r>
            <a:endParaRPr lang="en-US" dirty="0"/>
          </a:p>
        </p:txBody>
      </p:sp>
      <p:sp>
        <p:nvSpPr>
          <p:cNvPr id="3" name="Content Placeholder 2"/>
          <p:cNvSpPr>
            <a:spLocks noGrp="1"/>
          </p:cNvSpPr>
          <p:nvPr>
            <p:ph idx="1"/>
          </p:nvPr>
        </p:nvSpPr>
        <p:spPr/>
        <p:txBody>
          <a:bodyPr/>
          <a:lstStyle/>
          <a:p>
            <a:r>
              <a:rPr lang="en-US" dirty="0" smtClean="0"/>
              <a:t>Outcome:  First homelessness episode before age 50</a:t>
            </a:r>
          </a:p>
          <a:p>
            <a:pPr lvl="1"/>
            <a:r>
              <a:rPr lang="en-US" dirty="0" smtClean="0"/>
              <a:t>Created four models for each variable 	</a:t>
            </a:r>
          </a:p>
          <a:p>
            <a:pPr marL="973137" lvl="2" indent="-457200">
              <a:buFont typeface="+mj-lt"/>
              <a:buAutoNum type="arabicPeriod"/>
            </a:pPr>
            <a:r>
              <a:rPr lang="en-US" dirty="0" smtClean="0"/>
              <a:t>3 models, dichotomous variable each life course period</a:t>
            </a:r>
          </a:p>
          <a:p>
            <a:pPr marL="973137" lvl="2" indent="-457200">
              <a:buFont typeface="+mj-lt"/>
              <a:buAutoNum type="arabicPeriod"/>
            </a:pPr>
            <a:r>
              <a:rPr lang="en-US" dirty="0" smtClean="0"/>
              <a:t>Model with dichotomous term for all 3 periods</a:t>
            </a:r>
          </a:p>
          <a:p>
            <a:pPr marL="973137" lvl="2" indent="-457200">
              <a:buFont typeface="+mj-lt"/>
              <a:buAutoNum type="arabicPeriod"/>
            </a:pPr>
            <a:r>
              <a:rPr lang="en-US" dirty="0" smtClean="0"/>
              <a:t>Model w 3 dichotomous term plus interaction term</a:t>
            </a:r>
          </a:p>
          <a:p>
            <a:pPr marL="973137" lvl="2" indent="-457200">
              <a:buFont typeface="+mj-lt"/>
              <a:buAutoNum type="arabicPeriod"/>
            </a:pPr>
            <a:r>
              <a:rPr lang="en-US" dirty="0" smtClean="0"/>
              <a:t>Model with cumulative score for how often experience (0,1,2,3)</a:t>
            </a:r>
          </a:p>
          <a:p>
            <a:r>
              <a:rPr lang="en-US" dirty="0" smtClean="0"/>
              <a:t>Chose best fitting model for each variable (</a:t>
            </a:r>
            <a:r>
              <a:rPr lang="en-US" dirty="0" err="1" smtClean="0"/>
              <a:t>bivariable</a:t>
            </a:r>
            <a:r>
              <a:rPr lang="en-US" dirty="0" smtClean="0"/>
              <a:t>)</a:t>
            </a:r>
          </a:p>
          <a:p>
            <a:r>
              <a:rPr lang="en-US" dirty="0" smtClean="0"/>
              <a:t>After selecting best fit for each variable, entered into multivariable model (p&lt;0.2; backward elimination p&lt;0.05)</a:t>
            </a:r>
          </a:p>
        </p:txBody>
      </p:sp>
      <p:sp>
        <p:nvSpPr>
          <p:cNvPr id="4" name="Date Placeholder 3"/>
          <p:cNvSpPr>
            <a:spLocks noGrp="1"/>
          </p:cNvSpPr>
          <p:nvPr>
            <p:ph type="dt" sz="half" idx="10"/>
          </p:nvPr>
        </p:nvSpPr>
        <p:spPr/>
        <p:txBody>
          <a:bodyPr/>
          <a:lstStyle/>
          <a:p>
            <a:fld id="{1A52F920-055A-406C-A5C0-6A465A3413F4}"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16</a:t>
            </a:fld>
            <a:endParaRPr lang="en-US" dirty="0"/>
          </a:p>
        </p:txBody>
      </p:sp>
    </p:spTree>
    <p:extLst>
      <p:ext uri="{BB962C8B-B14F-4D97-AF65-F5344CB8AC3E}">
        <p14:creationId xmlns:p14="http://schemas.microsoft.com/office/powerpoint/2010/main" val="2483411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MS PGothic" pitchFamily="34" charset="-128"/>
              </a:rPr>
              <a:t>Two thirds are 60 and under, but 12% are older than 65 years at study entry: Median age 57</a:t>
            </a:r>
            <a:endParaRPr lang="en-US" dirty="0"/>
          </a:p>
        </p:txBody>
      </p:sp>
      <p:graphicFrame>
        <p:nvGraphicFramePr>
          <p:cNvPr id="4" name="Content Placeholder 3"/>
          <p:cNvGraphicFramePr>
            <a:graphicFrameLocks noGrp="1"/>
          </p:cNvGraphicFramePr>
          <p:nvPr>
            <p:ph idx="1"/>
          </p:nvPr>
        </p:nvGraphicFramePr>
        <p:xfrm>
          <a:off x="511175" y="1863725"/>
          <a:ext cx="8120063" cy="3998913"/>
        </p:xfrm>
        <a:graphic>
          <a:graphicData uri="http://schemas.openxmlformats.org/presentationml/2006/ole">
            <mc:AlternateContent xmlns:mc="http://schemas.openxmlformats.org/markup-compatibility/2006">
              <mc:Choice xmlns:v="urn:schemas-microsoft-com:vml" Requires="v">
                <p:oleObj spid="_x0000_s1035" r:id="rId3" imgW="8120576" imgH="3999323" progId="Excel.Chart.8">
                  <p:embed/>
                </p:oleObj>
              </mc:Choice>
              <mc:Fallback>
                <p:oleObj r:id="rId3" imgW="8120576" imgH="3999323" progId="Excel.Chart.8">
                  <p:embed/>
                  <p:pic>
                    <p:nvPicPr>
                      <p:cNvPr id="4"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 y="1863725"/>
                        <a:ext cx="8120063"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ate Placeholder 2"/>
          <p:cNvSpPr>
            <a:spLocks noGrp="1"/>
          </p:cNvSpPr>
          <p:nvPr>
            <p:ph type="dt" sz="half" idx="10"/>
          </p:nvPr>
        </p:nvSpPr>
        <p:spPr/>
        <p:txBody>
          <a:bodyPr/>
          <a:lstStyle/>
          <a:p>
            <a:fld id="{38F4E5D9-51F7-493F-9CA2-9ECF607E9682}"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17</a:t>
            </a:fld>
            <a:endParaRPr lang="en-US" dirty="0"/>
          </a:p>
        </p:txBody>
      </p:sp>
    </p:spTree>
    <p:extLst>
      <p:ext uri="{BB962C8B-B14F-4D97-AF65-F5344CB8AC3E}">
        <p14:creationId xmlns:p14="http://schemas.microsoft.com/office/powerpoint/2010/main" val="1564167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population</a:t>
            </a:r>
          </a:p>
        </p:txBody>
      </p:sp>
      <p:sp>
        <p:nvSpPr>
          <p:cNvPr id="3" name="Content Placeholder 2"/>
          <p:cNvSpPr>
            <a:spLocks noGrp="1"/>
          </p:cNvSpPr>
          <p:nvPr>
            <p:ph idx="1"/>
          </p:nvPr>
        </p:nvSpPr>
        <p:spPr>
          <a:xfrm>
            <a:off x="657789" y="1555416"/>
            <a:ext cx="8089901" cy="3613743"/>
          </a:xfrm>
        </p:spPr>
        <p:txBody>
          <a:bodyPr/>
          <a:lstStyle/>
          <a:p>
            <a:r>
              <a:rPr lang="en-US" altLang="en-US" sz="2600" dirty="0"/>
              <a:t>77% men</a:t>
            </a:r>
          </a:p>
          <a:p>
            <a:r>
              <a:rPr lang="en-US" altLang="en-US" sz="2600" dirty="0">
                <a:solidFill>
                  <a:srgbClr val="FFDD00"/>
                </a:solidFill>
              </a:rPr>
              <a:t>80% African American</a:t>
            </a:r>
          </a:p>
          <a:p>
            <a:r>
              <a:rPr lang="en-US" altLang="en-US" sz="2600" dirty="0"/>
              <a:t>13% currently work for pay</a:t>
            </a:r>
          </a:p>
          <a:p>
            <a:r>
              <a:rPr lang="en-US" altLang="en-US" sz="2600" dirty="0"/>
              <a:t>28% currently looking for work</a:t>
            </a:r>
          </a:p>
          <a:p>
            <a:r>
              <a:rPr lang="en-US" altLang="en-US" sz="2600" dirty="0"/>
              <a:t>90% income less than $1150/month</a:t>
            </a:r>
          </a:p>
          <a:p>
            <a:pPr marL="0" indent="0">
              <a:buNone/>
            </a:pPr>
            <a:endParaRPr lang="en-US" dirty="0"/>
          </a:p>
        </p:txBody>
      </p:sp>
      <p:sp>
        <p:nvSpPr>
          <p:cNvPr id="4" name="Date Placeholder 3"/>
          <p:cNvSpPr>
            <a:spLocks noGrp="1"/>
          </p:cNvSpPr>
          <p:nvPr>
            <p:ph type="dt" sz="half" idx="10"/>
          </p:nvPr>
        </p:nvSpPr>
        <p:spPr/>
        <p:txBody>
          <a:bodyPr/>
          <a:lstStyle/>
          <a:p>
            <a:fld id="{FF526A24-E84B-49C6-B224-B498FC974255}"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18</a:t>
            </a:fld>
            <a:endParaRPr lang="en-US" dirty="0"/>
          </a:p>
        </p:txBody>
      </p:sp>
    </p:spTree>
    <p:extLst>
      <p:ext uri="{BB962C8B-B14F-4D97-AF65-F5344CB8AC3E}">
        <p14:creationId xmlns:p14="http://schemas.microsoft.com/office/powerpoint/2010/main" val="3780133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318" y="463854"/>
            <a:ext cx="8163062" cy="563231"/>
          </a:xfrm>
        </p:spPr>
        <p:txBody>
          <a:bodyPr>
            <a:noAutofit/>
          </a:bodyPr>
          <a:lstStyle/>
          <a:p>
            <a:r>
              <a:rPr lang="en-US" sz="3100" dirty="0"/>
              <a:t>44% with first episode of homelessness after age 50</a:t>
            </a:r>
          </a:p>
        </p:txBody>
      </p:sp>
      <p:graphicFrame>
        <p:nvGraphicFramePr>
          <p:cNvPr id="4" name="Content Placeholder 3"/>
          <p:cNvGraphicFramePr>
            <a:graphicFrameLocks noGrp="1"/>
          </p:cNvGraphicFramePr>
          <p:nvPr>
            <p:ph idx="1"/>
            <p:extLst/>
          </p:nvPr>
        </p:nvGraphicFramePr>
        <p:xfrm>
          <a:off x="613078" y="1476910"/>
          <a:ext cx="8143875" cy="4525963"/>
        </p:xfrm>
        <a:graphic>
          <a:graphicData uri="http://schemas.openxmlformats.org/presentationml/2006/ole">
            <mc:AlternateContent xmlns:mc="http://schemas.openxmlformats.org/markup-compatibility/2006">
              <mc:Choice xmlns:v="urn:schemas-microsoft-com:vml" Requires="v">
                <p:oleObj spid="_x0000_s2059" r:id="rId4" imgW="8327858" imgH="4627265" progId="Excel.Chart.8">
                  <p:embed/>
                </p:oleObj>
              </mc:Choice>
              <mc:Fallback>
                <p:oleObj r:id="rId4" imgW="8327858" imgH="4627265" progId="Excel.Chart.8">
                  <p:embed/>
                  <p:pic>
                    <p:nvPicPr>
                      <p:cNvPr id="4"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78" y="1476910"/>
                        <a:ext cx="8143875" cy="4525963"/>
                      </a:xfrm>
                      <a:prstGeom prst="rect">
                        <a:avLst/>
                      </a:prstGeom>
                      <a:noFill/>
                      <a:ln>
                        <a:solidFill>
                          <a:schemeClr val="accent5"/>
                        </a:solidFill>
                      </a:ln>
                      <a:extLst/>
                    </p:spPr>
                  </p:pic>
                </p:oleObj>
              </mc:Fallback>
            </mc:AlternateContent>
          </a:graphicData>
        </a:graphic>
      </p:graphicFrame>
      <p:sp>
        <p:nvSpPr>
          <p:cNvPr id="3" name="Date Placeholder 2"/>
          <p:cNvSpPr>
            <a:spLocks noGrp="1"/>
          </p:cNvSpPr>
          <p:nvPr>
            <p:ph type="dt" sz="half" idx="10"/>
          </p:nvPr>
        </p:nvSpPr>
        <p:spPr/>
        <p:txBody>
          <a:bodyPr/>
          <a:lstStyle/>
          <a:p>
            <a:fld id="{B92D286B-1B39-4C29-95BE-FE71D04F5B2E}"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19</a:t>
            </a:fld>
            <a:endParaRPr lang="en-US" dirty="0"/>
          </a:p>
        </p:txBody>
      </p:sp>
      <p:sp>
        <p:nvSpPr>
          <p:cNvPr id="7" name="Left Brace 6"/>
          <p:cNvSpPr/>
          <p:nvPr/>
        </p:nvSpPr>
        <p:spPr>
          <a:xfrm rot="5400000">
            <a:off x="6950469" y="785975"/>
            <a:ext cx="585624" cy="2363056"/>
          </a:xfrm>
          <a:prstGeom prst="leftBrace">
            <a:avLst>
              <a:gd name="adj1" fmla="val 8333"/>
              <a:gd name="adj2" fmla="val 45053"/>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rgbClr val="FF0000"/>
                </a:solidFill>
              </a:ln>
              <a:solidFill>
                <a:srgbClr val="FF0000"/>
              </a:solidFill>
            </a:endParaRPr>
          </a:p>
        </p:txBody>
      </p:sp>
    </p:spTree>
    <p:extLst>
      <p:ext uri="{BB962C8B-B14F-4D97-AF65-F5344CB8AC3E}">
        <p14:creationId xmlns:p14="http://schemas.microsoft.com/office/powerpoint/2010/main" val="315094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a:t>The homeless population is </a:t>
            </a:r>
            <a:r>
              <a:rPr lang="en-US" u="sng" dirty="0"/>
              <a:t>aging</a:t>
            </a:r>
          </a:p>
        </p:txBody>
      </p:sp>
      <p:sp>
        <p:nvSpPr>
          <p:cNvPr id="3" name="Content Placeholder 2"/>
          <p:cNvSpPr>
            <a:spLocks noGrp="1"/>
          </p:cNvSpPr>
          <p:nvPr>
            <p:ph idx="1"/>
          </p:nvPr>
        </p:nvSpPr>
        <p:spPr>
          <a:xfrm>
            <a:off x="0" y="1066107"/>
            <a:ext cx="7145495" cy="2133323"/>
          </a:xfrm>
        </p:spPr>
        <p:txBody>
          <a:bodyPr/>
          <a:lstStyle/>
          <a:p>
            <a:pPr marL="1085850" lvl="4" indent="0">
              <a:lnSpc>
                <a:spcPct val="100000"/>
              </a:lnSpc>
              <a:buClr>
                <a:prstClr val="white"/>
              </a:buClr>
              <a:buNone/>
              <a:defRPr/>
            </a:pPr>
            <a:r>
              <a:rPr lang="en-US" sz="1800" dirty="0">
                <a:solidFill>
                  <a:prstClr val="white"/>
                </a:solidFill>
                <a:ea typeface="MS PGothic" pitchFamily="34" charset="-128"/>
              </a:rPr>
              <a:t>Proportion of single homeless adults ≥</a:t>
            </a:r>
            <a:r>
              <a:rPr lang="en-US" sz="1800" dirty="0" smtClean="0">
                <a:solidFill>
                  <a:prstClr val="white"/>
                </a:solidFill>
                <a:ea typeface="MS PGothic" pitchFamily="34" charset="-128"/>
              </a:rPr>
              <a:t>50 in San Francisco</a:t>
            </a:r>
            <a:endParaRPr lang="en-US" sz="1800" dirty="0">
              <a:solidFill>
                <a:prstClr val="white"/>
              </a:solidFill>
              <a:ea typeface="MS PGothic" pitchFamily="34" charset="-128"/>
            </a:endParaRPr>
          </a:p>
          <a:p>
            <a:pPr lvl="4">
              <a:lnSpc>
                <a:spcPct val="100000"/>
              </a:lnSpc>
              <a:buClr>
                <a:prstClr val="white"/>
              </a:buClr>
              <a:buFont typeface="Wingdings" pitchFamily="2" charset="2"/>
              <a:buChar char="§"/>
              <a:defRPr/>
            </a:pPr>
            <a:r>
              <a:rPr lang="en-US" sz="1800" dirty="0">
                <a:solidFill>
                  <a:prstClr val="white"/>
                </a:solidFill>
                <a:ea typeface="MS PGothic" pitchFamily="34" charset="-128"/>
              </a:rPr>
              <a:t>1990 	11% </a:t>
            </a:r>
          </a:p>
          <a:p>
            <a:pPr lvl="4">
              <a:lnSpc>
                <a:spcPct val="100000"/>
              </a:lnSpc>
              <a:buClr>
                <a:prstClr val="white"/>
              </a:buClr>
              <a:buFont typeface="Wingdings" pitchFamily="2" charset="2"/>
              <a:buChar char="§"/>
              <a:defRPr/>
            </a:pPr>
            <a:r>
              <a:rPr lang="en-US" sz="1800" dirty="0">
                <a:solidFill>
                  <a:prstClr val="white"/>
                </a:solidFill>
                <a:ea typeface="MS PGothic" pitchFamily="34" charset="-128"/>
              </a:rPr>
              <a:t>2003 	37%</a:t>
            </a:r>
          </a:p>
          <a:p>
            <a:pPr lvl="4">
              <a:lnSpc>
                <a:spcPct val="100000"/>
              </a:lnSpc>
              <a:buClr>
                <a:prstClr val="white"/>
              </a:buClr>
              <a:buFont typeface="Wingdings" pitchFamily="2" charset="2"/>
              <a:buChar char="§"/>
              <a:defRPr/>
            </a:pPr>
            <a:r>
              <a:rPr lang="en-US" sz="1800" dirty="0">
                <a:solidFill>
                  <a:prstClr val="white"/>
                </a:solidFill>
                <a:ea typeface="MS PGothic" pitchFamily="34" charset="-128"/>
              </a:rPr>
              <a:t>Today </a:t>
            </a:r>
            <a:r>
              <a:rPr lang="en-US" sz="1800" dirty="0" smtClean="0">
                <a:solidFill>
                  <a:prstClr val="white"/>
                </a:solidFill>
                <a:ea typeface="MS PGothic" pitchFamily="34" charset="-128"/>
              </a:rPr>
              <a:t>      ??</a:t>
            </a:r>
          </a:p>
          <a:p>
            <a:pPr lvl="4">
              <a:lnSpc>
                <a:spcPct val="100000"/>
              </a:lnSpc>
              <a:buClr>
                <a:prstClr val="white"/>
              </a:buClr>
              <a:buFont typeface="Wingdings" pitchFamily="2" charset="2"/>
              <a:buChar char="§"/>
              <a:defRPr/>
            </a:pPr>
            <a:r>
              <a:rPr lang="en-US" sz="1800" dirty="0" smtClean="0">
                <a:solidFill>
                  <a:prstClr val="white"/>
                </a:solidFill>
                <a:ea typeface="MS PGothic" pitchFamily="34" charset="-128"/>
              </a:rPr>
              <a:t>Median age increased 0.66 years for every calendar year between 1990-2003</a:t>
            </a:r>
            <a:endParaRPr lang="en-US" sz="1800" dirty="0">
              <a:solidFill>
                <a:prstClr val="white"/>
              </a:solidFill>
              <a:ea typeface="MS PGothic" pitchFamily="34" charset="-128"/>
            </a:endParaRPr>
          </a:p>
        </p:txBody>
      </p:sp>
      <p:sp>
        <p:nvSpPr>
          <p:cNvPr id="5" name="Date Placeholder 4"/>
          <p:cNvSpPr>
            <a:spLocks noGrp="1"/>
          </p:cNvSpPr>
          <p:nvPr>
            <p:ph type="dt" sz="half" idx="2"/>
          </p:nvPr>
        </p:nvSpPr>
        <p:spPr/>
        <p:txBody>
          <a:bodyPr/>
          <a:lstStyle/>
          <a:p>
            <a:fld id="{9871076B-8419-4BBC-B3AE-C8D84A2606CC}" type="datetime1">
              <a:rPr lang="en-US" smtClean="0"/>
              <a:t>5/24/2018</a:t>
            </a:fld>
            <a:endParaRPr lang="en-US" dirty="0"/>
          </a:p>
        </p:txBody>
      </p:sp>
      <p:sp>
        <p:nvSpPr>
          <p:cNvPr id="6" name="Footer Placeholder 5"/>
          <p:cNvSpPr>
            <a:spLocks noGrp="1"/>
          </p:cNvSpPr>
          <p:nvPr>
            <p:ph type="ftr" sz="quarter" idx="3"/>
          </p:nvPr>
        </p:nvSpPr>
        <p:spPr/>
        <p:txBody>
          <a:bodyPr/>
          <a:lstStyle/>
          <a:p>
            <a:r>
              <a:rPr lang="en-US" altLang="en-US" smtClean="0">
                <a:latin typeface="Arial" charset="0"/>
              </a:rPr>
              <a:t>Pathways to Homelessness among Older Homeless Adults @mkushel</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a:t>
            </a:fld>
            <a:endParaRPr lang="en-US" dirty="0"/>
          </a:p>
        </p:txBody>
      </p:sp>
      <p:sp>
        <p:nvSpPr>
          <p:cNvPr id="9" name="TextBox 8"/>
          <p:cNvSpPr txBox="1"/>
          <p:nvPr/>
        </p:nvSpPr>
        <p:spPr bwMode="auto">
          <a:xfrm>
            <a:off x="6078720" y="5686743"/>
            <a:ext cx="2976790" cy="492443"/>
          </a:xfrm>
          <a:prstGeom prst="rect">
            <a:avLst/>
          </a:prstGeom>
          <a:noFill/>
          <a:ln w="19050" algn="ctr">
            <a:noFill/>
            <a:miter lim="800000"/>
            <a:headEnd/>
            <a:tailEnd/>
          </a:ln>
        </p:spPr>
        <p:txBody>
          <a:bodyPr wrap="square" lIns="0" tIns="0" rIns="0" bIns="0" rtlCol="0">
            <a:spAutoFit/>
          </a:bodyPr>
          <a:lstStyle/>
          <a:p>
            <a:r>
              <a:rPr lang="en-US" sz="1600" dirty="0">
                <a:solidFill>
                  <a:schemeClr val="bg1"/>
                </a:solidFill>
              </a:rPr>
              <a:t>Hahn J et al.  The Aging of the Homeless Population JGIM  2006</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99964"/>
            <a:ext cx="5448300" cy="2033000"/>
          </a:xfrm>
          <a:prstGeom prst="rect">
            <a:avLst/>
          </a:prstGeom>
          <a:noFill/>
          <a:ln>
            <a:noFill/>
          </a:ln>
          <a:scene3d>
            <a:camera prst="orthographicFront"/>
            <a:lightRig rig="threePt" dir="t"/>
          </a:scene3d>
          <a:sp3d contourW="1905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183" y="947145"/>
            <a:ext cx="2816327" cy="1310517"/>
          </a:xfrm>
          <a:prstGeom prst="rect">
            <a:avLst/>
          </a:prstGeom>
          <a:noFill/>
          <a:ln>
            <a:noFill/>
          </a:ln>
          <a:scene3d>
            <a:camera prst="orthographicFront"/>
            <a:lightRig rig="threePt" dir="t"/>
          </a:scene3d>
          <a:sp3d contourW="1905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33033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82626" y="2034530"/>
          <a:ext cx="6016848" cy="2783891"/>
        </p:xfrm>
        <a:graphic>
          <a:graphicData uri="http://schemas.openxmlformats.org/drawingml/2006/table">
            <a:tbl>
              <a:tblPr firstRow="1" bandRow="1">
                <a:tableStyleId>{5C22544A-7EE6-4342-B048-85BDC9FD1C3A}</a:tableStyleId>
              </a:tblPr>
              <a:tblGrid>
                <a:gridCol w="4133313">
                  <a:extLst>
                    <a:ext uri="{9D8B030D-6E8A-4147-A177-3AD203B41FA5}">
                      <a16:colId xmlns:a16="http://schemas.microsoft.com/office/drawing/2014/main" xmlns="" val="20000"/>
                    </a:ext>
                  </a:extLst>
                </a:gridCol>
                <a:gridCol w="1883535">
                  <a:extLst>
                    <a:ext uri="{9D8B030D-6E8A-4147-A177-3AD203B41FA5}">
                      <a16:colId xmlns:a16="http://schemas.microsoft.com/office/drawing/2014/main" xmlns="" val="20001"/>
                    </a:ext>
                  </a:extLst>
                </a:gridCol>
              </a:tblGrid>
              <a:tr h="943661">
                <a:tc>
                  <a:txBody>
                    <a:bodyPr/>
                    <a:lstStyle/>
                    <a:p>
                      <a:pPr marL="0" marR="0" algn="r">
                        <a:lnSpc>
                          <a:spcPct val="115000"/>
                        </a:lnSpc>
                        <a:spcBef>
                          <a:spcPts val="300"/>
                        </a:spcBef>
                        <a:spcAft>
                          <a:spcPts val="300"/>
                        </a:spcAft>
                      </a:pPr>
                      <a:r>
                        <a:rPr lang="en-US" sz="2100" dirty="0">
                          <a:effectLst/>
                          <a:latin typeface="+mj-lt"/>
                          <a:ea typeface="Times New Roman"/>
                        </a:rPr>
                        <a:t>Years since last stable housing</a:t>
                      </a:r>
                    </a:p>
                  </a:txBody>
                  <a:tcPr marL="28575" marR="28575" marT="0" marB="0"/>
                </a:tc>
                <a:tc>
                  <a:txBody>
                    <a:bodyPr/>
                    <a:lstStyle/>
                    <a:p>
                      <a:pPr marL="0" marR="0" algn="r">
                        <a:lnSpc>
                          <a:spcPct val="115000"/>
                        </a:lnSpc>
                        <a:spcBef>
                          <a:spcPts val="300"/>
                        </a:spcBef>
                        <a:spcAft>
                          <a:spcPts val="300"/>
                        </a:spcAft>
                      </a:pPr>
                      <a:r>
                        <a:rPr lang="en-US" sz="2100" dirty="0">
                          <a:effectLst/>
                          <a:latin typeface="+mj-lt"/>
                          <a:ea typeface="Times New Roman"/>
                        </a:rPr>
                        <a:t>Percent</a:t>
                      </a:r>
                    </a:p>
                  </a:txBody>
                  <a:tcPr marL="28575" marR="28575" marT="0" marB="0"/>
                </a:tc>
                <a:extLst>
                  <a:ext uri="{0D108BD9-81ED-4DB2-BD59-A6C34878D82A}">
                    <a16:rowId xmlns:a16="http://schemas.microsoft.com/office/drawing/2014/main" xmlns="" val="10000"/>
                  </a:ext>
                </a:extLst>
              </a:tr>
              <a:tr h="368046">
                <a:tc>
                  <a:txBody>
                    <a:bodyPr/>
                    <a:lstStyle/>
                    <a:p>
                      <a:pPr marL="0" marR="0" algn="r">
                        <a:lnSpc>
                          <a:spcPct val="115000"/>
                        </a:lnSpc>
                        <a:spcBef>
                          <a:spcPts val="300"/>
                        </a:spcBef>
                        <a:spcAft>
                          <a:spcPts val="300"/>
                        </a:spcAft>
                      </a:pPr>
                      <a:r>
                        <a:rPr lang="en-US" sz="1800" b="1" dirty="0">
                          <a:solidFill>
                            <a:srgbClr val="000000"/>
                          </a:solidFill>
                          <a:effectLst/>
                          <a:latin typeface="+mj-lt"/>
                          <a:ea typeface="Times New Roman"/>
                        </a:rPr>
                        <a:t>&lt;6 months</a:t>
                      </a:r>
                      <a:endParaRPr lang="en-US" sz="1400" dirty="0">
                        <a:effectLst/>
                        <a:latin typeface="+mj-lt"/>
                        <a:ea typeface="Times New Roman"/>
                      </a:endParaRPr>
                    </a:p>
                  </a:txBody>
                  <a:tcPr marL="28575" marR="28575" marT="0" marB="0"/>
                </a:tc>
                <a:tc>
                  <a:txBody>
                    <a:bodyPr/>
                    <a:lstStyle/>
                    <a:p>
                      <a:pPr marL="0" marR="0" algn="r">
                        <a:lnSpc>
                          <a:spcPct val="115000"/>
                        </a:lnSpc>
                        <a:spcBef>
                          <a:spcPts val="300"/>
                        </a:spcBef>
                        <a:spcAft>
                          <a:spcPts val="300"/>
                        </a:spcAft>
                      </a:pPr>
                      <a:r>
                        <a:rPr lang="en-US" sz="2100" dirty="0">
                          <a:solidFill>
                            <a:srgbClr val="000000"/>
                          </a:solidFill>
                          <a:effectLst/>
                          <a:latin typeface="+mj-lt"/>
                          <a:ea typeface="Times New Roman"/>
                        </a:rPr>
                        <a:t>18</a:t>
                      </a:r>
                      <a:endParaRPr lang="en-US" sz="2100" dirty="0">
                        <a:effectLst/>
                        <a:latin typeface="+mj-lt"/>
                        <a:ea typeface="Times New Roman"/>
                      </a:endParaRPr>
                    </a:p>
                  </a:txBody>
                  <a:tcPr marL="28575" marR="28575" marT="0" marB="0"/>
                </a:tc>
                <a:extLst>
                  <a:ext uri="{0D108BD9-81ED-4DB2-BD59-A6C34878D82A}">
                    <a16:rowId xmlns:a16="http://schemas.microsoft.com/office/drawing/2014/main" xmlns="" val="10002"/>
                  </a:ext>
                </a:extLst>
              </a:tr>
              <a:tr h="368046">
                <a:tc>
                  <a:txBody>
                    <a:bodyPr/>
                    <a:lstStyle/>
                    <a:p>
                      <a:pPr marL="0" marR="0" algn="r">
                        <a:lnSpc>
                          <a:spcPct val="115000"/>
                        </a:lnSpc>
                        <a:spcBef>
                          <a:spcPts val="300"/>
                        </a:spcBef>
                        <a:spcAft>
                          <a:spcPts val="300"/>
                        </a:spcAft>
                      </a:pPr>
                      <a:r>
                        <a:rPr lang="en-US" sz="1800" b="1" dirty="0">
                          <a:solidFill>
                            <a:srgbClr val="000000"/>
                          </a:solidFill>
                          <a:effectLst/>
                          <a:latin typeface="+mj-lt"/>
                          <a:ea typeface="Times New Roman"/>
                        </a:rPr>
                        <a:t>6 mo to &lt;1 yr</a:t>
                      </a:r>
                      <a:endParaRPr lang="en-US" sz="1400" dirty="0">
                        <a:effectLst/>
                        <a:latin typeface="+mj-lt"/>
                        <a:ea typeface="Times New Roman"/>
                      </a:endParaRPr>
                    </a:p>
                  </a:txBody>
                  <a:tcPr marL="28575" marR="28575" marT="0" marB="0"/>
                </a:tc>
                <a:tc>
                  <a:txBody>
                    <a:bodyPr/>
                    <a:lstStyle/>
                    <a:p>
                      <a:pPr marL="0" marR="0" algn="r">
                        <a:lnSpc>
                          <a:spcPct val="115000"/>
                        </a:lnSpc>
                        <a:spcBef>
                          <a:spcPts val="300"/>
                        </a:spcBef>
                        <a:spcAft>
                          <a:spcPts val="300"/>
                        </a:spcAft>
                      </a:pPr>
                      <a:r>
                        <a:rPr lang="en-US" sz="2100" dirty="0">
                          <a:solidFill>
                            <a:srgbClr val="000000"/>
                          </a:solidFill>
                          <a:effectLst/>
                          <a:latin typeface="+mj-lt"/>
                          <a:ea typeface="Times New Roman"/>
                        </a:rPr>
                        <a:t>15</a:t>
                      </a:r>
                      <a:endParaRPr lang="en-US" sz="2100" dirty="0">
                        <a:effectLst/>
                        <a:latin typeface="+mj-lt"/>
                        <a:ea typeface="Times New Roman"/>
                      </a:endParaRPr>
                    </a:p>
                  </a:txBody>
                  <a:tcPr marL="28575" marR="28575" marT="0" marB="0"/>
                </a:tc>
                <a:extLst>
                  <a:ext uri="{0D108BD9-81ED-4DB2-BD59-A6C34878D82A}">
                    <a16:rowId xmlns:a16="http://schemas.microsoft.com/office/drawing/2014/main" xmlns="" val="10003"/>
                  </a:ext>
                </a:extLst>
              </a:tr>
              <a:tr h="368046">
                <a:tc>
                  <a:txBody>
                    <a:bodyPr/>
                    <a:lstStyle/>
                    <a:p>
                      <a:pPr marL="0" marR="0" algn="r">
                        <a:lnSpc>
                          <a:spcPct val="115000"/>
                        </a:lnSpc>
                        <a:spcBef>
                          <a:spcPts val="300"/>
                        </a:spcBef>
                        <a:spcAft>
                          <a:spcPts val="300"/>
                        </a:spcAft>
                      </a:pPr>
                      <a:r>
                        <a:rPr lang="en-US" sz="1800" b="1" dirty="0">
                          <a:solidFill>
                            <a:srgbClr val="000000"/>
                          </a:solidFill>
                          <a:effectLst/>
                          <a:latin typeface="+mj-lt"/>
                          <a:ea typeface="Times New Roman"/>
                        </a:rPr>
                        <a:t>1 yr to &lt;5 yrs</a:t>
                      </a:r>
                      <a:endParaRPr lang="en-US" sz="1400" dirty="0">
                        <a:effectLst/>
                        <a:latin typeface="+mj-lt"/>
                        <a:ea typeface="Times New Roman"/>
                      </a:endParaRPr>
                    </a:p>
                  </a:txBody>
                  <a:tcPr marL="28575" marR="28575" marT="0" marB="0"/>
                </a:tc>
                <a:tc>
                  <a:txBody>
                    <a:bodyPr/>
                    <a:lstStyle/>
                    <a:p>
                      <a:pPr marL="0" marR="0" algn="r">
                        <a:lnSpc>
                          <a:spcPct val="115000"/>
                        </a:lnSpc>
                        <a:spcBef>
                          <a:spcPts val="300"/>
                        </a:spcBef>
                        <a:spcAft>
                          <a:spcPts val="300"/>
                        </a:spcAft>
                      </a:pPr>
                      <a:r>
                        <a:rPr lang="en-US" sz="2100" dirty="0">
                          <a:solidFill>
                            <a:srgbClr val="000000"/>
                          </a:solidFill>
                          <a:effectLst/>
                          <a:latin typeface="+mj-lt"/>
                          <a:ea typeface="Times New Roman"/>
                        </a:rPr>
                        <a:t>39</a:t>
                      </a:r>
                      <a:endParaRPr lang="en-US" sz="2100" dirty="0">
                        <a:effectLst/>
                        <a:latin typeface="+mj-lt"/>
                        <a:ea typeface="Times New Roman"/>
                      </a:endParaRPr>
                    </a:p>
                  </a:txBody>
                  <a:tcPr marL="28575" marR="28575" marT="0" marB="0"/>
                </a:tc>
                <a:extLst>
                  <a:ext uri="{0D108BD9-81ED-4DB2-BD59-A6C34878D82A}">
                    <a16:rowId xmlns:a16="http://schemas.microsoft.com/office/drawing/2014/main" xmlns="" val="10004"/>
                  </a:ext>
                </a:extLst>
              </a:tr>
              <a:tr h="368046">
                <a:tc>
                  <a:txBody>
                    <a:bodyPr/>
                    <a:lstStyle/>
                    <a:p>
                      <a:pPr marL="0" marR="0" algn="r">
                        <a:lnSpc>
                          <a:spcPct val="115000"/>
                        </a:lnSpc>
                        <a:spcBef>
                          <a:spcPts val="300"/>
                        </a:spcBef>
                        <a:spcAft>
                          <a:spcPts val="300"/>
                        </a:spcAft>
                      </a:pPr>
                      <a:r>
                        <a:rPr lang="en-US" sz="1800" b="1" dirty="0">
                          <a:solidFill>
                            <a:srgbClr val="000000"/>
                          </a:solidFill>
                          <a:effectLst/>
                          <a:latin typeface="+mj-lt"/>
                          <a:ea typeface="Times New Roman"/>
                        </a:rPr>
                        <a:t>5 yrs to &lt;10 yrs</a:t>
                      </a:r>
                      <a:endParaRPr lang="en-US" sz="1400" dirty="0">
                        <a:effectLst/>
                        <a:latin typeface="+mj-lt"/>
                        <a:ea typeface="Times New Roman"/>
                      </a:endParaRPr>
                    </a:p>
                  </a:txBody>
                  <a:tcPr marL="28575" marR="28575" marT="0" marB="0"/>
                </a:tc>
                <a:tc>
                  <a:txBody>
                    <a:bodyPr/>
                    <a:lstStyle/>
                    <a:p>
                      <a:pPr marL="0" marR="0" algn="r">
                        <a:lnSpc>
                          <a:spcPct val="115000"/>
                        </a:lnSpc>
                        <a:spcBef>
                          <a:spcPts val="300"/>
                        </a:spcBef>
                        <a:spcAft>
                          <a:spcPts val="300"/>
                        </a:spcAft>
                      </a:pPr>
                      <a:r>
                        <a:rPr lang="en-US" sz="2100" dirty="0">
                          <a:solidFill>
                            <a:srgbClr val="000000"/>
                          </a:solidFill>
                          <a:effectLst/>
                          <a:latin typeface="+mj-lt"/>
                          <a:ea typeface="Times New Roman"/>
                        </a:rPr>
                        <a:t>14</a:t>
                      </a:r>
                      <a:endParaRPr lang="en-US" sz="2100" dirty="0">
                        <a:effectLst/>
                        <a:latin typeface="+mj-lt"/>
                        <a:ea typeface="Times New Roman"/>
                      </a:endParaRPr>
                    </a:p>
                  </a:txBody>
                  <a:tcPr marL="28575" marR="28575" marT="0" marB="0"/>
                </a:tc>
                <a:extLst>
                  <a:ext uri="{0D108BD9-81ED-4DB2-BD59-A6C34878D82A}">
                    <a16:rowId xmlns:a16="http://schemas.microsoft.com/office/drawing/2014/main" xmlns="" val="10005"/>
                  </a:ext>
                </a:extLst>
              </a:tr>
              <a:tr h="368046">
                <a:tc>
                  <a:txBody>
                    <a:bodyPr/>
                    <a:lstStyle/>
                    <a:p>
                      <a:pPr marL="0" marR="0" algn="r">
                        <a:lnSpc>
                          <a:spcPct val="115000"/>
                        </a:lnSpc>
                        <a:spcBef>
                          <a:spcPts val="300"/>
                        </a:spcBef>
                        <a:spcAft>
                          <a:spcPts val="300"/>
                        </a:spcAft>
                      </a:pPr>
                      <a:r>
                        <a:rPr lang="en-US" sz="1800" b="1" dirty="0">
                          <a:solidFill>
                            <a:srgbClr val="000000"/>
                          </a:solidFill>
                          <a:effectLst/>
                          <a:latin typeface="+mj-lt"/>
                          <a:ea typeface="Times New Roman"/>
                        </a:rPr>
                        <a:t>10+ years</a:t>
                      </a:r>
                      <a:endParaRPr lang="en-US" sz="1400" dirty="0">
                        <a:effectLst/>
                        <a:latin typeface="+mj-lt"/>
                        <a:ea typeface="Times New Roman"/>
                      </a:endParaRPr>
                    </a:p>
                  </a:txBody>
                  <a:tcPr marL="28575" marR="28575" marT="0" marB="0"/>
                </a:tc>
                <a:tc>
                  <a:txBody>
                    <a:bodyPr/>
                    <a:lstStyle/>
                    <a:p>
                      <a:pPr marL="0" marR="0" algn="r">
                        <a:lnSpc>
                          <a:spcPct val="115000"/>
                        </a:lnSpc>
                        <a:spcBef>
                          <a:spcPts val="300"/>
                        </a:spcBef>
                        <a:spcAft>
                          <a:spcPts val="300"/>
                        </a:spcAft>
                      </a:pPr>
                      <a:r>
                        <a:rPr lang="en-US" sz="2100" dirty="0">
                          <a:solidFill>
                            <a:srgbClr val="000000"/>
                          </a:solidFill>
                          <a:effectLst/>
                          <a:latin typeface="+mj-lt"/>
                          <a:ea typeface="Times New Roman"/>
                        </a:rPr>
                        <a:t>15</a:t>
                      </a:r>
                      <a:endParaRPr lang="en-US" sz="2100" dirty="0">
                        <a:effectLst/>
                        <a:latin typeface="+mj-lt"/>
                        <a:ea typeface="Times New Roman"/>
                      </a:endParaRPr>
                    </a:p>
                  </a:txBody>
                  <a:tcPr marL="28575" marR="28575" marT="0" marB="0"/>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a:xfrm>
            <a:off x="983242" y="467106"/>
            <a:ext cx="7215613" cy="563231"/>
          </a:xfrm>
        </p:spPr>
        <p:txBody>
          <a:bodyPr>
            <a:noAutofit/>
          </a:bodyPr>
          <a:lstStyle/>
          <a:p>
            <a:r>
              <a:rPr lang="en-US" dirty="0"/>
              <a:t>Almost a third of the sample lost stable housing* in the past year</a:t>
            </a:r>
          </a:p>
        </p:txBody>
      </p:sp>
      <p:sp>
        <p:nvSpPr>
          <p:cNvPr id="5" name="TextBox 4"/>
          <p:cNvSpPr txBox="1"/>
          <p:nvPr/>
        </p:nvSpPr>
        <p:spPr>
          <a:xfrm>
            <a:off x="1630161" y="5020435"/>
            <a:ext cx="5921777" cy="300082"/>
          </a:xfrm>
          <a:prstGeom prst="rect">
            <a:avLst/>
          </a:prstGeom>
          <a:noFill/>
          <a:ln>
            <a:solidFill>
              <a:schemeClr val="tx2">
                <a:lumMod val="20000"/>
                <a:lumOff val="80000"/>
              </a:schemeClr>
            </a:solidFill>
          </a:ln>
        </p:spPr>
        <p:txBody>
          <a:bodyPr wrap="square" rtlCol="0">
            <a:spAutoFit/>
          </a:bodyPr>
          <a:lstStyle/>
          <a:p>
            <a:r>
              <a:rPr lang="en-US" sz="1350" b="1" dirty="0">
                <a:ln>
                  <a:solidFill>
                    <a:schemeClr val="accent1">
                      <a:lumMod val="20000"/>
                      <a:lumOff val="80000"/>
                    </a:schemeClr>
                  </a:solidFill>
                </a:ln>
                <a:solidFill>
                  <a:schemeClr val="bg1"/>
                </a:solidFill>
                <a:latin typeface="+mj-lt"/>
              </a:rPr>
              <a:t>*Defined as non-institutional place that you lived for a year of more</a:t>
            </a:r>
          </a:p>
        </p:txBody>
      </p:sp>
      <p:sp>
        <p:nvSpPr>
          <p:cNvPr id="2" name="Oval 1"/>
          <p:cNvSpPr/>
          <p:nvPr/>
        </p:nvSpPr>
        <p:spPr bwMode="auto">
          <a:xfrm>
            <a:off x="7027402" y="2860687"/>
            <a:ext cx="749300" cy="863600"/>
          </a:xfrm>
          <a:prstGeom prst="ellipse">
            <a:avLst/>
          </a:prstGeom>
          <a:noFill/>
          <a:ln w="19050" algn="ctr">
            <a:solidFill>
              <a:schemeClr val="accent5"/>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6" name="Date Placeholder 5"/>
          <p:cNvSpPr>
            <a:spLocks noGrp="1"/>
          </p:cNvSpPr>
          <p:nvPr>
            <p:ph type="dt" sz="half" idx="10"/>
          </p:nvPr>
        </p:nvSpPr>
        <p:spPr/>
        <p:txBody>
          <a:bodyPr/>
          <a:lstStyle/>
          <a:p>
            <a:fld id="{C8739A32-0EB9-4270-8E4E-3422A52F5AA7}" type="datetime1">
              <a:rPr lang="en-US" smtClean="0"/>
              <a:t>5/24/2018</a:t>
            </a:fld>
            <a:endParaRPr lang="en-US" dirty="0"/>
          </a:p>
        </p:txBody>
      </p:sp>
      <p:sp>
        <p:nvSpPr>
          <p:cNvPr id="7" name="Footer Placeholder 6"/>
          <p:cNvSpPr>
            <a:spLocks noGrp="1"/>
          </p:cNvSpPr>
          <p:nvPr>
            <p:ph type="ftr" sz="quarter" idx="11"/>
          </p:nvPr>
        </p:nvSpPr>
        <p:spPr/>
        <p:txBody>
          <a:bodyPr/>
          <a:lstStyle/>
          <a:p>
            <a:r>
              <a:rPr lang="en-US" smtClean="0"/>
              <a:t>Pathways to Homelessness among Older Homeless Adults @mkushel</a:t>
            </a:r>
            <a:endParaRPr lang="en-US" dirty="0"/>
          </a:p>
        </p:txBody>
      </p:sp>
      <p:sp>
        <p:nvSpPr>
          <p:cNvPr id="8" name="Slide Number Placeholder 7"/>
          <p:cNvSpPr>
            <a:spLocks noGrp="1"/>
          </p:cNvSpPr>
          <p:nvPr>
            <p:ph type="sldNum" sz="quarter" idx="12"/>
          </p:nvPr>
        </p:nvSpPr>
        <p:spPr/>
        <p:txBody>
          <a:bodyPr/>
          <a:lstStyle/>
          <a:p>
            <a:fld id="{9F9A58A6-E642-4C23-9191-648660BBC767}" type="slidenum">
              <a:rPr lang="en-US" smtClean="0"/>
              <a:t>20</a:t>
            </a:fld>
            <a:endParaRPr lang="en-US" dirty="0"/>
          </a:p>
        </p:txBody>
      </p:sp>
    </p:spTree>
    <p:extLst>
      <p:ext uri="{BB962C8B-B14F-4D97-AF65-F5344CB8AC3E}">
        <p14:creationId xmlns:p14="http://schemas.microsoft.com/office/powerpoint/2010/main" val="41541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4070" y="121324"/>
            <a:ext cx="7886700" cy="703654"/>
          </a:xfrm>
        </p:spPr>
        <p:txBody>
          <a:bodyPr>
            <a:noAutofit/>
          </a:bodyPr>
          <a:lstStyle/>
          <a:p>
            <a:r>
              <a:rPr lang="en-US" sz="2800" dirty="0"/>
              <a:t>Economic challenges and interpersonal conflict are most common reasons to have left last stable housing</a:t>
            </a:r>
          </a:p>
        </p:txBody>
      </p:sp>
      <p:graphicFrame>
        <p:nvGraphicFramePr>
          <p:cNvPr id="2" name="Table 1"/>
          <p:cNvGraphicFramePr>
            <a:graphicFrameLocks noGrp="1"/>
          </p:cNvGraphicFramePr>
          <p:nvPr>
            <p:extLst/>
          </p:nvPr>
        </p:nvGraphicFramePr>
        <p:xfrm>
          <a:off x="1978702" y="953592"/>
          <a:ext cx="4632885" cy="5212080"/>
        </p:xfrm>
        <a:graphic>
          <a:graphicData uri="http://schemas.openxmlformats.org/drawingml/2006/table">
            <a:tbl>
              <a:tblPr firstRow="1" bandRow="1">
                <a:tableStyleId>{5C22544A-7EE6-4342-B048-85BDC9FD1C3A}</a:tableStyleId>
              </a:tblPr>
              <a:tblGrid>
                <a:gridCol w="3510563">
                  <a:extLst>
                    <a:ext uri="{9D8B030D-6E8A-4147-A177-3AD203B41FA5}">
                      <a16:colId xmlns:a16="http://schemas.microsoft.com/office/drawing/2014/main" xmlns="" val="20000"/>
                    </a:ext>
                  </a:extLst>
                </a:gridCol>
                <a:gridCol w="1122322">
                  <a:extLst>
                    <a:ext uri="{9D8B030D-6E8A-4147-A177-3AD203B41FA5}">
                      <a16:colId xmlns:a16="http://schemas.microsoft.com/office/drawing/2014/main" xmlns="" val="20001"/>
                    </a:ext>
                  </a:extLst>
                </a:gridCol>
              </a:tblGrid>
              <a:tr h="262535">
                <a:tc>
                  <a:txBody>
                    <a:bodyPr/>
                    <a:lstStyle/>
                    <a:p>
                      <a:r>
                        <a:rPr lang="en-US" sz="1200" b="1" dirty="0"/>
                        <a:t>Reason</a:t>
                      </a:r>
                    </a:p>
                  </a:txBody>
                  <a:tcPr marL="68580" marR="68580"/>
                </a:tc>
                <a:tc>
                  <a:txBody>
                    <a:bodyPr/>
                    <a:lstStyle/>
                    <a:p>
                      <a:pPr algn="ctr"/>
                      <a:r>
                        <a:rPr lang="en-US" sz="1200" b="1" dirty="0"/>
                        <a:t>% of Sample</a:t>
                      </a:r>
                    </a:p>
                  </a:txBody>
                  <a:tcPr marL="68580" marR="68580"/>
                </a:tc>
                <a:extLst>
                  <a:ext uri="{0D108BD9-81ED-4DB2-BD59-A6C34878D82A}">
                    <a16:rowId xmlns:a16="http://schemas.microsoft.com/office/drawing/2014/main" xmlns="" val="10000"/>
                  </a:ext>
                </a:extLst>
              </a:tr>
              <a:tr h="262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Couldn't pay rent/mortgage</a:t>
                      </a:r>
                    </a:p>
                  </a:txBody>
                  <a:tcPr marL="68580" marR="68580"/>
                </a:tc>
                <a:tc>
                  <a:txBody>
                    <a:bodyPr/>
                    <a:lstStyle/>
                    <a:p>
                      <a:pPr algn="ctr"/>
                      <a:r>
                        <a:rPr lang="en-US" sz="1200" b="1" dirty="0"/>
                        <a:t>28</a:t>
                      </a:r>
                    </a:p>
                  </a:txBody>
                  <a:tcPr marL="68580" marR="68580"/>
                </a:tc>
                <a:extLst>
                  <a:ext uri="{0D108BD9-81ED-4DB2-BD59-A6C34878D82A}">
                    <a16:rowId xmlns:a16="http://schemas.microsoft.com/office/drawing/2014/main" xmlns="" val="10001"/>
                  </a:ext>
                </a:extLst>
              </a:tr>
              <a:tr h="262535">
                <a:tc>
                  <a:txBody>
                    <a:bodyPr/>
                    <a:lstStyle/>
                    <a:p>
                      <a:r>
                        <a:rPr lang="en-US" sz="1200" b="1" dirty="0"/>
                        <a:t>     Rent increased</a:t>
                      </a:r>
                    </a:p>
                  </a:txBody>
                  <a:tcPr marL="68580" marR="68580"/>
                </a:tc>
                <a:tc>
                  <a:txBody>
                    <a:bodyPr/>
                    <a:lstStyle/>
                    <a:p>
                      <a:pPr algn="ctr"/>
                      <a:r>
                        <a:rPr lang="en-US" sz="1200" b="1" dirty="0"/>
                        <a:t>2</a:t>
                      </a:r>
                    </a:p>
                  </a:txBody>
                  <a:tcPr marL="68580" marR="68580"/>
                </a:tc>
                <a:extLst>
                  <a:ext uri="{0D108BD9-81ED-4DB2-BD59-A6C34878D82A}">
                    <a16:rowId xmlns:a16="http://schemas.microsoft.com/office/drawing/2014/main" xmlns="" val="10002"/>
                  </a:ext>
                </a:extLst>
              </a:tr>
              <a:tr h="262535">
                <a:tc>
                  <a:txBody>
                    <a:bodyPr/>
                    <a:lstStyle/>
                    <a:p>
                      <a:r>
                        <a:rPr lang="en-US" sz="1200" b="1" dirty="0"/>
                        <a:t>     Lost job</a:t>
                      </a:r>
                    </a:p>
                  </a:txBody>
                  <a:tcPr marL="68580" marR="68580"/>
                </a:tc>
                <a:tc>
                  <a:txBody>
                    <a:bodyPr/>
                    <a:lstStyle/>
                    <a:p>
                      <a:pPr algn="ctr"/>
                      <a:r>
                        <a:rPr lang="en-US" sz="1200" b="1" dirty="0"/>
                        <a:t>7</a:t>
                      </a:r>
                    </a:p>
                  </a:txBody>
                  <a:tcPr marL="68580" marR="68580"/>
                </a:tc>
                <a:extLst>
                  <a:ext uri="{0D108BD9-81ED-4DB2-BD59-A6C34878D82A}">
                    <a16:rowId xmlns:a16="http://schemas.microsoft.com/office/drawing/2014/main" xmlns="" val="10003"/>
                  </a:ext>
                </a:extLst>
              </a:tr>
              <a:tr h="262535">
                <a:tc>
                  <a:txBody>
                    <a:bodyPr/>
                    <a:lstStyle/>
                    <a:p>
                      <a:r>
                        <a:rPr lang="en-US" sz="1200" b="1" dirty="0"/>
                        <a:t>     Became sick/disabled</a:t>
                      </a:r>
                    </a:p>
                  </a:txBody>
                  <a:tcPr marL="68580" marR="68580"/>
                </a:tc>
                <a:tc>
                  <a:txBody>
                    <a:bodyPr/>
                    <a:lstStyle/>
                    <a:p>
                      <a:pPr algn="ctr"/>
                      <a:r>
                        <a:rPr lang="en-US" sz="1200" b="1" dirty="0"/>
                        <a:t>1</a:t>
                      </a:r>
                    </a:p>
                  </a:txBody>
                  <a:tcPr marL="68580" marR="68580"/>
                </a:tc>
                <a:extLst>
                  <a:ext uri="{0D108BD9-81ED-4DB2-BD59-A6C34878D82A}">
                    <a16:rowId xmlns:a16="http://schemas.microsoft.com/office/drawing/2014/main" xmlns="" val="10004"/>
                  </a:ext>
                </a:extLst>
              </a:tr>
              <a:tr h="262535">
                <a:tc>
                  <a:txBody>
                    <a:bodyPr/>
                    <a:lstStyle/>
                    <a:p>
                      <a:r>
                        <a:rPr lang="en-US" sz="1200" b="1" dirty="0"/>
                        <a:t>     Other bills (not medical)</a:t>
                      </a:r>
                    </a:p>
                  </a:txBody>
                  <a:tcPr marL="68580" marR="68580"/>
                </a:tc>
                <a:tc>
                  <a:txBody>
                    <a:bodyPr/>
                    <a:lstStyle/>
                    <a:p>
                      <a:pPr algn="ctr"/>
                      <a:r>
                        <a:rPr lang="en-US" sz="1200" b="1" dirty="0"/>
                        <a:t>1</a:t>
                      </a:r>
                    </a:p>
                  </a:txBody>
                  <a:tcPr marL="68580" marR="68580"/>
                </a:tc>
                <a:extLst>
                  <a:ext uri="{0D108BD9-81ED-4DB2-BD59-A6C34878D82A}">
                    <a16:rowId xmlns:a16="http://schemas.microsoft.com/office/drawing/2014/main" xmlns="" val="10005"/>
                  </a:ext>
                </a:extLst>
              </a:tr>
              <a:tr h="262535">
                <a:tc>
                  <a:txBody>
                    <a:bodyPr/>
                    <a:lstStyle/>
                    <a:p>
                      <a:r>
                        <a:rPr lang="en-US" sz="1200" b="1" dirty="0"/>
                        <a:t>     Someone else stopped paying</a:t>
                      </a:r>
                      <a:r>
                        <a:rPr lang="en-US" sz="1200" b="1" baseline="0" dirty="0"/>
                        <a:t> rent/mortgage</a:t>
                      </a:r>
                      <a:endParaRPr lang="en-US" sz="1200" b="1" dirty="0"/>
                    </a:p>
                  </a:txBody>
                  <a:tcPr marL="68580" marR="68580"/>
                </a:tc>
                <a:tc>
                  <a:txBody>
                    <a:bodyPr/>
                    <a:lstStyle/>
                    <a:p>
                      <a:pPr algn="ctr"/>
                      <a:r>
                        <a:rPr lang="en-US" sz="1200" b="1" dirty="0"/>
                        <a:t>15</a:t>
                      </a:r>
                    </a:p>
                  </a:txBody>
                  <a:tcPr marL="68580" marR="68580"/>
                </a:tc>
                <a:extLst>
                  <a:ext uri="{0D108BD9-81ED-4DB2-BD59-A6C34878D82A}">
                    <a16:rowId xmlns:a16="http://schemas.microsoft.com/office/drawing/2014/main" xmlns="" val="10006"/>
                  </a:ext>
                </a:extLst>
              </a:tr>
              <a:tr h="262535">
                <a:tc>
                  <a:txBody>
                    <a:bodyPr/>
                    <a:lstStyle/>
                    <a:p>
                      <a:r>
                        <a:rPr lang="en-US" sz="1200" b="1" dirty="0"/>
                        <a:t>Family abuse/violence</a:t>
                      </a:r>
                    </a:p>
                  </a:txBody>
                  <a:tcPr marL="68580" marR="68580"/>
                </a:tc>
                <a:tc>
                  <a:txBody>
                    <a:bodyPr/>
                    <a:lstStyle/>
                    <a:p>
                      <a:pPr algn="ctr"/>
                      <a:r>
                        <a:rPr lang="en-US" sz="1200" b="1" dirty="0"/>
                        <a:t>1</a:t>
                      </a:r>
                    </a:p>
                  </a:txBody>
                  <a:tcPr marL="68580" marR="68580"/>
                </a:tc>
                <a:extLst>
                  <a:ext uri="{0D108BD9-81ED-4DB2-BD59-A6C34878D82A}">
                    <a16:rowId xmlns:a16="http://schemas.microsoft.com/office/drawing/2014/main" xmlns="" val="10007"/>
                  </a:ext>
                </a:extLst>
              </a:tr>
              <a:tr h="262535">
                <a:tc>
                  <a:txBody>
                    <a:bodyPr/>
                    <a:lstStyle/>
                    <a:p>
                      <a:r>
                        <a:rPr lang="en-US" sz="1200" b="1" dirty="0"/>
                        <a:t>Kicked out (not related to money)</a:t>
                      </a:r>
                    </a:p>
                  </a:txBody>
                  <a:tcPr marL="68580" marR="68580"/>
                </a:tc>
                <a:tc>
                  <a:txBody>
                    <a:bodyPr/>
                    <a:lstStyle/>
                    <a:p>
                      <a:pPr algn="ctr"/>
                      <a:r>
                        <a:rPr lang="en-US" sz="1200" b="1" dirty="0"/>
                        <a:t>41</a:t>
                      </a:r>
                    </a:p>
                  </a:txBody>
                  <a:tcPr marL="68580" marR="68580"/>
                </a:tc>
                <a:extLst>
                  <a:ext uri="{0D108BD9-81ED-4DB2-BD59-A6C34878D82A}">
                    <a16:rowId xmlns:a16="http://schemas.microsoft.com/office/drawing/2014/main" xmlns="" val="10008"/>
                  </a:ext>
                </a:extLst>
              </a:tr>
              <a:tr h="262535">
                <a:tc>
                  <a:txBody>
                    <a:bodyPr/>
                    <a:lstStyle/>
                    <a:p>
                      <a:r>
                        <a:rPr lang="en-US" sz="1200" b="1" dirty="0"/>
                        <a:t>     Didn’t get along/asked to leave</a:t>
                      </a:r>
                    </a:p>
                  </a:txBody>
                  <a:tcPr marL="68580" marR="68580"/>
                </a:tc>
                <a:tc>
                  <a:txBody>
                    <a:bodyPr/>
                    <a:lstStyle/>
                    <a:p>
                      <a:pPr algn="ctr"/>
                      <a:r>
                        <a:rPr lang="en-US" sz="1200" b="1" dirty="0"/>
                        <a:t>11</a:t>
                      </a:r>
                    </a:p>
                  </a:txBody>
                  <a:tcPr marL="68580" marR="68580"/>
                </a:tc>
                <a:extLst>
                  <a:ext uri="{0D108BD9-81ED-4DB2-BD59-A6C34878D82A}">
                    <a16:rowId xmlns:a16="http://schemas.microsoft.com/office/drawing/2014/main" xmlns="" val="10009"/>
                  </a:ext>
                </a:extLst>
              </a:tr>
              <a:tr h="262535">
                <a:tc>
                  <a:txBody>
                    <a:bodyPr/>
                    <a:lstStyle/>
                    <a:p>
                      <a:r>
                        <a:rPr lang="en-US" sz="1200" b="1" dirty="0"/>
                        <a:t>     Drinking/doing</a:t>
                      </a:r>
                      <a:r>
                        <a:rPr lang="en-US" sz="1200" b="1" baseline="0" dirty="0"/>
                        <a:t> drugs</a:t>
                      </a:r>
                      <a:endParaRPr lang="en-US" sz="1200" b="1" dirty="0"/>
                    </a:p>
                  </a:txBody>
                  <a:tcPr marL="68580" marR="68580"/>
                </a:tc>
                <a:tc>
                  <a:txBody>
                    <a:bodyPr/>
                    <a:lstStyle/>
                    <a:p>
                      <a:pPr algn="ctr"/>
                      <a:r>
                        <a:rPr lang="en-US" sz="1200" b="1" dirty="0"/>
                        <a:t>4</a:t>
                      </a:r>
                    </a:p>
                  </a:txBody>
                  <a:tcPr marL="68580" marR="68580"/>
                </a:tc>
                <a:extLst>
                  <a:ext uri="{0D108BD9-81ED-4DB2-BD59-A6C34878D82A}">
                    <a16:rowId xmlns:a16="http://schemas.microsoft.com/office/drawing/2014/main" xmlns="" val="10010"/>
                  </a:ext>
                </a:extLst>
              </a:tr>
              <a:tr h="262535">
                <a:tc>
                  <a:txBody>
                    <a:bodyPr/>
                    <a:lstStyle/>
                    <a:p>
                      <a:r>
                        <a:rPr lang="en-US" sz="1200" b="1" dirty="0"/>
                        <a:t>     Evicted</a:t>
                      </a:r>
                    </a:p>
                  </a:txBody>
                  <a:tcPr marL="68580" marR="68580"/>
                </a:tc>
                <a:tc>
                  <a:txBody>
                    <a:bodyPr/>
                    <a:lstStyle/>
                    <a:p>
                      <a:pPr algn="ctr"/>
                      <a:r>
                        <a:rPr lang="en-US" sz="1200" b="1" dirty="0"/>
                        <a:t>7</a:t>
                      </a:r>
                    </a:p>
                  </a:txBody>
                  <a:tcPr marL="68580" marR="68580"/>
                </a:tc>
                <a:extLst>
                  <a:ext uri="{0D108BD9-81ED-4DB2-BD59-A6C34878D82A}">
                    <a16:rowId xmlns:a16="http://schemas.microsoft.com/office/drawing/2014/main" xmlns="" val="10011"/>
                  </a:ext>
                </a:extLst>
              </a:tr>
              <a:tr h="262535">
                <a:tc>
                  <a:txBody>
                    <a:bodyPr/>
                    <a:lstStyle/>
                    <a:p>
                      <a:r>
                        <a:rPr lang="en-US" sz="1200" b="1" dirty="0"/>
                        <a:t>     Housemates’ substance use/stealing</a:t>
                      </a:r>
                    </a:p>
                  </a:txBody>
                  <a:tcPr marL="68580" marR="68580"/>
                </a:tc>
                <a:tc>
                  <a:txBody>
                    <a:bodyPr/>
                    <a:lstStyle/>
                    <a:p>
                      <a:pPr algn="ctr"/>
                      <a:r>
                        <a:rPr lang="en-US" sz="1200" b="1" dirty="0"/>
                        <a:t>1</a:t>
                      </a:r>
                    </a:p>
                  </a:txBody>
                  <a:tcPr marL="68580" marR="68580"/>
                </a:tc>
                <a:extLst>
                  <a:ext uri="{0D108BD9-81ED-4DB2-BD59-A6C34878D82A}">
                    <a16:rowId xmlns:a16="http://schemas.microsoft.com/office/drawing/2014/main" xmlns="" val="10012"/>
                  </a:ext>
                </a:extLst>
              </a:tr>
              <a:tr h="262535">
                <a:tc>
                  <a:txBody>
                    <a:bodyPr/>
                    <a:lstStyle/>
                    <a:p>
                      <a:r>
                        <a:rPr lang="en-US" sz="1200" b="1" dirty="0"/>
                        <a:t>Building condemned/destroyed/foreclosed</a:t>
                      </a:r>
                    </a:p>
                  </a:txBody>
                  <a:tcPr marL="68580" marR="68580"/>
                </a:tc>
                <a:tc>
                  <a:txBody>
                    <a:bodyPr/>
                    <a:lstStyle/>
                    <a:p>
                      <a:pPr algn="ctr"/>
                      <a:r>
                        <a:rPr lang="en-US" sz="1200" b="1" dirty="0"/>
                        <a:t>6</a:t>
                      </a:r>
                    </a:p>
                  </a:txBody>
                  <a:tcPr marL="68580" marR="68580"/>
                </a:tc>
                <a:extLst>
                  <a:ext uri="{0D108BD9-81ED-4DB2-BD59-A6C34878D82A}">
                    <a16:rowId xmlns:a16="http://schemas.microsoft.com/office/drawing/2014/main" xmlns="" val="10013"/>
                  </a:ext>
                </a:extLst>
              </a:tr>
              <a:tr h="262535">
                <a:tc>
                  <a:txBody>
                    <a:bodyPr/>
                    <a:lstStyle/>
                    <a:p>
                      <a:r>
                        <a:rPr lang="en-US" sz="1200" b="1" dirty="0"/>
                        <a:t>Other reasons</a:t>
                      </a:r>
                    </a:p>
                  </a:txBody>
                  <a:tcPr marL="68580" marR="68580"/>
                </a:tc>
                <a:tc>
                  <a:txBody>
                    <a:bodyPr/>
                    <a:lstStyle/>
                    <a:p>
                      <a:pPr algn="ctr"/>
                      <a:r>
                        <a:rPr lang="en-US" sz="1200" b="1" dirty="0"/>
                        <a:t>21</a:t>
                      </a:r>
                    </a:p>
                  </a:txBody>
                  <a:tcPr marL="68580" marR="68580"/>
                </a:tc>
                <a:extLst>
                  <a:ext uri="{0D108BD9-81ED-4DB2-BD59-A6C34878D82A}">
                    <a16:rowId xmlns:a16="http://schemas.microsoft.com/office/drawing/2014/main" xmlns="" val="10014"/>
                  </a:ext>
                </a:extLst>
              </a:tr>
              <a:tr h="262535">
                <a:tc>
                  <a:txBody>
                    <a:bodyPr/>
                    <a:lstStyle/>
                    <a:p>
                      <a:r>
                        <a:rPr lang="en-US" sz="1200" b="1" dirty="0"/>
                        <a:t>     Moved to new city/more desirable</a:t>
                      </a:r>
                      <a:r>
                        <a:rPr lang="en-US" sz="1200" b="1" baseline="0" dirty="0"/>
                        <a:t> place</a:t>
                      </a:r>
                      <a:endParaRPr lang="en-US" sz="1200" b="1" dirty="0"/>
                    </a:p>
                  </a:txBody>
                  <a:tcPr marL="68580" marR="68580"/>
                </a:tc>
                <a:tc>
                  <a:txBody>
                    <a:bodyPr/>
                    <a:lstStyle/>
                    <a:p>
                      <a:pPr algn="ctr"/>
                      <a:r>
                        <a:rPr lang="en-US" sz="1200" b="1" dirty="0"/>
                        <a:t>6</a:t>
                      </a:r>
                    </a:p>
                  </a:txBody>
                  <a:tcPr marL="68580" marR="68580"/>
                </a:tc>
                <a:extLst>
                  <a:ext uri="{0D108BD9-81ED-4DB2-BD59-A6C34878D82A}">
                    <a16:rowId xmlns:a16="http://schemas.microsoft.com/office/drawing/2014/main" xmlns="" val="10015"/>
                  </a:ext>
                </a:extLst>
              </a:tr>
              <a:tr h="262535">
                <a:tc>
                  <a:txBody>
                    <a:bodyPr/>
                    <a:lstStyle/>
                    <a:p>
                      <a:r>
                        <a:rPr lang="en-US" sz="1200" b="1" dirty="0"/>
                        <a:t>     Hospital/treatment program</a:t>
                      </a:r>
                    </a:p>
                  </a:txBody>
                  <a:tcPr marL="68580" marR="68580"/>
                </a:tc>
                <a:tc>
                  <a:txBody>
                    <a:bodyPr/>
                    <a:lstStyle/>
                    <a:p>
                      <a:pPr algn="ctr"/>
                      <a:r>
                        <a:rPr lang="en-US" sz="1200" b="1" dirty="0"/>
                        <a:t>1</a:t>
                      </a:r>
                    </a:p>
                  </a:txBody>
                  <a:tcPr marL="68580" marR="68580"/>
                </a:tc>
                <a:extLst>
                  <a:ext uri="{0D108BD9-81ED-4DB2-BD59-A6C34878D82A}">
                    <a16:rowId xmlns:a16="http://schemas.microsoft.com/office/drawing/2014/main" xmlns="" val="10016"/>
                  </a:ext>
                </a:extLst>
              </a:tr>
              <a:tr h="262535">
                <a:tc>
                  <a:txBody>
                    <a:bodyPr/>
                    <a:lstStyle/>
                    <a:p>
                      <a:r>
                        <a:rPr lang="en-US" sz="1200" b="1" dirty="0"/>
                        <a:t>     Incarcerated</a:t>
                      </a:r>
                    </a:p>
                  </a:txBody>
                  <a:tcPr marL="68580" marR="68580"/>
                </a:tc>
                <a:tc>
                  <a:txBody>
                    <a:bodyPr/>
                    <a:lstStyle/>
                    <a:p>
                      <a:pPr algn="ctr"/>
                      <a:r>
                        <a:rPr lang="en-US" sz="1200" b="1" dirty="0"/>
                        <a:t>4</a:t>
                      </a:r>
                    </a:p>
                  </a:txBody>
                  <a:tcPr marL="68580" marR="68580"/>
                </a:tc>
                <a:extLst>
                  <a:ext uri="{0D108BD9-81ED-4DB2-BD59-A6C34878D82A}">
                    <a16:rowId xmlns:a16="http://schemas.microsoft.com/office/drawing/2014/main" xmlns="" val="10017"/>
                  </a:ext>
                </a:extLst>
              </a:tr>
              <a:tr h="262535">
                <a:tc>
                  <a:txBody>
                    <a:bodyPr/>
                    <a:lstStyle/>
                    <a:p>
                      <a:r>
                        <a:rPr lang="en-US" sz="1200" b="1" dirty="0"/>
                        <a:t>     Conditions were poor</a:t>
                      </a:r>
                    </a:p>
                  </a:txBody>
                  <a:tcPr marL="68580" marR="68580"/>
                </a:tc>
                <a:tc>
                  <a:txBody>
                    <a:bodyPr/>
                    <a:lstStyle/>
                    <a:p>
                      <a:pPr algn="ctr"/>
                      <a:r>
                        <a:rPr lang="en-US" sz="1200" b="1" dirty="0"/>
                        <a:t>4</a:t>
                      </a:r>
                    </a:p>
                  </a:txBody>
                  <a:tcPr marL="68580" marR="68580"/>
                </a:tc>
                <a:extLst>
                  <a:ext uri="{0D108BD9-81ED-4DB2-BD59-A6C34878D82A}">
                    <a16:rowId xmlns:a16="http://schemas.microsoft.com/office/drawing/2014/main" xmlns="" val="10018"/>
                  </a:ext>
                </a:extLst>
              </a:tr>
            </a:tbl>
          </a:graphicData>
        </a:graphic>
      </p:graphicFrame>
      <p:sp>
        <p:nvSpPr>
          <p:cNvPr id="4" name="Oval 3"/>
          <p:cNvSpPr/>
          <p:nvPr/>
        </p:nvSpPr>
        <p:spPr bwMode="auto">
          <a:xfrm>
            <a:off x="5794323" y="2618823"/>
            <a:ext cx="457200" cy="237570"/>
          </a:xfrm>
          <a:prstGeom prst="ellipse">
            <a:avLst/>
          </a:prstGeom>
          <a:noFill/>
          <a:ln w="19050" algn="ctr">
            <a:solidFill>
              <a:srgbClr val="EC1848"/>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5" name="Oval 4"/>
          <p:cNvSpPr/>
          <p:nvPr/>
        </p:nvSpPr>
        <p:spPr bwMode="auto">
          <a:xfrm>
            <a:off x="5791200" y="1744782"/>
            <a:ext cx="457200" cy="341199"/>
          </a:xfrm>
          <a:prstGeom prst="ellipse">
            <a:avLst/>
          </a:prstGeom>
          <a:noFill/>
          <a:ln w="19050" algn="ctr">
            <a:solidFill>
              <a:srgbClr val="EC1848"/>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7" name="Oval 6"/>
          <p:cNvSpPr/>
          <p:nvPr/>
        </p:nvSpPr>
        <p:spPr bwMode="auto">
          <a:xfrm>
            <a:off x="5791200" y="1211940"/>
            <a:ext cx="457200" cy="270929"/>
          </a:xfrm>
          <a:prstGeom prst="ellipse">
            <a:avLst/>
          </a:prstGeom>
          <a:noFill/>
          <a:ln w="19050" algn="ctr">
            <a:solidFill>
              <a:srgbClr val="EC1848"/>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8" name="Oval 7"/>
          <p:cNvSpPr/>
          <p:nvPr/>
        </p:nvSpPr>
        <p:spPr bwMode="auto">
          <a:xfrm>
            <a:off x="5791200" y="3992347"/>
            <a:ext cx="457200" cy="266959"/>
          </a:xfrm>
          <a:prstGeom prst="ellipse">
            <a:avLst/>
          </a:prstGeom>
          <a:noFill/>
          <a:ln w="19050" algn="ctr">
            <a:solidFill>
              <a:srgbClr val="EC1848"/>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6" name="Date Placeholder 5"/>
          <p:cNvSpPr>
            <a:spLocks noGrp="1"/>
          </p:cNvSpPr>
          <p:nvPr>
            <p:ph type="dt" sz="half" idx="10"/>
          </p:nvPr>
        </p:nvSpPr>
        <p:spPr/>
        <p:txBody>
          <a:bodyPr/>
          <a:lstStyle/>
          <a:p>
            <a:fld id="{23B8C63A-192B-42D3-BD51-E4A9E7BC7565}" type="datetime1">
              <a:rPr lang="en-US" smtClean="0"/>
              <a:t>5/24/2018</a:t>
            </a:fld>
            <a:endParaRPr lang="en-US" dirty="0"/>
          </a:p>
        </p:txBody>
      </p:sp>
      <p:sp>
        <p:nvSpPr>
          <p:cNvPr id="9" name="Footer Placeholder 8"/>
          <p:cNvSpPr>
            <a:spLocks noGrp="1"/>
          </p:cNvSpPr>
          <p:nvPr>
            <p:ph type="ftr" sz="quarter" idx="11"/>
          </p:nvPr>
        </p:nvSpPr>
        <p:spPr/>
        <p:txBody>
          <a:bodyPr/>
          <a:lstStyle/>
          <a:p>
            <a:r>
              <a:rPr lang="en-US" smtClean="0"/>
              <a:t>Pathways to Homelessness among Older Homeless Adults @mkushel</a:t>
            </a:r>
            <a:endParaRPr lang="en-US" dirty="0"/>
          </a:p>
        </p:txBody>
      </p:sp>
      <p:sp>
        <p:nvSpPr>
          <p:cNvPr id="10" name="Slide Number Placeholder 9"/>
          <p:cNvSpPr>
            <a:spLocks noGrp="1"/>
          </p:cNvSpPr>
          <p:nvPr>
            <p:ph type="sldNum" sz="quarter" idx="12"/>
          </p:nvPr>
        </p:nvSpPr>
        <p:spPr/>
        <p:txBody>
          <a:bodyPr/>
          <a:lstStyle/>
          <a:p>
            <a:fld id="{9F9A58A6-E642-4C23-9191-648660BBC767}" type="slidenum">
              <a:rPr lang="en-US" smtClean="0"/>
              <a:t>21</a:t>
            </a:fld>
            <a:endParaRPr lang="en-US" dirty="0"/>
          </a:p>
        </p:txBody>
      </p:sp>
    </p:spTree>
    <p:extLst>
      <p:ext uri="{BB962C8B-B14F-4D97-AF65-F5344CB8AC3E}">
        <p14:creationId xmlns:p14="http://schemas.microsoft.com/office/powerpoint/2010/main" val="28698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940001"/>
          </a:xfrm>
        </p:spPr>
        <p:txBody>
          <a:bodyPr/>
          <a:lstStyle/>
          <a:p>
            <a:r>
              <a:rPr lang="en-US" sz="3200" dirty="0" smtClean="0"/>
              <a:t>Results: Baseline </a:t>
            </a:r>
            <a:r>
              <a:rPr lang="en-US" sz="3200" dirty="0"/>
              <a:t>characteristics and life course experiences by age at first homelessness (n=350)</a:t>
            </a:r>
          </a:p>
        </p:txBody>
      </p:sp>
      <p:sp>
        <p:nvSpPr>
          <p:cNvPr id="7" name="Slide Number Placeholder 6"/>
          <p:cNvSpPr>
            <a:spLocks noGrp="1"/>
          </p:cNvSpPr>
          <p:nvPr>
            <p:ph type="sldNum" sz="quarter" idx="4"/>
          </p:nvPr>
        </p:nvSpPr>
        <p:spPr/>
        <p:txBody>
          <a:bodyPr/>
          <a:lstStyle/>
          <a:p>
            <a:fld id="{7BCC8D0D-EAEC-449D-9161-023DFF90F2E2}" type="slidenum">
              <a:rPr lang="en-US" smtClean="0"/>
              <a:pPr/>
              <a:t>22</a:t>
            </a:fld>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745942724"/>
              </p:ext>
            </p:extLst>
          </p:nvPr>
        </p:nvGraphicFramePr>
        <p:xfrm>
          <a:off x="457200" y="1404299"/>
          <a:ext cx="8242081" cy="4335556"/>
        </p:xfrm>
        <a:graphic>
          <a:graphicData uri="http://schemas.openxmlformats.org/drawingml/2006/table">
            <a:tbl>
              <a:tblPr firstRow="1" bandRow="1">
                <a:tableStyleId>{5C22544A-7EE6-4342-B048-85BDC9FD1C3A}</a:tableStyleId>
              </a:tblPr>
              <a:tblGrid>
                <a:gridCol w="3569544">
                  <a:extLst>
                    <a:ext uri="{9D8B030D-6E8A-4147-A177-3AD203B41FA5}">
                      <a16:colId xmlns:a16="http://schemas.microsoft.com/office/drawing/2014/main" xmlns="" val="20000"/>
                    </a:ext>
                  </a:extLst>
                </a:gridCol>
                <a:gridCol w="1843790">
                  <a:extLst>
                    <a:ext uri="{9D8B030D-6E8A-4147-A177-3AD203B41FA5}">
                      <a16:colId xmlns:a16="http://schemas.microsoft.com/office/drawing/2014/main" xmlns="" val="20001"/>
                    </a:ext>
                  </a:extLst>
                </a:gridCol>
                <a:gridCol w="1798819">
                  <a:extLst>
                    <a:ext uri="{9D8B030D-6E8A-4147-A177-3AD203B41FA5}">
                      <a16:colId xmlns:a16="http://schemas.microsoft.com/office/drawing/2014/main" xmlns="" val="20002"/>
                    </a:ext>
                  </a:extLst>
                </a:gridCol>
                <a:gridCol w="1029928">
                  <a:extLst>
                    <a:ext uri="{9D8B030D-6E8A-4147-A177-3AD203B41FA5}">
                      <a16:colId xmlns:a16="http://schemas.microsoft.com/office/drawing/2014/main" xmlns="" val="20003"/>
                    </a:ext>
                  </a:extLst>
                </a:gridCol>
              </a:tblGrid>
              <a:tr h="901626">
                <a:tc>
                  <a:txBody>
                    <a:bodyPr/>
                    <a:lstStyle/>
                    <a:p>
                      <a:pPr algn="l" fontAlgn="b"/>
                      <a:endParaRPr lang="en-US" sz="1700" b="0" i="0" u="none" strike="noStrike" dirty="0">
                        <a:latin typeface="Arial"/>
                      </a:endParaRPr>
                    </a:p>
                  </a:txBody>
                  <a:tcPr marL="12700" marR="12700" marT="12700" marB="0" anchor="ctr"/>
                </a:tc>
                <a:tc>
                  <a:txBody>
                    <a:bodyPr/>
                    <a:lstStyle/>
                    <a:p>
                      <a:pPr algn="ctr" fontAlgn="b"/>
                      <a:r>
                        <a:rPr lang="en-US" sz="1700" b="1" i="0" u="none" strike="noStrike" dirty="0">
                          <a:latin typeface="Arial"/>
                        </a:rPr>
                        <a:t>First homelessness before age 50 </a:t>
                      </a:r>
                    </a:p>
                    <a:p>
                      <a:pPr algn="ctr" fontAlgn="b"/>
                      <a:r>
                        <a:rPr lang="en-US" sz="1700" b="1" i="0" u="none" strike="noStrike" dirty="0">
                          <a:latin typeface="Arial"/>
                        </a:rPr>
                        <a:t>(n = 198) </a:t>
                      </a:r>
                    </a:p>
                  </a:txBody>
                  <a:tcPr marL="12700" marR="12700" marT="12700" marB="0" anchor="ctr"/>
                </a:tc>
                <a:tc>
                  <a:txBody>
                    <a:bodyPr/>
                    <a:lstStyle/>
                    <a:p>
                      <a:pPr algn="ctr" fontAlgn="b"/>
                      <a:r>
                        <a:rPr lang="en-US" sz="1700" b="1" i="0" u="none" strike="noStrike" dirty="0">
                          <a:latin typeface="Arial"/>
                        </a:rPr>
                        <a:t>First homelessness age 50 or older </a:t>
                      </a:r>
                    </a:p>
                    <a:p>
                      <a:pPr algn="ctr" fontAlgn="b"/>
                      <a:r>
                        <a:rPr lang="en-US" sz="1700" b="1" i="0" u="none" strike="noStrike" dirty="0">
                          <a:latin typeface="Arial"/>
                        </a:rPr>
                        <a:t>(n = 152)</a:t>
                      </a:r>
                    </a:p>
                  </a:txBody>
                  <a:tcPr marL="12700" marR="12700" marT="12700" marB="0" anchor="ctr"/>
                </a:tc>
                <a:tc>
                  <a:txBody>
                    <a:bodyPr/>
                    <a:lstStyle/>
                    <a:p>
                      <a:pPr algn="ctr" fontAlgn="b"/>
                      <a:r>
                        <a:rPr lang="en-US" sz="1700" b="1" i="1" u="none" strike="noStrike" dirty="0">
                          <a:latin typeface="Arial"/>
                        </a:rPr>
                        <a:t>P value</a:t>
                      </a:r>
                    </a:p>
                  </a:txBody>
                  <a:tcPr marL="12700" marR="12700" marT="12700" marB="0" anchor="ctr"/>
                </a:tc>
                <a:extLst>
                  <a:ext uri="{0D108BD9-81ED-4DB2-BD59-A6C34878D82A}">
                    <a16:rowId xmlns:a16="http://schemas.microsoft.com/office/drawing/2014/main" xmlns="" val="10000"/>
                  </a:ext>
                </a:extLst>
              </a:tr>
              <a:tr h="303193">
                <a:tc>
                  <a:txBody>
                    <a:bodyPr/>
                    <a:lstStyle/>
                    <a:p>
                      <a:pPr algn="l" fontAlgn="ctr"/>
                      <a:r>
                        <a:rPr lang="en-US" sz="1600" b="0" i="0" u="none" strike="noStrike" dirty="0" smtClean="0">
                          <a:solidFill>
                            <a:srgbClr val="052049"/>
                          </a:solidFill>
                          <a:effectLst/>
                          <a:latin typeface="Arial" panose="020B0604020202020204" pitchFamily="34" charset="0"/>
                          <a:cs typeface="Arial" panose="020B0604020202020204" pitchFamily="34" charset="0"/>
                        </a:rPr>
                        <a:t>Male</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78%</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76%</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0.75 </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384923">
                <a:tc>
                  <a:txBody>
                    <a:bodyPr/>
                    <a:lstStyle/>
                    <a:p>
                      <a:pPr algn="l" fontAlgn="ctr"/>
                      <a:r>
                        <a:rPr lang="en-US" sz="1600" b="0" i="0" u="none" strike="noStrike" dirty="0" smtClean="0">
                          <a:solidFill>
                            <a:srgbClr val="052049"/>
                          </a:solidFill>
                          <a:effectLst/>
                          <a:latin typeface="Arial" panose="020B0604020202020204" pitchFamily="34" charset="0"/>
                          <a:cs typeface="Arial" panose="020B0604020202020204" pitchFamily="34" charset="0"/>
                        </a:rPr>
                        <a:t>African</a:t>
                      </a:r>
                      <a:r>
                        <a:rPr lang="en-US" sz="1600" b="0" i="0" u="none" strike="noStrike" baseline="0" dirty="0" smtClean="0">
                          <a:solidFill>
                            <a:srgbClr val="052049"/>
                          </a:solidFill>
                          <a:effectLst/>
                          <a:latin typeface="Arial" panose="020B0604020202020204" pitchFamily="34" charset="0"/>
                          <a:cs typeface="Arial" panose="020B0604020202020204" pitchFamily="34" charset="0"/>
                        </a:rPr>
                        <a:t> American</a:t>
                      </a:r>
                    </a:p>
                    <a:p>
                      <a:pPr algn="l" fontAlgn="ctr"/>
                      <a:r>
                        <a:rPr lang="en-US" sz="1600" b="0" i="0" u="none" strike="noStrike" baseline="0" dirty="0" smtClean="0">
                          <a:solidFill>
                            <a:srgbClr val="052049"/>
                          </a:solidFill>
                          <a:effectLst/>
                          <a:latin typeface="Arial" panose="020B0604020202020204" pitchFamily="34" charset="0"/>
                          <a:cs typeface="Arial" panose="020B0604020202020204" pitchFamily="34" charset="0"/>
                        </a:rPr>
                        <a:t>White</a:t>
                      </a:r>
                    </a:p>
                    <a:p>
                      <a:pPr algn="l" fontAlgn="ctr"/>
                      <a:r>
                        <a:rPr lang="en-US" sz="1600" b="0" i="0" u="none" strike="noStrike" baseline="0" dirty="0" smtClean="0">
                          <a:solidFill>
                            <a:srgbClr val="052049"/>
                          </a:solidFill>
                          <a:effectLst/>
                          <a:latin typeface="Arial" panose="020B0604020202020204" pitchFamily="34" charset="0"/>
                          <a:cs typeface="Arial" panose="020B0604020202020204" pitchFamily="34" charset="0"/>
                        </a:rPr>
                        <a:t>Latino </a:t>
                      </a:r>
                    </a:p>
                    <a:p>
                      <a:pPr algn="l" fontAlgn="ctr"/>
                      <a:r>
                        <a:rPr lang="en-US" sz="1600" b="0" i="0" u="none" strike="noStrike" baseline="0" dirty="0" smtClean="0">
                          <a:solidFill>
                            <a:srgbClr val="052049"/>
                          </a:solidFill>
                          <a:effectLst/>
                          <a:latin typeface="Arial" panose="020B0604020202020204" pitchFamily="34" charset="0"/>
                          <a:cs typeface="Arial" panose="020B0604020202020204" pitchFamily="34" charset="0"/>
                        </a:rPr>
                        <a:t>Other</a:t>
                      </a:r>
                    </a:p>
                  </a:txBody>
                  <a:tcPr marL="9525" marR="9525" marT="9525" marB="0" anchor="ctr"/>
                </a:tc>
                <a:tc>
                  <a:txBody>
                    <a:bodyPr/>
                    <a:lstStyle/>
                    <a:p>
                      <a:pPr algn="ctr"/>
                      <a:r>
                        <a:rPr lang="en-US" dirty="0" smtClean="0"/>
                        <a:t>79%</a:t>
                      </a:r>
                    </a:p>
                    <a:p>
                      <a:pPr algn="ctr"/>
                      <a:r>
                        <a:rPr lang="en-US" dirty="0" smtClean="0"/>
                        <a:t>12%</a:t>
                      </a:r>
                    </a:p>
                    <a:p>
                      <a:pPr algn="ctr"/>
                      <a:r>
                        <a:rPr lang="en-US" dirty="0" smtClean="0"/>
                        <a:t>4%</a:t>
                      </a:r>
                    </a:p>
                    <a:p>
                      <a:pPr algn="ctr"/>
                      <a:r>
                        <a:rPr lang="en-US" dirty="0" smtClean="0"/>
                        <a:t>4%</a:t>
                      </a:r>
                      <a:endParaRPr lang="en-US" dirty="0"/>
                    </a:p>
                  </a:txBody>
                  <a:tcPr marL="9525" marR="9525" marT="9525" marB="0"/>
                </a:tc>
                <a:tc>
                  <a:txBody>
                    <a:bodyPr/>
                    <a:lstStyle/>
                    <a:p>
                      <a:pPr algn="ctr"/>
                      <a:r>
                        <a:rPr lang="en-US" dirty="0" smtClean="0"/>
                        <a:t>80%</a:t>
                      </a:r>
                    </a:p>
                    <a:p>
                      <a:pPr algn="ctr"/>
                      <a:r>
                        <a:rPr lang="en-US" dirty="0" smtClean="0"/>
                        <a:t>9%</a:t>
                      </a:r>
                    </a:p>
                    <a:p>
                      <a:pPr algn="ctr"/>
                      <a:r>
                        <a:rPr lang="en-US" dirty="0" smtClean="0"/>
                        <a:t>6%</a:t>
                      </a:r>
                    </a:p>
                    <a:p>
                      <a:pPr algn="ctr"/>
                      <a:r>
                        <a:rPr lang="en-US" dirty="0" smtClean="0"/>
                        <a:t>4%</a:t>
                      </a:r>
                      <a:endParaRPr lang="en-US" dirty="0"/>
                    </a:p>
                  </a:txBody>
                  <a:tcPr marL="9525" marR="9525" marT="9525" marB="0"/>
                </a:tc>
                <a:tc>
                  <a:txBody>
                    <a:bodyPr/>
                    <a:lstStyle/>
                    <a:p>
                      <a:pPr algn="ctr"/>
                      <a:r>
                        <a:rPr lang="en-US" dirty="0" smtClean="0"/>
                        <a:t>0.76</a:t>
                      </a:r>
                      <a:endParaRPr lang="en-US" dirty="0"/>
                    </a:p>
                  </a:txBody>
                  <a:tcPr marL="9525" marR="9525" marT="9525" marB="0" anchor="ctr"/>
                </a:tc>
                <a:extLst>
                  <a:ext uri="{0D108BD9-81ED-4DB2-BD59-A6C34878D82A}">
                    <a16:rowId xmlns:a16="http://schemas.microsoft.com/office/drawing/2014/main" xmlns="" val="10002"/>
                  </a:ext>
                </a:extLst>
              </a:tr>
              <a:tr h="384923">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Less than high school education or GED</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31%</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18%</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0.006 </a:t>
                      </a:r>
                    </a:p>
                  </a:txBody>
                  <a:tcPr marL="9525" marR="9525" marT="9525" marB="0" anchor="ctr"/>
                </a:tc>
                <a:extLst>
                  <a:ext uri="{0D108BD9-81ED-4DB2-BD59-A6C34878D82A}">
                    <a16:rowId xmlns:a16="http://schemas.microsoft.com/office/drawing/2014/main" xmlns="" val="10004"/>
                  </a:ext>
                </a:extLst>
              </a:tr>
              <a:tr h="384923">
                <a:tc>
                  <a:txBody>
                    <a:bodyPr/>
                    <a:lstStyle/>
                    <a:p>
                      <a:pPr algn="l" fontAlgn="ctr"/>
                      <a:r>
                        <a:rPr lang="en-US" sz="1600" b="0" i="0" u="none" strike="noStrike" dirty="0" smtClean="0">
                          <a:solidFill>
                            <a:srgbClr val="052049"/>
                          </a:solidFill>
                          <a:effectLst/>
                          <a:latin typeface="Arial" panose="020B0604020202020204" pitchFamily="34" charset="0"/>
                          <a:cs typeface="Arial" panose="020B0604020202020204" pitchFamily="34" charset="0"/>
                        </a:rPr>
                        <a:t>Usual occupation as unskilled</a:t>
                      </a:r>
                      <a:r>
                        <a:rPr lang="en-US" sz="1600" b="0" i="0" u="none" strike="noStrike" baseline="0" dirty="0" smtClean="0">
                          <a:solidFill>
                            <a:srgbClr val="052049"/>
                          </a:solidFill>
                          <a:effectLst/>
                          <a:latin typeface="Arial" panose="020B0604020202020204" pitchFamily="34" charset="0"/>
                          <a:cs typeface="Arial" panose="020B0604020202020204" pitchFamily="34" charset="0"/>
                        </a:rPr>
                        <a:t> l</a:t>
                      </a:r>
                      <a:r>
                        <a:rPr lang="en-US" sz="1600" b="0" i="0" u="none" strike="noStrike" dirty="0" smtClean="0">
                          <a:solidFill>
                            <a:srgbClr val="052049"/>
                          </a:solidFill>
                          <a:effectLst/>
                          <a:latin typeface="Arial" panose="020B0604020202020204" pitchFamily="34" charset="0"/>
                          <a:cs typeface="Arial" panose="020B0604020202020204" pitchFamily="34" charset="0"/>
                        </a:rPr>
                        <a:t>abor</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33%</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25%</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0.12</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937862565"/>
                  </a:ext>
                </a:extLst>
              </a:tr>
              <a:tr h="384923">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Years of lifetime homelessness, median (IQR)</a:t>
                      </a:r>
                    </a:p>
                  </a:txBody>
                  <a:tcPr marL="9525" marR="9525" marT="9525" marB="0" anchor="ctr"/>
                </a:tc>
                <a:tc>
                  <a:txBody>
                    <a:bodyPr/>
                    <a:lstStyle/>
                    <a:p>
                      <a:pPr algn="ctr" fontAlgn="ctr"/>
                      <a:r>
                        <a:rPr lang="en-US" sz="1600" b="0" i="0" u="none" strike="noStrike">
                          <a:solidFill>
                            <a:srgbClr val="052049"/>
                          </a:solidFill>
                          <a:effectLst/>
                          <a:latin typeface="Arial" panose="020B0604020202020204" pitchFamily="34" charset="0"/>
                          <a:cs typeface="Arial" panose="020B0604020202020204" pitchFamily="34" charset="0"/>
                        </a:rPr>
                        <a:t>4.2 (1.7, 10.0)</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2.0 (0.7, 5.3)</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&lt;.001</a:t>
                      </a:r>
                    </a:p>
                  </a:txBody>
                  <a:tcPr marL="9525" marR="9525" marT="9525" marB="0" anchor="ctr"/>
                </a:tc>
                <a:extLst>
                  <a:ext uri="{0D108BD9-81ED-4DB2-BD59-A6C34878D82A}">
                    <a16:rowId xmlns:a16="http://schemas.microsoft.com/office/drawing/2014/main" xmlns="" val="4138256329"/>
                  </a:ext>
                </a:extLst>
              </a:tr>
              <a:tr h="384923">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Homeless for ≥1 year during current episode of homelessness</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73%</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0.01</a:t>
                      </a:r>
                    </a:p>
                  </a:txBody>
                  <a:tcPr marL="9525" marR="9525" marT="9525" marB="0" anchor="ctr"/>
                </a:tc>
                <a:extLst>
                  <a:ext uri="{0D108BD9-81ED-4DB2-BD59-A6C34878D82A}">
                    <a16:rowId xmlns:a16="http://schemas.microsoft.com/office/drawing/2014/main" xmlns="" val="2946592740"/>
                  </a:ext>
                </a:extLst>
              </a:tr>
            </a:tbl>
          </a:graphicData>
        </a:graphic>
      </p:graphicFrame>
      <p:sp>
        <p:nvSpPr>
          <p:cNvPr id="9" name="Footer Placeholder 5"/>
          <p:cNvSpPr>
            <a:spLocks noGrp="1"/>
          </p:cNvSpPr>
          <p:nvPr>
            <p:ph type="ftr" sz="quarter" idx="3"/>
          </p:nvPr>
        </p:nvSpPr>
        <p:spPr>
          <a:xfrm>
            <a:off x="729161" y="6470128"/>
            <a:ext cx="4310907" cy="137980"/>
          </a:xfrm>
        </p:spPr>
        <p:txBody>
          <a:bodyPr/>
          <a:lstStyle/>
          <a:p>
            <a:r>
              <a:rPr lang="en-US" smtClean="0"/>
              <a:t>Pathways to Homelessness among Older Homeless Adults @mkushel</a:t>
            </a:r>
            <a:endParaRPr lang="en-US" dirty="0"/>
          </a:p>
        </p:txBody>
      </p:sp>
      <p:sp>
        <p:nvSpPr>
          <p:cNvPr id="6" name="Rectangle 5">
            <a:extLst>
              <a:ext uri="{FF2B5EF4-FFF2-40B4-BE49-F238E27FC236}">
                <a16:creationId xmlns:a16="http://schemas.microsoft.com/office/drawing/2014/main" xmlns="" id="{EEC28462-DE8A-1342-82BA-88D0255139EE}"/>
              </a:ext>
            </a:extLst>
          </p:cNvPr>
          <p:cNvSpPr/>
          <p:nvPr/>
        </p:nvSpPr>
        <p:spPr>
          <a:xfrm>
            <a:off x="358009" y="5937315"/>
            <a:ext cx="8254562" cy="338554"/>
          </a:xfrm>
          <a:prstGeom prst="rect">
            <a:avLst/>
          </a:prstGeom>
        </p:spPr>
        <p:txBody>
          <a:bodyPr wrap="square">
            <a:spAutoFit/>
          </a:bodyPr>
          <a:lstStyle/>
          <a:p>
            <a:r>
              <a:rPr lang="en-US" sz="800" dirty="0">
                <a:solidFill>
                  <a:schemeClr val="bg1"/>
                </a:solidFill>
                <a:latin typeface="Arial" panose="020B0604020202020204" pitchFamily="34" charset="0"/>
                <a:cs typeface="Arial" panose="020B0604020202020204" pitchFamily="34" charset="0"/>
              </a:rPr>
              <a:t>Brown RT, Goodman L, Guzman D, Tieu L, </a:t>
            </a:r>
            <a:r>
              <a:rPr lang="en-US" sz="800" dirty="0" err="1">
                <a:solidFill>
                  <a:schemeClr val="bg1"/>
                </a:solidFill>
                <a:latin typeface="Arial" panose="020B0604020202020204" pitchFamily="34" charset="0"/>
                <a:cs typeface="Arial" panose="020B0604020202020204" pitchFamily="34" charset="0"/>
              </a:rPr>
              <a:t>Ponath</a:t>
            </a:r>
            <a:r>
              <a:rPr lang="en-US" sz="800" dirty="0">
                <a:solidFill>
                  <a:schemeClr val="bg1"/>
                </a:solidFill>
                <a:latin typeface="Arial" panose="020B0604020202020204" pitchFamily="34" charset="0"/>
                <a:cs typeface="Arial" panose="020B0604020202020204" pitchFamily="34" charset="0"/>
              </a:rPr>
              <a:t> C, </a:t>
            </a:r>
            <a:r>
              <a:rPr lang="en-US" sz="800" dirty="0" err="1">
                <a:solidFill>
                  <a:schemeClr val="bg1"/>
                </a:solidFill>
                <a:latin typeface="Arial" panose="020B0604020202020204" pitchFamily="34" charset="0"/>
                <a:cs typeface="Arial" panose="020B0604020202020204" pitchFamily="34" charset="0"/>
              </a:rPr>
              <a:t>Kushel</a:t>
            </a:r>
            <a:r>
              <a:rPr lang="en-US" sz="800" dirty="0">
                <a:solidFill>
                  <a:schemeClr val="bg1"/>
                </a:solidFill>
                <a:latin typeface="Arial" panose="020B0604020202020204" pitchFamily="34" charset="0"/>
                <a:cs typeface="Arial" panose="020B0604020202020204" pitchFamily="34" charset="0"/>
              </a:rPr>
              <a:t> M. Pathways to Homelessness among Older Homeless Adults: Results from the HOPE HOME Study. </a:t>
            </a:r>
            <a:r>
              <a:rPr lang="en-US" sz="800" dirty="0" err="1">
                <a:solidFill>
                  <a:schemeClr val="bg1"/>
                </a:solidFill>
                <a:latin typeface="Arial" panose="020B0604020202020204" pitchFamily="34" charset="0"/>
                <a:cs typeface="Arial" panose="020B0604020202020204" pitchFamily="34" charset="0"/>
              </a:rPr>
              <a:t>PLoS</a:t>
            </a:r>
            <a:r>
              <a:rPr lang="en-US" sz="800" dirty="0">
                <a:solidFill>
                  <a:schemeClr val="bg1"/>
                </a:solidFill>
                <a:latin typeface="Arial" panose="020B0604020202020204" pitchFamily="34" charset="0"/>
                <a:cs typeface="Arial" panose="020B0604020202020204" pitchFamily="34" charset="0"/>
              </a:rPr>
              <a:t> One. 2016; 11(5):e0155065. PMID: 27163478.</a:t>
            </a:r>
          </a:p>
        </p:txBody>
      </p:sp>
      <p:sp>
        <p:nvSpPr>
          <p:cNvPr id="3" name="Date Placeholder 2"/>
          <p:cNvSpPr>
            <a:spLocks noGrp="1"/>
          </p:cNvSpPr>
          <p:nvPr>
            <p:ph type="dt" sz="half" idx="2"/>
          </p:nvPr>
        </p:nvSpPr>
        <p:spPr/>
        <p:txBody>
          <a:bodyPr/>
          <a:lstStyle/>
          <a:p>
            <a:fld id="{95D32EBA-D754-42D3-85B2-284302945CB7}" type="datetime1">
              <a:rPr lang="en-US" smtClean="0"/>
              <a:t>5/24/2018</a:t>
            </a:fld>
            <a:endParaRPr lang="en-US" dirty="0"/>
          </a:p>
        </p:txBody>
      </p:sp>
    </p:spTree>
    <p:extLst>
      <p:ext uri="{BB962C8B-B14F-4D97-AF65-F5344CB8AC3E}">
        <p14:creationId xmlns:p14="http://schemas.microsoft.com/office/powerpoint/2010/main" val="239437993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940001"/>
          </a:xfrm>
        </p:spPr>
        <p:txBody>
          <a:bodyPr/>
          <a:lstStyle/>
          <a:p>
            <a:r>
              <a:rPr lang="en-US" sz="3200" dirty="0"/>
              <a:t>Baseline characteristics and life course experiences by age at first homelessness (n=350)</a:t>
            </a:r>
          </a:p>
        </p:txBody>
      </p:sp>
      <p:sp>
        <p:nvSpPr>
          <p:cNvPr id="7" name="Slide Number Placeholder 6"/>
          <p:cNvSpPr>
            <a:spLocks noGrp="1"/>
          </p:cNvSpPr>
          <p:nvPr>
            <p:ph type="sldNum" sz="quarter" idx="4"/>
          </p:nvPr>
        </p:nvSpPr>
        <p:spPr/>
        <p:txBody>
          <a:bodyPr/>
          <a:lstStyle/>
          <a:p>
            <a:fld id="{7BCC8D0D-EAEC-449D-9161-023DFF90F2E2}" type="slidenum">
              <a:rPr lang="en-US" smtClean="0"/>
              <a:pPr/>
              <a:t>23</a:t>
            </a:fld>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767027988"/>
              </p:ext>
            </p:extLst>
          </p:nvPr>
        </p:nvGraphicFramePr>
        <p:xfrm>
          <a:off x="481039" y="1243542"/>
          <a:ext cx="8254562" cy="4725783"/>
        </p:xfrm>
        <a:graphic>
          <a:graphicData uri="http://schemas.openxmlformats.org/drawingml/2006/table">
            <a:tbl>
              <a:tblPr firstRow="1" bandRow="1">
                <a:tableStyleId>{5C22544A-7EE6-4342-B048-85BDC9FD1C3A}</a:tableStyleId>
              </a:tblPr>
              <a:tblGrid>
                <a:gridCol w="3582025">
                  <a:extLst>
                    <a:ext uri="{9D8B030D-6E8A-4147-A177-3AD203B41FA5}">
                      <a16:colId xmlns:a16="http://schemas.microsoft.com/office/drawing/2014/main" xmlns="" val="20000"/>
                    </a:ext>
                  </a:extLst>
                </a:gridCol>
                <a:gridCol w="1843790">
                  <a:extLst>
                    <a:ext uri="{9D8B030D-6E8A-4147-A177-3AD203B41FA5}">
                      <a16:colId xmlns:a16="http://schemas.microsoft.com/office/drawing/2014/main" xmlns="" val="20001"/>
                    </a:ext>
                  </a:extLst>
                </a:gridCol>
                <a:gridCol w="1798819">
                  <a:extLst>
                    <a:ext uri="{9D8B030D-6E8A-4147-A177-3AD203B41FA5}">
                      <a16:colId xmlns:a16="http://schemas.microsoft.com/office/drawing/2014/main" xmlns="" val="20002"/>
                    </a:ext>
                  </a:extLst>
                </a:gridCol>
                <a:gridCol w="1029928">
                  <a:extLst>
                    <a:ext uri="{9D8B030D-6E8A-4147-A177-3AD203B41FA5}">
                      <a16:colId xmlns:a16="http://schemas.microsoft.com/office/drawing/2014/main" xmlns="" val="20003"/>
                    </a:ext>
                  </a:extLst>
                </a:gridCol>
              </a:tblGrid>
              <a:tr h="901626">
                <a:tc>
                  <a:txBody>
                    <a:bodyPr/>
                    <a:lstStyle/>
                    <a:p>
                      <a:pPr algn="l" fontAlgn="b"/>
                      <a:endParaRPr lang="en-US" sz="1700" b="0" i="0" u="none" strike="noStrike" dirty="0">
                        <a:latin typeface="Arial"/>
                      </a:endParaRPr>
                    </a:p>
                  </a:txBody>
                  <a:tcPr marL="12700" marR="12700" marT="12700" marB="0" anchor="ctr"/>
                </a:tc>
                <a:tc>
                  <a:txBody>
                    <a:bodyPr/>
                    <a:lstStyle/>
                    <a:p>
                      <a:pPr algn="ctr" fontAlgn="b"/>
                      <a:r>
                        <a:rPr lang="en-US" sz="1700" b="1" i="0" u="none" strike="noStrike" dirty="0">
                          <a:latin typeface="Arial"/>
                        </a:rPr>
                        <a:t>First homelessness before age 50 </a:t>
                      </a:r>
                    </a:p>
                    <a:p>
                      <a:pPr algn="ctr" fontAlgn="b"/>
                      <a:r>
                        <a:rPr lang="en-US" sz="1700" b="1" i="0" u="none" strike="noStrike" dirty="0">
                          <a:latin typeface="Arial"/>
                        </a:rPr>
                        <a:t>(n = 198) </a:t>
                      </a:r>
                    </a:p>
                  </a:txBody>
                  <a:tcPr marL="12700" marR="12700" marT="12700" marB="0" anchor="ctr"/>
                </a:tc>
                <a:tc>
                  <a:txBody>
                    <a:bodyPr/>
                    <a:lstStyle/>
                    <a:p>
                      <a:pPr algn="ctr" fontAlgn="b"/>
                      <a:r>
                        <a:rPr lang="en-US" sz="1700" b="1" i="0" u="none" strike="noStrike" dirty="0">
                          <a:latin typeface="Arial"/>
                        </a:rPr>
                        <a:t>First homelessness age 50 or older </a:t>
                      </a:r>
                    </a:p>
                    <a:p>
                      <a:pPr algn="ctr" fontAlgn="b"/>
                      <a:r>
                        <a:rPr lang="en-US" sz="1700" b="1" i="0" u="none" strike="noStrike" dirty="0">
                          <a:latin typeface="Arial"/>
                        </a:rPr>
                        <a:t>(n = 152)</a:t>
                      </a:r>
                    </a:p>
                  </a:txBody>
                  <a:tcPr marL="12700" marR="12700" marT="12700" marB="0" anchor="ctr"/>
                </a:tc>
                <a:tc>
                  <a:txBody>
                    <a:bodyPr/>
                    <a:lstStyle/>
                    <a:p>
                      <a:pPr algn="ctr" fontAlgn="b"/>
                      <a:r>
                        <a:rPr lang="en-US" sz="1700" b="1" i="1" u="none" strike="noStrike" dirty="0">
                          <a:latin typeface="Arial"/>
                        </a:rPr>
                        <a:t>P value</a:t>
                      </a:r>
                    </a:p>
                  </a:txBody>
                  <a:tcPr marL="12700" marR="12700" marT="12700" marB="0" anchor="ctr"/>
                </a:tc>
                <a:extLst>
                  <a:ext uri="{0D108BD9-81ED-4DB2-BD59-A6C34878D82A}">
                    <a16:rowId xmlns:a16="http://schemas.microsoft.com/office/drawing/2014/main" xmlns="" val="10000"/>
                  </a:ext>
                </a:extLst>
              </a:tr>
              <a:tr h="384923">
                <a:tc gridSpan="2">
                  <a:txBody>
                    <a:bodyPr/>
                    <a:lstStyle/>
                    <a:p>
                      <a:pPr algn="l" fontAlgn="ctr"/>
                      <a:r>
                        <a:rPr lang="en-US" sz="1600" b="1" i="0" u="none" strike="noStrike" dirty="0">
                          <a:solidFill>
                            <a:srgbClr val="052049"/>
                          </a:solidFill>
                          <a:effectLst/>
                          <a:latin typeface="Arial" panose="020B0604020202020204" pitchFamily="34" charset="0"/>
                          <a:cs typeface="Arial" panose="020B0604020202020204" pitchFamily="34" charset="0"/>
                        </a:rPr>
                        <a:t>Childhood </a:t>
                      </a:r>
                      <a:r>
                        <a:rPr lang="en-US" sz="1600" b="1" i="0" u="none" strike="noStrike" dirty="0" smtClean="0">
                          <a:solidFill>
                            <a:srgbClr val="052049"/>
                          </a:solidFill>
                          <a:effectLst/>
                          <a:latin typeface="Arial" panose="020B0604020202020204" pitchFamily="34" charset="0"/>
                          <a:cs typeface="Arial" panose="020B0604020202020204" pitchFamily="34" charset="0"/>
                        </a:rPr>
                        <a:t>adverse </a:t>
                      </a:r>
                      <a:r>
                        <a:rPr lang="en-US" sz="1600" b="1" i="0" u="none" strike="noStrike" dirty="0">
                          <a:solidFill>
                            <a:srgbClr val="052049"/>
                          </a:solidFill>
                          <a:effectLst/>
                          <a:latin typeface="Arial" panose="020B0604020202020204" pitchFamily="34" charset="0"/>
                          <a:cs typeface="Arial" panose="020B0604020202020204" pitchFamily="34" charset="0"/>
                        </a:rPr>
                        <a:t>experiences (&lt;18 years)</a:t>
                      </a:r>
                    </a:p>
                  </a:txBody>
                  <a:tcPr marL="9525" marR="9525" marT="9525" marB="0" anchor="ctr"/>
                </a:tc>
                <a:tc hMerge="1">
                  <a:txBody>
                    <a:bodyPr/>
                    <a:lstStyle/>
                    <a:p>
                      <a:pPr algn="ctr" fontAlgn="ct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365760">
                <a:tc>
                  <a:txBody>
                    <a:bodyPr/>
                    <a:lstStyle/>
                    <a:p>
                      <a:pPr algn="l" fontAlgn="ctr"/>
                      <a:r>
                        <a:rPr lang="en-US" sz="1600" b="0" i="0" u="none" strike="noStrike" dirty="0" smtClean="0">
                          <a:solidFill>
                            <a:srgbClr val="052049"/>
                          </a:solidFill>
                          <a:effectLst/>
                          <a:latin typeface="Arial" panose="020B0604020202020204" pitchFamily="34" charset="0"/>
                          <a:cs typeface="Arial" panose="020B0604020202020204" pitchFamily="34" charset="0"/>
                        </a:rPr>
                        <a:t>Death</a:t>
                      </a:r>
                      <a:r>
                        <a:rPr lang="en-US" sz="1600" b="0" i="0" u="none" strike="noStrike" baseline="0" dirty="0" smtClean="0">
                          <a:solidFill>
                            <a:srgbClr val="052049"/>
                          </a:solidFill>
                          <a:effectLst/>
                          <a:latin typeface="Arial" panose="020B0604020202020204" pitchFamily="34" charset="0"/>
                          <a:cs typeface="Arial" panose="020B0604020202020204" pitchFamily="34" charset="0"/>
                        </a:rPr>
                        <a:t> of caregiver</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21%</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24%</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0.5</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2831584668"/>
                  </a:ext>
                </a:extLst>
              </a:tr>
              <a:tr h="365760">
                <a:tc>
                  <a:txBody>
                    <a:bodyPr/>
                    <a:lstStyle/>
                    <a:p>
                      <a:pPr algn="l" fontAlgn="ctr"/>
                      <a:r>
                        <a:rPr lang="en-US" sz="1600" b="0" i="0" u="none" strike="noStrike" dirty="0" smtClean="0">
                          <a:solidFill>
                            <a:srgbClr val="052049"/>
                          </a:solidFill>
                          <a:effectLst/>
                          <a:latin typeface="Arial" panose="020B0604020202020204" pitchFamily="34" charset="0"/>
                          <a:cs typeface="Arial" panose="020B0604020202020204" pitchFamily="34" charset="0"/>
                        </a:rPr>
                        <a:t>Incarceration</a:t>
                      </a:r>
                      <a:r>
                        <a:rPr lang="en-US" sz="1600" b="0" i="0" u="none" strike="noStrike" baseline="0" dirty="0" smtClean="0">
                          <a:solidFill>
                            <a:srgbClr val="052049"/>
                          </a:solidFill>
                          <a:effectLst/>
                          <a:latin typeface="Arial" panose="020B0604020202020204" pitchFamily="34" charset="0"/>
                          <a:cs typeface="Arial" panose="020B0604020202020204" pitchFamily="34" charset="0"/>
                        </a:rPr>
                        <a:t> of caregiver &gt;12 months</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7%</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3%</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0.12</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779750967"/>
                  </a:ext>
                </a:extLst>
              </a:tr>
              <a:tr h="36576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Incarceration in juvenile justice system</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28%</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16%</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0.008</a:t>
                      </a:r>
                    </a:p>
                  </a:txBody>
                  <a:tcPr marL="9525" marR="9525" marT="9525" marB="0" anchor="ctr"/>
                </a:tc>
                <a:extLst>
                  <a:ext uri="{0D108BD9-81ED-4DB2-BD59-A6C34878D82A}">
                    <a16:rowId xmlns:a16="http://schemas.microsoft.com/office/drawing/2014/main" xmlns="" val="10005"/>
                  </a:ext>
                </a:extLst>
              </a:tr>
              <a:tr h="36576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Abuse or neglect</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67%</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55%</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0.02</a:t>
                      </a:r>
                    </a:p>
                  </a:txBody>
                  <a:tcPr marL="9525" marR="9525" marT="9525" marB="0" anchor="ctr"/>
                </a:tc>
                <a:extLst>
                  <a:ext uri="{0D108BD9-81ED-4DB2-BD59-A6C34878D82A}">
                    <a16:rowId xmlns:a16="http://schemas.microsoft.com/office/drawing/2014/main" xmlns="" val="10006"/>
                  </a:ext>
                </a:extLst>
              </a:tr>
              <a:tr h="365760">
                <a:tc>
                  <a:txBody>
                    <a:bodyPr/>
                    <a:lstStyle/>
                    <a:p>
                      <a:pPr algn="l" fontAlgn="ctr"/>
                      <a:r>
                        <a:rPr lang="en-US" sz="1600" b="0" i="0" u="none" strike="noStrike" dirty="0" smtClean="0">
                          <a:solidFill>
                            <a:srgbClr val="052049"/>
                          </a:solidFill>
                          <a:effectLst/>
                          <a:latin typeface="Arial" panose="020B0604020202020204" pitchFamily="34" charset="0"/>
                          <a:cs typeface="Arial" panose="020B0604020202020204" pitchFamily="34" charset="0"/>
                        </a:rPr>
                        <a:t>Verbal abuse</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55%</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41%</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0.01</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749009845"/>
                  </a:ext>
                </a:extLst>
              </a:tr>
              <a:tr h="365760">
                <a:tc>
                  <a:txBody>
                    <a:bodyPr/>
                    <a:lstStyle/>
                    <a:p>
                      <a:pPr algn="l" fontAlgn="ctr"/>
                      <a:r>
                        <a:rPr lang="en-US" sz="1600" b="0" i="0" u="none" strike="noStrike" dirty="0" smtClean="0">
                          <a:solidFill>
                            <a:srgbClr val="052049"/>
                          </a:solidFill>
                          <a:effectLst/>
                          <a:latin typeface="Arial" panose="020B0604020202020204" pitchFamily="34" charset="0"/>
                          <a:cs typeface="Arial" panose="020B0604020202020204" pitchFamily="34" charset="0"/>
                        </a:rPr>
                        <a:t>Physical</a:t>
                      </a:r>
                      <a:r>
                        <a:rPr lang="en-US" sz="1600" b="0" i="0" u="none" strike="noStrike" baseline="0" dirty="0" smtClean="0">
                          <a:solidFill>
                            <a:srgbClr val="052049"/>
                          </a:solidFill>
                          <a:effectLst/>
                          <a:latin typeface="Arial" panose="020B0604020202020204" pitchFamily="34" charset="0"/>
                          <a:cs typeface="Arial" panose="020B0604020202020204" pitchFamily="34" charset="0"/>
                        </a:rPr>
                        <a:t> abuse</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37%</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29%</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0.15</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3302576757"/>
                  </a:ext>
                </a:extLst>
              </a:tr>
              <a:tr h="365760">
                <a:tc>
                  <a:txBody>
                    <a:bodyPr/>
                    <a:lstStyle/>
                    <a:p>
                      <a:pPr algn="l" fontAlgn="ctr"/>
                      <a:r>
                        <a:rPr lang="en-US" sz="1600" b="0" i="0" u="none" strike="noStrike" dirty="0" smtClean="0">
                          <a:solidFill>
                            <a:srgbClr val="052049"/>
                          </a:solidFill>
                          <a:effectLst/>
                          <a:latin typeface="Arial" panose="020B0604020202020204" pitchFamily="34" charset="0"/>
                          <a:cs typeface="Arial" panose="020B0604020202020204" pitchFamily="34" charset="0"/>
                        </a:rPr>
                        <a:t>Sexual abuse</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17%</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8%</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52049"/>
                          </a:solidFill>
                          <a:effectLst/>
                          <a:latin typeface="Arial" panose="020B0604020202020204" pitchFamily="34" charset="0"/>
                          <a:cs typeface="Arial" panose="020B0604020202020204" pitchFamily="34" charset="0"/>
                        </a:rPr>
                        <a:t>0.01</a:t>
                      </a: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4120357209"/>
                  </a:ext>
                </a:extLst>
              </a:tr>
              <a:tr h="365760">
                <a:tc>
                  <a:txBody>
                    <a:bodyPr/>
                    <a:lstStyle/>
                    <a:p>
                      <a:pPr algn="l" fontAlgn="ctr"/>
                      <a:r>
                        <a:rPr lang="en-US" sz="1600" b="0" i="0" u="none" strike="noStrike">
                          <a:solidFill>
                            <a:srgbClr val="052049"/>
                          </a:solidFill>
                          <a:effectLst/>
                          <a:latin typeface="Arial" panose="020B0604020202020204" pitchFamily="34" charset="0"/>
                          <a:cs typeface="Arial" panose="020B0604020202020204" pitchFamily="34" charset="0"/>
                        </a:rPr>
                        <a:t>Any chronic medical condition</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13%</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0.001</a:t>
                      </a:r>
                    </a:p>
                  </a:txBody>
                  <a:tcPr marL="9525" marR="9525" marT="9525" marB="0" anchor="ctr"/>
                </a:tc>
                <a:extLst>
                  <a:ext uri="{0D108BD9-81ED-4DB2-BD59-A6C34878D82A}">
                    <a16:rowId xmlns:a16="http://schemas.microsoft.com/office/drawing/2014/main" xmlns="" val="10007"/>
                  </a:ext>
                </a:extLst>
              </a:tr>
              <a:tr h="36576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Drug use problem</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48%</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32%</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0.002</a:t>
                      </a:r>
                    </a:p>
                  </a:txBody>
                  <a:tcPr marL="9525" marR="9525" marT="9525" marB="0" anchor="ctr"/>
                </a:tc>
                <a:extLst>
                  <a:ext uri="{0D108BD9-81ED-4DB2-BD59-A6C34878D82A}">
                    <a16:rowId xmlns:a16="http://schemas.microsoft.com/office/drawing/2014/main" xmlns="" val="10008"/>
                  </a:ext>
                </a:extLst>
              </a:tr>
            </a:tbl>
          </a:graphicData>
        </a:graphic>
      </p:graphicFrame>
      <p:sp>
        <p:nvSpPr>
          <p:cNvPr id="9" name="Footer Placeholder 5"/>
          <p:cNvSpPr>
            <a:spLocks noGrp="1"/>
          </p:cNvSpPr>
          <p:nvPr>
            <p:ph type="ftr" sz="quarter" idx="3"/>
          </p:nvPr>
        </p:nvSpPr>
        <p:spPr>
          <a:xfrm>
            <a:off x="729161" y="6470128"/>
            <a:ext cx="4310907" cy="137980"/>
          </a:xfrm>
        </p:spPr>
        <p:txBody>
          <a:bodyPr/>
          <a:lstStyle/>
          <a:p>
            <a:r>
              <a:rPr lang="en-US" smtClean="0"/>
              <a:t>Pathways to Homelessness among Older Homeless Adults @mkushel</a:t>
            </a:r>
            <a:endParaRPr lang="en-US" dirty="0"/>
          </a:p>
        </p:txBody>
      </p:sp>
      <p:sp>
        <p:nvSpPr>
          <p:cNvPr id="6" name="Rectangle 5">
            <a:extLst>
              <a:ext uri="{FF2B5EF4-FFF2-40B4-BE49-F238E27FC236}">
                <a16:creationId xmlns:a16="http://schemas.microsoft.com/office/drawing/2014/main" xmlns="" id="{EEC28462-DE8A-1342-82BA-88D0255139EE}"/>
              </a:ext>
            </a:extLst>
          </p:cNvPr>
          <p:cNvSpPr/>
          <p:nvPr/>
        </p:nvSpPr>
        <p:spPr>
          <a:xfrm>
            <a:off x="358009" y="5937315"/>
            <a:ext cx="8254562" cy="338554"/>
          </a:xfrm>
          <a:prstGeom prst="rect">
            <a:avLst/>
          </a:prstGeom>
        </p:spPr>
        <p:txBody>
          <a:bodyPr wrap="square">
            <a:spAutoFit/>
          </a:bodyPr>
          <a:lstStyle/>
          <a:p>
            <a:r>
              <a:rPr lang="en-US" sz="800" dirty="0">
                <a:solidFill>
                  <a:schemeClr val="bg1"/>
                </a:solidFill>
                <a:latin typeface="Arial" panose="020B0604020202020204" pitchFamily="34" charset="0"/>
                <a:cs typeface="Arial" panose="020B0604020202020204" pitchFamily="34" charset="0"/>
              </a:rPr>
              <a:t>Brown RT, Goodman L, Guzman D, Tieu L, </a:t>
            </a:r>
            <a:r>
              <a:rPr lang="en-US" sz="800" dirty="0" err="1">
                <a:solidFill>
                  <a:schemeClr val="bg1"/>
                </a:solidFill>
                <a:latin typeface="Arial" panose="020B0604020202020204" pitchFamily="34" charset="0"/>
                <a:cs typeface="Arial" panose="020B0604020202020204" pitchFamily="34" charset="0"/>
              </a:rPr>
              <a:t>Ponath</a:t>
            </a:r>
            <a:r>
              <a:rPr lang="en-US" sz="800" dirty="0">
                <a:solidFill>
                  <a:schemeClr val="bg1"/>
                </a:solidFill>
                <a:latin typeface="Arial" panose="020B0604020202020204" pitchFamily="34" charset="0"/>
                <a:cs typeface="Arial" panose="020B0604020202020204" pitchFamily="34" charset="0"/>
              </a:rPr>
              <a:t> C, </a:t>
            </a:r>
            <a:r>
              <a:rPr lang="en-US" sz="800" dirty="0" err="1">
                <a:solidFill>
                  <a:schemeClr val="bg1"/>
                </a:solidFill>
                <a:latin typeface="Arial" panose="020B0604020202020204" pitchFamily="34" charset="0"/>
                <a:cs typeface="Arial" panose="020B0604020202020204" pitchFamily="34" charset="0"/>
              </a:rPr>
              <a:t>Kushel</a:t>
            </a:r>
            <a:r>
              <a:rPr lang="en-US" sz="800" dirty="0">
                <a:solidFill>
                  <a:schemeClr val="bg1"/>
                </a:solidFill>
                <a:latin typeface="Arial" panose="020B0604020202020204" pitchFamily="34" charset="0"/>
                <a:cs typeface="Arial" panose="020B0604020202020204" pitchFamily="34" charset="0"/>
              </a:rPr>
              <a:t> M. Pathways to Homelessness among Older Homeless Adults: Results from the HOPE HOME Study. </a:t>
            </a:r>
            <a:r>
              <a:rPr lang="en-US" sz="800" dirty="0" err="1">
                <a:solidFill>
                  <a:schemeClr val="bg1"/>
                </a:solidFill>
                <a:latin typeface="Arial" panose="020B0604020202020204" pitchFamily="34" charset="0"/>
                <a:cs typeface="Arial" panose="020B0604020202020204" pitchFamily="34" charset="0"/>
              </a:rPr>
              <a:t>PLoS</a:t>
            </a:r>
            <a:r>
              <a:rPr lang="en-US" sz="800" dirty="0">
                <a:solidFill>
                  <a:schemeClr val="bg1"/>
                </a:solidFill>
                <a:latin typeface="Arial" panose="020B0604020202020204" pitchFamily="34" charset="0"/>
                <a:cs typeface="Arial" panose="020B0604020202020204" pitchFamily="34" charset="0"/>
              </a:rPr>
              <a:t> One. 2016; 11(5):e0155065. PMID: 27163478.</a:t>
            </a:r>
          </a:p>
        </p:txBody>
      </p:sp>
      <p:sp>
        <p:nvSpPr>
          <p:cNvPr id="3" name="Date Placeholder 2"/>
          <p:cNvSpPr>
            <a:spLocks noGrp="1"/>
          </p:cNvSpPr>
          <p:nvPr>
            <p:ph type="dt" sz="half" idx="2"/>
          </p:nvPr>
        </p:nvSpPr>
        <p:spPr/>
        <p:txBody>
          <a:bodyPr/>
          <a:lstStyle/>
          <a:p>
            <a:fld id="{08EA4082-A511-4A03-A8AD-3316706F37C8}" type="datetime1">
              <a:rPr lang="en-US" smtClean="0"/>
              <a:t>5/24/2018</a:t>
            </a:fld>
            <a:endParaRPr lang="en-US" dirty="0"/>
          </a:p>
        </p:txBody>
      </p:sp>
    </p:spTree>
    <p:extLst>
      <p:ext uri="{BB962C8B-B14F-4D97-AF65-F5344CB8AC3E}">
        <p14:creationId xmlns:p14="http://schemas.microsoft.com/office/powerpoint/2010/main" val="43247418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940001"/>
          </a:xfrm>
        </p:spPr>
        <p:txBody>
          <a:bodyPr/>
          <a:lstStyle/>
          <a:p>
            <a:r>
              <a:rPr lang="en-US" sz="3200" dirty="0"/>
              <a:t>Baseline characteristics and life course experiences by age at first homelessness (n=350)</a:t>
            </a:r>
          </a:p>
        </p:txBody>
      </p:sp>
      <p:sp>
        <p:nvSpPr>
          <p:cNvPr id="7" name="Slide Number Placeholder 6"/>
          <p:cNvSpPr>
            <a:spLocks noGrp="1"/>
          </p:cNvSpPr>
          <p:nvPr>
            <p:ph type="sldNum" sz="quarter" idx="4"/>
          </p:nvPr>
        </p:nvSpPr>
        <p:spPr/>
        <p:txBody>
          <a:bodyPr/>
          <a:lstStyle/>
          <a:p>
            <a:fld id="{7BCC8D0D-EAEC-449D-9161-023DFF90F2E2}" type="slidenum">
              <a:rPr lang="en-US" smtClean="0"/>
              <a:pPr/>
              <a:t>24</a:t>
            </a:fld>
            <a:endParaRPr lang="en-US" dirty="0"/>
          </a:p>
        </p:txBody>
      </p:sp>
      <p:graphicFrame>
        <p:nvGraphicFramePr>
          <p:cNvPr id="8" name="Content Placeholder 3"/>
          <p:cNvGraphicFramePr>
            <a:graphicFrameLocks noGrp="1"/>
          </p:cNvGraphicFramePr>
          <p:nvPr>
            <p:ph idx="1"/>
            <p:extLst/>
          </p:nvPr>
        </p:nvGraphicFramePr>
        <p:xfrm>
          <a:off x="444719" y="1404299"/>
          <a:ext cx="8254562" cy="4343400"/>
        </p:xfrm>
        <a:graphic>
          <a:graphicData uri="http://schemas.openxmlformats.org/drawingml/2006/table">
            <a:tbl>
              <a:tblPr firstRow="1" bandRow="1">
                <a:tableStyleId>{5C22544A-7EE6-4342-B048-85BDC9FD1C3A}</a:tableStyleId>
              </a:tblPr>
              <a:tblGrid>
                <a:gridCol w="3582025">
                  <a:extLst>
                    <a:ext uri="{9D8B030D-6E8A-4147-A177-3AD203B41FA5}">
                      <a16:colId xmlns:a16="http://schemas.microsoft.com/office/drawing/2014/main" xmlns="" val="20000"/>
                    </a:ext>
                  </a:extLst>
                </a:gridCol>
                <a:gridCol w="1843790">
                  <a:extLst>
                    <a:ext uri="{9D8B030D-6E8A-4147-A177-3AD203B41FA5}">
                      <a16:colId xmlns:a16="http://schemas.microsoft.com/office/drawing/2014/main" xmlns="" val="20001"/>
                    </a:ext>
                  </a:extLst>
                </a:gridCol>
                <a:gridCol w="1798819">
                  <a:extLst>
                    <a:ext uri="{9D8B030D-6E8A-4147-A177-3AD203B41FA5}">
                      <a16:colId xmlns:a16="http://schemas.microsoft.com/office/drawing/2014/main" xmlns="" val="20002"/>
                    </a:ext>
                  </a:extLst>
                </a:gridCol>
                <a:gridCol w="1029928">
                  <a:extLst>
                    <a:ext uri="{9D8B030D-6E8A-4147-A177-3AD203B41FA5}">
                      <a16:colId xmlns:a16="http://schemas.microsoft.com/office/drawing/2014/main" xmlns="" val="20003"/>
                    </a:ext>
                  </a:extLst>
                </a:gridCol>
              </a:tblGrid>
              <a:tr h="1051560">
                <a:tc>
                  <a:txBody>
                    <a:bodyPr/>
                    <a:lstStyle/>
                    <a:p>
                      <a:pPr algn="l" fontAlgn="b"/>
                      <a:endParaRPr lang="en-US" sz="1700" b="0" i="0" u="none" strike="noStrike" dirty="0">
                        <a:latin typeface="Arial"/>
                      </a:endParaRPr>
                    </a:p>
                  </a:txBody>
                  <a:tcPr marL="12700" marR="12700" marT="12700" marB="0" anchor="ctr"/>
                </a:tc>
                <a:tc>
                  <a:txBody>
                    <a:bodyPr/>
                    <a:lstStyle/>
                    <a:p>
                      <a:pPr algn="ctr" fontAlgn="b"/>
                      <a:r>
                        <a:rPr lang="en-US" sz="1700" b="1" i="0" u="none" strike="noStrike" dirty="0">
                          <a:latin typeface="Arial"/>
                        </a:rPr>
                        <a:t>First homelessness before age 50 </a:t>
                      </a:r>
                    </a:p>
                    <a:p>
                      <a:pPr algn="ctr" fontAlgn="b"/>
                      <a:r>
                        <a:rPr lang="en-US" sz="1700" b="1" i="0" u="none" strike="noStrike" dirty="0">
                          <a:latin typeface="Arial"/>
                        </a:rPr>
                        <a:t>(n = 198) </a:t>
                      </a:r>
                    </a:p>
                  </a:txBody>
                  <a:tcPr marL="12700" marR="12700" marT="12700" marB="0" anchor="ctr"/>
                </a:tc>
                <a:tc>
                  <a:txBody>
                    <a:bodyPr/>
                    <a:lstStyle/>
                    <a:p>
                      <a:pPr algn="ctr" fontAlgn="b"/>
                      <a:r>
                        <a:rPr lang="en-US" sz="1700" b="1" i="0" u="none" strike="noStrike" dirty="0">
                          <a:latin typeface="Arial"/>
                        </a:rPr>
                        <a:t>First homelessness age 50 or older </a:t>
                      </a:r>
                    </a:p>
                    <a:p>
                      <a:pPr algn="ctr" fontAlgn="b"/>
                      <a:r>
                        <a:rPr lang="en-US" sz="1700" b="1" i="0" u="none" strike="noStrike" dirty="0">
                          <a:latin typeface="Arial"/>
                        </a:rPr>
                        <a:t>(n = 152)</a:t>
                      </a:r>
                    </a:p>
                  </a:txBody>
                  <a:tcPr marL="12700" marR="12700" marT="12700" marB="0" anchor="ctr"/>
                </a:tc>
                <a:tc>
                  <a:txBody>
                    <a:bodyPr/>
                    <a:lstStyle/>
                    <a:p>
                      <a:pPr algn="ctr" fontAlgn="b"/>
                      <a:r>
                        <a:rPr lang="en-US" sz="1700" b="1" i="1" u="none" strike="noStrike" dirty="0">
                          <a:latin typeface="Arial"/>
                        </a:rPr>
                        <a:t>P value</a:t>
                      </a:r>
                    </a:p>
                  </a:txBody>
                  <a:tcPr marL="12700" marR="12700" marT="12700" marB="0" anchor="ctr"/>
                </a:tc>
                <a:extLst>
                  <a:ext uri="{0D108BD9-81ED-4DB2-BD59-A6C34878D82A}">
                    <a16:rowId xmlns:a16="http://schemas.microsoft.com/office/drawing/2014/main" xmlns="" val="10000"/>
                  </a:ext>
                </a:extLst>
              </a:tr>
              <a:tr h="365760">
                <a:tc>
                  <a:txBody>
                    <a:bodyPr/>
                    <a:lstStyle/>
                    <a:p>
                      <a:pPr algn="l" fontAlgn="ctr"/>
                      <a:r>
                        <a:rPr lang="en-US" sz="1600" b="1" i="0" u="none" strike="noStrike" dirty="0">
                          <a:solidFill>
                            <a:srgbClr val="052049"/>
                          </a:solidFill>
                          <a:effectLst/>
                          <a:latin typeface="Arial" panose="020B0604020202020204" pitchFamily="34" charset="0"/>
                        </a:rPr>
                        <a:t>Young adulthood (18–25 years)</a:t>
                      </a:r>
                    </a:p>
                  </a:txBody>
                  <a:tcPr marL="9525" marR="9525" marT="9525" marB="0" anchor="ctr"/>
                </a:tc>
                <a:tc>
                  <a:txBody>
                    <a:bodyPr/>
                    <a:lstStyle/>
                    <a:p>
                      <a:endParaRPr lang="en-US"/>
                    </a:p>
                  </a:txBody>
                  <a:tcPr marL="9525" marR="9525" marT="9525" marB="0" anchor="ctr"/>
                </a:tc>
                <a:tc>
                  <a:txBody>
                    <a:bodyPr/>
                    <a:lstStyle/>
                    <a:p>
                      <a:endParaRPr lang="en-US"/>
                    </a:p>
                  </a:txBody>
                  <a:tcPr marL="9525" marR="9525" marT="9525" marB="0" anchor="ctr"/>
                </a:tc>
                <a:tc>
                  <a:txBody>
                    <a:bodyPr/>
                    <a:lstStyle/>
                    <a:p>
                      <a:endParaRPr lang="en-US"/>
                    </a:p>
                  </a:txBody>
                  <a:tcPr marL="9525" marR="9525" marT="9525" marB="0" anchor="ctr"/>
                </a:tc>
                <a:extLst>
                  <a:ext uri="{0D108BD9-81ED-4DB2-BD59-A6C34878D82A}">
                    <a16:rowId xmlns:a16="http://schemas.microsoft.com/office/drawing/2014/main" xmlns="" val="10001"/>
                  </a:ext>
                </a:extLst>
              </a:tr>
              <a:tr h="365760">
                <a:tc>
                  <a:txBody>
                    <a:bodyPr/>
                    <a:lstStyle/>
                    <a:p>
                      <a:pPr algn="l" fontAlgn="ctr"/>
                      <a:r>
                        <a:rPr lang="en-US" sz="1600" b="0" i="0" u="none" strike="noStrike" dirty="0">
                          <a:solidFill>
                            <a:srgbClr val="052049"/>
                          </a:solidFill>
                          <a:effectLst/>
                          <a:latin typeface="Arial" panose="020B0604020202020204" pitchFamily="34" charset="0"/>
                        </a:rPr>
                        <a:t>Imprisoned in a state or federal prison</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59</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43</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0.005</a:t>
                      </a:r>
                    </a:p>
                  </a:txBody>
                  <a:tcPr marL="9525" marR="9525" marT="9525" marB="0" anchor="ctr"/>
                </a:tc>
                <a:extLst>
                  <a:ext uri="{0D108BD9-81ED-4DB2-BD59-A6C34878D82A}">
                    <a16:rowId xmlns:a16="http://schemas.microsoft.com/office/drawing/2014/main" xmlns="" val="10002"/>
                  </a:ext>
                </a:extLst>
              </a:tr>
              <a:tr h="365760">
                <a:tc>
                  <a:txBody>
                    <a:bodyPr/>
                    <a:lstStyle/>
                    <a:p>
                      <a:pPr algn="l" fontAlgn="ctr"/>
                      <a:r>
                        <a:rPr lang="en-US" sz="1600" b="0" i="0" u="none" strike="noStrike" dirty="0">
                          <a:solidFill>
                            <a:srgbClr val="052049"/>
                          </a:solidFill>
                          <a:effectLst/>
                          <a:latin typeface="Arial" panose="020B0604020202020204" pitchFamily="34" charset="0"/>
                        </a:rPr>
                        <a:t>Mental health problem</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25</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15</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0.02</a:t>
                      </a:r>
                    </a:p>
                  </a:txBody>
                  <a:tcPr marL="9525" marR="9525" marT="9525" marB="0" anchor="ctr"/>
                </a:tc>
                <a:extLst>
                  <a:ext uri="{0D108BD9-81ED-4DB2-BD59-A6C34878D82A}">
                    <a16:rowId xmlns:a16="http://schemas.microsoft.com/office/drawing/2014/main" xmlns="" val="10003"/>
                  </a:ext>
                </a:extLst>
              </a:tr>
              <a:tr h="365760">
                <a:tc>
                  <a:txBody>
                    <a:bodyPr/>
                    <a:lstStyle/>
                    <a:p>
                      <a:pPr algn="l" fontAlgn="ctr"/>
                      <a:r>
                        <a:rPr lang="en-US" sz="1600" b="0" i="0" u="none" strike="noStrike" dirty="0">
                          <a:solidFill>
                            <a:srgbClr val="052049"/>
                          </a:solidFill>
                          <a:effectLst/>
                          <a:latin typeface="Arial" panose="020B0604020202020204" pitchFamily="34" charset="0"/>
                        </a:rPr>
                        <a:t>Alcohol use problem</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48</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30</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0.001</a:t>
                      </a:r>
                    </a:p>
                  </a:txBody>
                  <a:tcPr marL="9525" marR="9525" marT="9525" marB="0" anchor="ctr"/>
                </a:tc>
                <a:extLst>
                  <a:ext uri="{0D108BD9-81ED-4DB2-BD59-A6C34878D82A}">
                    <a16:rowId xmlns:a16="http://schemas.microsoft.com/office/drawing/2014/main" xmlns="" val="10004"/>
                  </a:ext>
                </a:extLst>
              </a:tr>
              <a:tr h="365760">
                <a:tc>
                  <a:txBody>
                    <a:bodyPr/>
                    <a:lstStyle/>
                    <a:p>
                      <a:pPr algn="l" fontAlgn="ctr"/>
                      <a:r>
                        <a:rPr lang="en-US" sz="1600" b="0" i="0" u="none" strike="noStrike" dirty="0">
                          <a:solidFill>
                            <a:srgbClr val="052049"/>
                          </a:solidFill>
                          <a:effectLst/>
                          <a:latin typeface="Arial" panose="020B0604020202020204" pitchFamily="34" charset="0"/>
                        </a:rPr>
                        <a:t>Drug use problem</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70</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54</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0.003</a:t>
                      </a:r>
                    </a:p>
                  </a:txBody>
                  <a:tcPr marL="9525" marR="9525" marT="9525" marB="0" anchor="ctr"/>
                </a:tc>
                <a:extLst>
                  <a:ext uri="{0D108BD9-81ED-4DB2-BD59-A6C34878D82A}">
                    <a16:rowId xmlns:a16="http://schemas.microsoft.com/office/drawing/2014/main" xmlns="" val="10005"/>
                  </a:ext>
                </a:extLst>
              </a:tr>
              <a:tr h="365760">
                <a:tc>
                  <a:txBody>
                    <a:bodyPr/>
                    <a:lstStyle/>
                    <a:p>
                      <a:pPr algn="l" fontAlgn="ctr"/>
                      <a:r>
                        <a:rPr lang="en-US" sz="1600" b="1" i="0" u="none" strike="noStrike" dirty="0">
                          <a:solidFill>
                            <a:srgbClr val="052049"/>
                          </a:solidFill>
                          <a:effectLst/>
                          <a:latin typeface="Arial" panose="020B0604020202020204" pitchFamily="34" charset="0"/>
                        </a:rPr>
                        <a:t>Middle adulthood (26–49 years)</a:t>
                      </a:r>
                    </a:p>
                  </a:txBody>
                  <a:tcPr marL="9525" marR="9525" marT="9525" marB="0" anchor="ctr"/>
                </a:tc>
                <a:tc>
                  <a:txBody>
                    <a:bodyPr/>
                    <a:lstStyle/>
                    <a:p>
                      <a:endParaRPr lang="en-US" dirty="0"/>
                    </a:p>
                  </a:txBody>
                  <a:tcPr marL="9525" marR="9525" marT="9525" marB="0" anchor="ctr"/>
                </a:tc>
                <a:tc>
                  <a:txBody>
                    <a:bodyPr/>
                    <a:lstStyle/>
                    <a:p>
                      <a:endParaRPr lang="en-US" dirty="0"/>
                    </a:p>
                  </a:txBody>
                  <a:tcPr marL="9525" marR="9525" marT="9525" marB="0" anchor="ctr"/>
                </a:tc>
                <a:tc>
                  <a:txBody>
                    <a:bodyPr/>
                    <a:lstStyle/>
                    <a:p>
                      <a:endParaRPr lang="en-US"/>
                    </a:p>
                  </a:txBody>
                  <a:tcPr marL="9525" marR="9525" marT="9525" marB="0" anchor="ctr"/>
                </a:tc>
                <a:extLst>
                  <a:ext uri="{0D108BD9-81ED-4DB2-BD59-A6C34878D82A}">
                    <a16:rowId xmlns:a16="http://schemas.microsoft.com/office/drawing/2014/main" xmlns="" val="10006"/>
                  </a:ext>
                </a:extLst>
              </a:tr>
              <a:tr h="365760">
                <a:tc>
                  <a:txBody>
                    <a:bodyPr/>
                    <a:lstStyle/>
                    <a:p>
                      <a:pPr algn="l" fontAlgn="ctr"/>
                      <a:r>
                        <a:rPr lang="en-US" sz="1600" b="0" i="0" u="none" strike="noStrike" dirty="0">
                          <a:solidFill>
                            <a:srgbClr val="052049"/>
                          </a:solidFill>
                          <a:effectLst/>
                          <a:latin typeface="Arial" panose="020B0604020202020204" pitchFamily="34" charset="0"/>
                        </a:rPr>
                        <a:t>Underemployed</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54</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29</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&lt;.001</a:t>
                      </a:r>
                    </a:p>
                  </a:txBody>
                  <a:tcPr marL="9525" marR="9525" marT="9525" marB="0" anchor="ctr"/>
                </a:tc>
                <a:extLst>
                  <a:ext uri="{0D108BD9-81ED-4DB2-BD59-A6C34878D82A}">
                    <a16:rowId xmlns:a16="http://schemas.microsoft.com/office/drawing/2014/main" xmlns="" val="10007"/>
                  </a:ext>
                </a:extLst>
              </a:tr>
              <a:tr h="365760">
                <a:tc>
                  <a:txBody>
                    <a:bodyPr/>
                    <a:lstStyle/>
                    <a:p>
                      <a:pPr algn="l" fontAlgn="ctr"/>
                      <a:r>
                        <a:rPr lang="en-US" sz="1600" b="0" i="0" u="none" strike="noStrike" dirty="0">
                          <a:solidFill>
                            <a:srgbClr val="052049"/>
                          </a:solidFill>
                          <a:effectLst/>
                          <a:latin typeface="Arial" panose="020B0604020202020204" pitchFamily="34" charset="0"/>
                        </a:rPr>
                        <a:t>Traumatic brain injury</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22</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9</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0.001</a:t>
                      </a:r>
                    </a:p>
                  </a:txBody>
                  <a:tcPr marL="9525" marR="9525" marT="9525" marB="0" anchor="ctr"/>
                </a:tc>
                <a:extLst>
                  <a:ext uri="{0D108BD9-81ED-4DB2-BD59-A6C34878D82A}">
                    <a16:rowId xmlns:a16="http://schemas.microsoft.com/office/drawing/2014/main" xmlns="" val="10008"/>
                  </a:ext>
                </a:extLst>
              </a:tr>
              <a:tr h="365760">
                <a:tc>
                  <a:txBody>
                    <a:bodyPr/>
                    <a:lstStyle/>
                    <a:p>
                      <a:pPr algn="l" fontAlgn="ctr"/>
                      <a:r>
                        <a:rPr lang="en-US" sz="1600" b="0" i="0" u="none" strike="noStrike" dirty="0">
                          <a:solidFill>
                            <a:srgbClr val="052049"/>
                          </a:solidFill>
                          <a:effectLst/>
                          <a:latin typeface="Arial" panose="020B0604020202020204" pitchFamily="34" charset="0"/>
                        </a:rPr>
                        <a:t>Drug use problem</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75</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59</a:t>
                      </a:r>
                      <a:r>
                        <a:rPr lang="en-US" sz="1600" b="0" i="0" u="none" strike="noStrike" dirty="0">
                          <a:solidFill>
                            <a:srgbClr val="052049"/>
                          </a:solidFill>
                          <a:effectLst/>
                          <a:latin typeface="Arial" panose="020B0604020202020204" pitchFamily="34" charset="0"/>
                          <a:cs typeface="Arial" panose="020B0604020202020204" pitchFamily="34" charset="0"/>
                        </a:rPr>
                        <a:t>%</a:t>
                      </a:r>
                      <a:endParaRPr lang="en-US" sz="1600" b="0" i="0" u="none" strike="noStrike" dirty="0">
                        <a:solidFill>
                          <a:srgbClr val="052049"/>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rPr>
                        <a:t>0.001</a:t>
                      </a:r>
                    </a:p>
                  </a:txBody>
                  <a:tcPr marL="9525" marR="9525" marT="9525" marB="0" anchor="ctr"/>
                </a:tc>
                <a:extLst>
                  <a:ext uri="{0D108BD9-81ED-4DB2-BD59-A6C34878D82A}">
                    <a16:rowId xmlns:a16="http://schemas.microsoft.com/office/drawing/2014/main" xmlns="" val="743578812"/>
                  </a:ext>
                </a:extLst>
              </a:tr>
            </a:tbl>
          </a:graphicData>
        </a:graphic>
      </p:graphicFrame>
      <p:sp>
        <p:nvSpPr>
          <p:cNvPr id="9" name="Footer Placeholder 5"/>
          <p:cNvSpPr>
            <a:spLocks noGrp="1"/>
          </p:cNvSpPr>
          <p:nvPr>
            <p:ph type="ftr" sz="quarter" idx="3"/>
          </p:nvPr>
        </p:nvSpPr>
        <p:spPr>
          <a:xfrm>
            <a:off x="729161" y="6470128"/>
            <a:ext cx="4310907" cy="137980"/>
          </a:xfrm>
        </p:spPr>
        <p:txBody>
          <a:bodyPr/>
          <a:lstStyle/>
          <a:p>
            <a:r>
              <a:rPr lang="en-US" smtClean="0"/>
              <a:t>Pathways to Homelessness among Older Homeless Adults @mkushel</a:t>
            </a:r>
            <a:endParaRPr lang="en-US" dirty="0"/>
          </a:p>
        </p:txBody>
      </p:sp>
      <p:sp>
        <p:nvSpPr>
          <p:cNvPr id="6" name="Rectangle 5">
            <a:extLst>
              <a:ext uri="{FF2B5EF4-FFF2-40B4-BE49-F238E27FC236}">
                <a16:creationId xmlns:a16="http://schemas.microsoft.com/office/drawing/2014/main" xmlns="" id="{809841BC-25EE-0D44-832F-06FA0A0D9B7D}"/>
              </a:ext>
            </a:extLst>
          </p:cNvPr>
          <p:cNvSpPr/>
          <p:nvPr/>
        </p:nvSpPr>
        <p:spPr>
          <a:xfrm>
            <a:off x="358009" y="5937315"/>
            <a:ext cx="8254562" cy="338554"/>
          </a:xfrm>
          <a:prstGeom prst="rect">
            <a:avLst/>
          </a:prstGeom>
        </p:spPr>
        <p:txBody>
          <a:bodyPr wrap="square">
            <a:spAutoFit/>
          </a:bodyPr>
          <a:lstStyle/>
          <a:p>
            <a:r>
              <a:rPr lang="en-US" sz="800" dirty="0">
                <a:solidFill>
                  <a:schemeClr val="bg1"/>
                </a:solidFill>
                <a:latin typeface="Arial" panose="020B0604020202020204" pitchFamily="34" charset="0"/>
                <a:cs typeface="Arial" panose="020B0604020202020204" pitchFamily="34" charset="0"/>
              </a:rPr>
              <a:t>Brown RT, Goodman L, Guzman D, Tieu L, </a:t>
            </a:r>
            <a:r>
              <a:rPr lang="en-US" sz="800" dirty="0" err="1">
                <a:solidFill>
                  <a:schemeClr val="bg1"/>
                </a:solidFill>
                <a:latin typeface="Arial" panose="020B0604020202020204" pitchFamily="34" charset="0"/>
                <a:cs typeface="Arial" panose="020B0604020202020204" pitchFamily="34" charset="0"/>
              </a:rPr>
              <a:t>Ponath</a:t>
            </a:r>
            <a:r>
              <a:rPr lang="en-US" sz="800" dirty="0">
                <a:solidFill>
                  <a:schemeClr val="bg1"/>
                </a:solidFill>
                <a:latin typeface="Arial" panose="020B0604020202020204" pitchFamily="34" charset="0"/>
                <a:cs typeface="Arial" panose="020B0604020202020204" pitchFamily="34" charset="0"/>
              </a:rPr>
              <a:t> C, </a:t>
            </a:r>
            <a:r>
              <a:rPr lang="en-US" sz="800" dirty="0" err="1">
                <a:solidFill>
                  <a:schemeClr val="bg1"/>
                </a:solidFill>
                <a:latin typeface="Arial" panose="020B0604020202020204" pitchFamily="34" charset="0"/>
                <a:cs typeface="Arial" panose="020B0604020202020204" pitchFamily="34" charset="0"/>
              </a:rPr>
              <a:t>Kushel</a:t>
            </a:r>
            <a:r>
              <a:rPr lang="en-US" sz="800" dirty="0">
                <a:solidFill>
                  <a:schemeClr val="bg1"/>
                </a:solidFill>
                <a:latin typeface="Arial" panose="020B0604020202020204" pitchFamily="34" charset="0"/>
                <a:cs typeface="Arial" panose="020B0604020202020204" pitchFamily="34" charset="0"/>
              </a:rPr>
              <a:t> M. Pathways to Homelessness among Older Homeless Adults: Results from the HOPE HOME Study. </a:t>
            </a:r>
            <a:r>
              <a:rPr lang="en-US" sz="800" dirty="0" err="1">
                <a:solidFill>
                  <a:schemeClr val="bg1"/>
                </a:solidFill>
                <a:latin typeface="Arial" panose="020B0604020202020204" pitchFamily="34" charset="0"/>
                <a:cs typeface="Arial" panose="020B0604020202020204" pitchFamily="34" charset="0"/>
              </a:rPr>
              <a:t>PLoS</a:t>
            </a:r>
            <a:r>
              <a:rPr lang="en-US" sz="800" dirty="0">
                <a:solidFill>
                  <a:schemeClr val="bg1"/>
                </a:solidFill>
                <a:latin typeface="Arial" panose="020B0604020202020204" pitchFamily="34" charset="0"/>
                <a:cs typeface="Arial" panose="020B0604020202020204" pitchFamily="34" charset="0"/>
              </a:rPr>
              <a:t> One. 2016; 11(5):e0155065. PMID: 27163478.</a:t>
            </a:r>
          </a:p>
        </p:txBody>
      </p:sp>
      <p:sp>
        <p:nvSpPr>
          <p:cNvPr id="3" name="Date Placeholder 2"/>
          <p:cNvSpPr>
            <a:spLocks noGrp="1"/>
          </p:cNvSpPr>
          <p:nvPr>
            <p:ph type="dt" sz="half" idx="2"/>
          </p:nvPr>
        </p:nvSpPr>
        <p:spPr/>
        <p:txBody>
          <a:bodyPr/>
          <a:lstStyle/>
          <a:p>
            <a:fld id="{71B86273-ED7F-434C-BCF6-E6757B960012}" type="datetime1">
              <a:rPr lang="en-US" smtClean="0"/>
              <a:t>5/24/2018</a:t>
            </a:fld>
            <a:endParaRPr lang="en-US" dirty="0"/>
          </a:p>
        </p:txBody>
      </p:sp>
    </p:spTree>
    <p:extLst>
      <p:ext uri="{BB962C8B-B14F-4D97-AF65-F5344CB8AC3E}">
        <p14:creationId xmlns:p14="http://schemas.microsoft.com/office/powerpoint/2010/main" val="71409193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929485"/>
          </a:xfrm>
        </p:spPr>
        <p:txBody>
          <a:bodyPr/>
          <a:lstStyle/>
          <a:p>
            <a:r>
              <a:rPr lang="en-US" sz="3200" dirty="0" smtClean="0"/>
              <a:t>Reduced Multivariable Model: First homelessness &lt;50 (n=350</a:t>
            </a:r>
            <a:r>
              <a:rPr lang="en-US" sz="3200" dirty="0"/>
              <a:t>)</a:t>
            </a:r>
          </a:p>
        </p:txBody>
      </p:sp>
      <p:sp>
        <p:nvSpPr>
          <p:cNvPr id="7" name="Slide Number Placeholder 6"/>
          <p:cNvSpPr>
            <a:spLocks noGrp="1"/>
          </p:cNvSpPr>
          <p:nvPr>
            <p:ph type="sldNum" sz="quarter" idx="4"/>
          </p:nvPr>
        </p:nvSpPr>
        <p:spPr/>
        <p:txBody>
          <a:bodyPr/>
          <a:lstStyle/>
          <a:p>
            <a:fld id="{7BCC8D0D-EAEC-449D-9161-023DFF90F2E2}" type="slidenum">
              <a:rPr lang="en-US" smtClean="0"/>
              <a:pPr/>
              <a:t>25</a:t>
            </a:fld>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313038003"/>
              </p:ext>
            </p:extLst>
          </p:nvPr>
        </p:nvGraphicFramePr>
        <p:xfrm>
          <a:off x="2935414" y="978506"/>
          <a:ext cx="5907727" cy="4896612"/>
        </p:xfrm>
        <a:graphic>
          <a:graphicData uri="http://schemas.openxmlformats.org/drawingml/2006/table">
            <a:tbl>
              <a:tblPr firstRow="1" bandRow="1">
                <a:tableStyleId>{5C22544A-7EE6-4342-B048-85BDC9FD1C3A}</a:tableStyleId>
              </a:tblPr>
              <a:tblGrid>
                <a:gridCol w="3450578">
                  <a:extLst>
                    <a:ext uri="{9D8B030D-6E8A-4147-A177-3AD203B41FA5}">
                      <a16:colId xmlns:a16="http://schemas.microsoft.com/office/drawing/2014/main" xmlns="" val="20000"/>
                    </a:ext>
                  </a:extLst>
                </a:gridCol>
                <a:gridCol w="2457149">
                  <a:extLst>
                    <a:ext uri="{9D8B030D-6E8A-4147-A177-3AD203B41FA5}">
                      <a16:colId xmlns:a16="http://schemas.microsoft.com/office/drawing/2014/main" xmlns="" val="20002"/>
                    </a:ext>
                  </a:extLst>
                </a:gridCol>
              </a:tblGrid>
              <a:tr h="987552">
                <a:tc>
                  <a:txBody>
                    <a:bodyPr/>
                    <a:lstStyle/>
                    <a:p>
                      <a:pPr algn="l" fontAlgn="b"/>
                      <a:endParaRPr lang="en-US" sz="1600" b="0" i="0" u="none" strike="noStrike" dirty="0">
                        <a:latin typeface="Arial"/>
                      </a:endParaRPr>
                    </a:p>
                  </a:txBody>
                  <a:tcPr marL="12700" marR="12700" marT="12700" marB="0" anchor="ctr"/>
                </a:tc>
                <a:tc>
                  <a:txBody>
                    <a:bodyPr/>
                    <a:lstStyle/>
                    <a:p>
                      <a:pPr algn="ctr" fontAlgn="b"/>
                      <a:r>
                        <a:rPr lang="en-US" sz="1600" b="1" i="0" u="none" strike="noStrike" dirty="0">
                          <a:latin typeface="Arial"/>
                        </a:rPr>
                        <a:t>Multivariable odds ratio </a:t>
                      </a:r>
                      <a:r>
                        <a:rPr lang="en-US" sz="1600" b="1" i="0" u="none" strike="noStrike" dirty="0" smtClean="0">
                          <a:latin typeface="Arial"/>
                        </a:rPr>
                        <a:t>(</a:t>
                      </a:r>
                      <a:r>
                        <a:rPr lang="en-US" sz="1600" b="1" i="0" u="none" strike="noStrike" dirty="0">
                          <a:latin typeface="Arial"/>
                        </a:rPr>
                        <a:t>95% CI)</a:t>
                      </a:r>
                    </a:p>
                  </a:txBody>
                  <a:tcPr marL="12700" marR="12700" marT="12700" marB="0" anchor="ctr"/>
                </a:tc>
                <a:extLst>
                  <a:ext uri="{0D108BD9-81ED-4DB2-BD59-A6C34878D82A}">
                    <a16:rowId xmlns:a16="http://schemas.microsoft.com/office/drawing/2014/main" xmlns="" val="10000"/>
                  </a:ext>
                </a:extLst>
              </a:tr>
              <a:tr h="320040">
                <a:tc>
                  <a:txBody>
                    <a:bodyPr/>
                    <a:lstStyle/>
                    <a:p>
                      <a:pPr algn="l" fontAlgn="ctr"/>
                      <a:r>
                        <a:rPr lang="en-US" sz="1600" b="1" i="0" u="none" strike="noStrike" dirty="0">
                          <a:solidFill>
                            <a:srgbClr val="052049"/>
                          </a:solidFill>
                          <a:effectLst/>
                          <a:latin typeface="Arial" panose="020B0604020202020204" pitchFamily="34" charset="0"/>
                          <a:cs typeface="Arial" panose="020B0604020202020204" pitchFamily="34" charset="0"/>
                        </a:rPr>
                        <a:t>Young adulthood (18–25 years) experiences</a:t>
                      </a:r>
                    </a:p>
                  </a:txBody>
                  <a:tcPr marL="9525" marR="9525" marT="9525" marB="0" anchor="ctr"/>
                </a:tc>
                <a:tc>
                  <a:txBody>
                    <a:bodyPr/>
                    <a:lstStyle/>
                    <a:p>
                      <a:pPr algn="ctr" fontAlgn="ct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36576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Difficulty paying bills or received government support</a:t>
                      </a:r>
                    </a:p>
                  </a:txBody>
                  <a:tcPr marL="9525" marR="9525" marT="9525" marB="0" anchor="ctr"/>
                </a:tc>
                <a:tc>
                  <a:txBody>
                    <a:bodyPr/>
                    <a:lstStyle/>
                    <a:p>
                      <a:pPr algn="ctr" fontAlgn="b"/>
                      <a:r>
                        <a:rPr lang="en-US" sz="1600" b="0" i="0" u="none" strike="noStrike" dirty="0">
                          <a:solidFill>
                            <a:srgbClr val="052049"/>
                          </a:solidFill>
                          <a:effectLst/>
                          <a:latin typeface="Arial" panose="020B0604020202020204" pitchFamily="34" charset="0"/>
                          <a:cs typeface="Arial" panose="020B0604020202020204" pitchFamily="34" charset="0"/>
                        </a:rPr>
                        <a:t>2.9 (1.6–5.5)</a:t>
                      </a:r>
                    </a:p>
                  </a:txBody>
                  <a:tcPr marL="9525" marR="9525" marT="9525" marB="0" anchor="ctr"/>
                </a:tc>
                <a:extLst>
                  <a:ext uri="{0D108BD9-81ED-4DB2-BD59-A6C34878D82A}">
                    <a16:rowId xmlns:a16="http://schemas.microsoft.com/office/drawing/2014/main" xmlns="" val="10002"/>
                  </a:ext>
                </a:extLst>
              </a:tr>
              <a:tr h="32004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Lacked spouse/partner</a:t>
                      </a:r>
                    </a:p>
                  </a:txBody>
                  <a:tcPr marL="9525" marR="9525" marT="9525" marB="0" anchor="ctr"/>
                </a:tc>
                <a:tc>
                  <a:txBody>
                    <a:bodyPr/>
                    <a:lstStyle/>
                    <a:p>
                      <a:pPr algn="ctr" fontAlgn="b"/>
                      <a:r>
                        <a:rPr lang="en-US" sz="1600" b="0" i="0" u="none" strike="noStrike" dirty="0">
                          <a:solidFill>
                            <a:srgbClr val="052049"/>
                          </a:solidFill>
                          <a:effectLst/>
                          <a:latin typeface="Arial" panose="020B0604020202020204" pitchFamily="34" charset="0"/>
                          <a:cs typeface="Arial" panose="020B0604020202020204" pitchFamily="34" charset="0"/>
                        </a:rPr>
                        <a:t>2.0 (1.2–3.5)</a:t>
                      </a:r>
                    </a:p>
                  </a:txBody>
                  <a:tcPr marL="9525" marR="9525" marT="9525" marB="0" anchor="ctr"/>
                </a:tc>
                <a:extLst>
                  <a:ext uri="{0D108BD9-81ED-4DB2-BD59-A6C34878D82A}">
                    <a16:rowId xmlns:a16="http://schemas.microsoft.com/office/drawing/2014/main" xmlns="" val="10003"/>
                  </a:ext>
                </a:extLst>
              </a:tr>
              <a:tr h="320040">
                <a:tc>
                  <a:txBody>
                    <a:bodyPr/>
                    <a:lstStyle/>
                    <a:p>
                      <a:pPr algn="l" fontAlgn="ctr"/>
                      <a:r>
                        <a:rPr lang="en-US" sz="1600" b="0" i="0" u="none" strike="noStrike">
                          <a:solidFill>
                            <a:srgbClr val="052049"/>
                          </a:solidFill>
                          <a:effectLst/>
                          <a:latin typeface="Arial" panose="020B0604020202020204" pitchFamily="34" charset="0"/>
                          <a:cs typeface="Arial" panose="020B0604020202020204" pitchFamily="34" charset="0"/>
                        </a:rPr>
                        <a:t>Mental health problem</a:t>
                      </a:r>
                    </a:p>
                  </a:txBody>
                  <a:tcPr marL="9525" marR="9525" marT="9525" marB="0" anchor="ctr"/>
                </a:tc>
                <a:tc>
                  <a:txBody>
                    <a:bodyPr/>
                    <a:lstStyle/>
                    <a:p>
                      <a:pPr algn="ctr" fontAlgn="b"/>
                      <a:r>
                        <a:rPr lang="en-US" sz="1600" b="0" i="0" u="none" strike="noStrike" dirty="0">
                          <a:solidFill>
                            <a:srgbClr val="052049"/>
                          </a:solidFill>
                          <a:effectLst/>
                          <a:latin typeface="Arial" panose="020B0604020202020204" pitchFamily="34" charset="0"/>
                          <a:cs typeface="Arial" panose="020B0604020202020204" pitchFamily="34" charset="0"/>
                        </a:rPr>
                        <a:t>2.0 (1.2–3.5)</a:t>
                      </a:r>
                    </a:p>
                  </a:txBody>
                  <a:tcPr marL="9525" marR="9525" marT="9525" marB="0" anchor="ctr"/>
                </a:tc>
                <a:extLst>
                  <a:ext uri="{0D108BD9-81ED-4DB2-BD59-A6C34878D82A}">
                    <a16:rowId xmlns:a16="http://schemas.microsoft.com/office/drawing/2014/main" xmlns="" val="10004"/>
                  </a:ext>
                </a:extLst>
              </a:tr>
              <a:tr h="320040">
                <a:tc>
                  <a:txBody>
                    <a:bodyPr/>
                    <a:lstStyle/>
                    <a:p>
                      <a:pPr algn="l" fontAlgn="ctr"/>
                      <a:r>
                        <a:rPr lang="en-US" sz="1600" b="1" i="0" u="none" strike="noStrike" dirty="0">
                          <a:solidFill>
                            <a:srgbClr val="052049"/>
                          </a:solidFill>
                          <a:effectLst/>
                          <a:latin typeface="Arial" panose="020B0604020202020204" pitchFamily="34" charset="0"/>
                          <a:cs typeface="Arial" panose="020B0604020202020204" pitchFamily="34" charset="0"/>
                        </a:rPr>
                        <a:t>Middle adulthood (26–49 years) experiences</a:t>
                      </a:r>
                    </a:p>
                  </a:txBody>
                  <a:tcPr marL="9525" marR="9525" marT="9525" marB="0" anchor="ctr"/>
                </a:tc>
                <a:tc>
                  <a:txBody>
                    <a:bodyPr/>
                    <a:lstStyle/>
                    <a:p>
                      <a:pPr algn="ctr" fontAlgn="b"/>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320040">
                <a:tc>
                  <a:txBody>
                    <a:bodyPr/>
                    <a:lstStyle/>
                    <a:p>
                      <a:pPr algn="l" fontAlgn="ctr"/>
                      <a:r>
                        <a:rPr lang="en-US" sz="1600" b="0" i="0" u="none" strike="noStrike">
                          <a:solidFill>
                            <a:srgbClr val="052049"/>
                          </a:solidFill>
                          <a:effectLst/>
                          <a:latin typeface="Arial" panose="020B0604020202020204" pitchFamily="34" charset="0"/>
                          <a:cs typeface="Arial" panose="020B0604020202020204" pitchFamily="34" charset="0"/>
                        </a:rPr>
                        <a:t>Underemployed</a:t>
                      </a:r>
                    </a:p>
                  </a:txBody>
                  <a:tcPr marL="9525" marR="9525" marT="9525" marB="0" anchor="ctr"/>
                </a:tc>
                <a:tc>
                  <a:txBody>
                    <a:bodyPr/>
                    <a:lstStyle/>
                    <a:p>
                      <a:pPr algn="ctr" fontAlgn="b"/>
                      <a:r>
                        <a:rPr lang="en-US" sz="1600" b="0" i="0" u="none" strike="noStrike" dirty="0">
                          <a:solidFill>
                            <a:srgbClr val="052049"/>
                          </a:solidFill>
                          <a:effectLst/>
                          <a:latin typeface="Arial" panose="020B0604020202020204" pitchFamily="34" charset="0"/>
                          <a:cs typeface="Arial" panose="020B0604020202020204" pitchFamily="34" charset="0"/>
                        </a:rPr>
                        <a:t>3.0 (1.8–5.1)</a:t>
                      </a:r>
                    </a:p>
                  </a:txBody>
                  <a:tcPr marL="9525" marR="9525" marT="9525" marB="0" anchor="ctr"/>
                </a:tc>
                <a:extLst>
                  <a:ext uri="{0D108BD9-81ED-4DB2-BD59-A6C34878D82A}">
                    <a16:rowId xmlns:a16="http://schemas.microsoft.com/office/drawing/2014/main" xmlns="" val="10006"/>
                  </a:ext>
                </a:extLst>
              </a:tr>
              <a:tr h="320040">
                <a:tc>
                  <a:txBody>
                    <a:bodyPr/>
                    <a:lstStyle/>
                    <a:p>
                      <a:pPr algn="l" fontAlgn="ctr"/>
                      <a:r>
                        <a:rPr lang="en-US" sz="1600" b="0" i="0" u="none" strike="noStrike">
                          <a:solidFill>
                            <a:srgbClr val="052049"/>
                          </a:solidFill>
                          <a:effectLst/>
                          <a:latin typeface="Arial" panose="020B0604020202020204" pitchFamily="34" charset="0"/>
                          <a:cs typeface="Arial" panose="020B0604020202020204" pitchFamily="34" charset="0"/>
                        </a:rPr>
                        <a:t>Traumatic brain injury</a:t>
                      </a:r>
                    </a:p>
                  </a:txBody>
                  <a:tcPr marL="9525" marR="9525" marT="9525" marB="0" anchor="ctr"/>
                </a:tc>
                <a:tc>
                  <a:txBody>
                    <a:bodyPr/>
                    <a:lstStyle/>
                    <a:p>
                      <a:pPr algn="ctr" fontAlgn="b"/>
                      <a:r>
                        <a:rPr lang="en-US" sz="1600" b="0" i="0" u="none" strike="noStrike" dirty="0">
                          <a:solidFill>
                            <a:srgbClr val="052049"/>
                          </a:solidFill>
                          <a:effectLst/>
                          <a:latin typeface="Arial" panose="020B0604020202020204" pitchFamily="34" charset="0"/>
                          <a:cs typeface="Arial" panose="020B0604020202020204" pitchFamily="34" charset="0"/>
                        </a:rPr>
                        <a:t>2.5 (1.2–5.2)</a:t>
                      </a:r>
                    </a:p>
                  </a:txBody>
                  <a:tcPr marL="9525" marR="9525" marT="9525" marB="0" anchor="ctr"/>
                </a:tc>
                <a:extLst>
                  <a:ext uri="{0D108BD9-81ED-4DB2-BD59-A6C34878D82A}">
                    <a16:rowId xmlns:a16="http://schemas.microsoft.com/office/drawing/2014/main" xmlns="" val="10007"/>
                  </a:ext>
                </a:extLst>
              </a:tr>
              <a:tr h="320040">
                <a:tc>
                  <a:txBody>
                    <a:bodyPr/>
                    <a:lstStyle/>
                    <a:p>
                      <a:pPr algn="l" fontAlgn="ctr"/>
                      <a:r>
                        <a:rPr lang="en-US" sz="1600" b="1" i="0" u="none" strike="noStrike" dirty="0">
                          <a:solidFill>
                            <a:srgbClr val="052049"/>
                          </a:solidFill>
                          <a:effectLst/>
                          <a:latin typeface="Arial" panose="020B0604020202020204" pitchFamily="34" charset="0"/>
                          <a:cs typeface="Arial" panose="020B0604020202020204" pitchFamily="34" charset="0"/>
                        </a:rPr>
                        <a:t>Cumulative experiences over three life periods</a:t>
                      </a:r>
                    </a:p>
                  </a:txBody>
                  <a:tcPr marL="9525" marR="9525" marT="9525" marB="0" anchor="ctr"/>
                </a:tc>
                <a:tc>
                  <a:txBody>
                    <a:bodyPr/>
                    <a:lstStyle/>
                    <a:p>
                      <a:pPr algn="ctr" fontAlgn="b"/>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8"/>
                  </a:ext>
                </a:extLst>
              </a:tr>
              <a:tr h="320040">
                <a:tc>
                  <a:txBody>
                    <a:bodyPr/>
                    <a:lstStyle/>
                    <a:p>
                      <a:pPr algn="l" fontAlgn="ctr"/>
                      <a:r>
                        <a:rPr lang="en-US" sz="1600" b="0" i="0" u="none" strike="noStrike">
                          <a:solidFill>
                            <a:srgbClr val="052049"/>
                          </a:solidFill>
                          <a:effectLst/>
                          <a:latin typeface="Arial" panose="020B0604020202020204" pitchFamily="34" charset="0"/>
                          <a:cs typeface="Arial" panose="020B0604020202020204" pitchFamily="34" charset="0"/>
                        </a:rPr>
                        <a:t>Imprisonment</a:t>
                      </a:r>
                    </a:p>
                  </a:txBody>
                  <a:tcPr marL="9525" marR="9525" marT="9525" marB="0" anchor="ctr"/>
                </a:tc>
                <a:tc>
                  <a:txBody>
                    <a:bodyPr/>
                    <a:lstStyle/>
                    <a:p>
                      <a:pPr algn="ctr" fontAlgn="b"/>
                      <a:r>
                        <a:rPr lang="en-US" sz="1600" b="0" i="0" u="none" strike="noStrike" dirty="0">
                          <a:solidFill>
                            <a:srgbClr val="052049"/>
                          </a:solidFill>
                          <a:effectLst/>
                          <a:latin typeface="Arial" panose="020B0604020202020204" pitchFamily="34" charset="0"/>
                          <a:cs typeface="Arial" panose="020B0604020202020204" pitchFamily="34" charset="0"/>
                        </a:rPr>
                        <a:t>1.4 (1.1–2.0)</a:t>
                      </a:r>
                    </a:p>
                  </a:txBody>
                  <a:tcPr marL="9525" marR="9525" marT="9525" marB="0" anchor="ctr"/>
                </a:tc>
                <a:extLst>
                  <a:ext uri="{0D108BD9-81ED-4DB2-BD59-A6C34878D82A}">
                    <a16:rowId xmlns:a16="http://schemas.microsoft.com/office/drawing/2014/main" xmlns="" val="743578812"/>
                  </a:ext>
                </a:extLst>
              </a:tr>
              <a:tr h="32004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Alcohol use problem</a:t>
                      </a:r>
                    </a:p>
                  </a:txBody>
                  <a:tcPr marL="9525" marR="9525" marT="9525" marB="0" anchor="ctr"/>
                </a:tc>
                <a:tc>
                  <a:txBody>
                    <a:bodyPr/>
                    <a:lstStyle/>
                    <a:p>
                      <a:pPr algn="ctr" fontAlgn="b"/>
                      <a:r>
                        <a:rPr lang="en-US" sz="1600" b="0" i="0" u="none" strike="noStrike" dirty="0">
                          <a:solidFill>
                            <a:srgbClr val="052049"/>
                          </a:solidFill>
                          <a:effectLst/>
                          <a:latin typeface="Arial" panose="020B0604020202020204" pitchFamily="34" charset="0"/>
                          <a:cs typeface="Arial" panose="020B0604020202020204" pitchFamily="34" charset="0"/>
                        </a:rPr>
                        <a:t>1.9 (1.3–2.7)</a:t>
                      </a:r>
                    </a:p>
                  </a:txBody>
                  <a:tcPr marL="9525" marR="9525" marT="9525" marB="0" anchor="ctr"/>
                </a:tc>
                <a:extLst>
                  <a:ext uri="{0D108BD9-81ED-4DB2-BD59-A6C34878D82A}">
                    <a16:rowId xmlns:a16="http://schemas.microsoft.com/office/drawing/2014/main" xmlns="" val="341754838"/>
                  </a:ext>
                </a:extLst>
              </a:tr>
            </a:tbl>
          </a:graphicData>
        </a:graphic>
      </p:graphicFrame>
      <p:sp>
        <p:nvSpPr>
          <p:cNvPr id="9" name="Footer Placeholder 5"/>
          <p:cNvSpPr>
            <a:spLocks noGrp="1"/>
          </p:cNvSpPr>
          <p:nvPr>
            <p:ph type="ftr" sz="quarter" idx="3"/>
          </p:nvPr>
        </p:nvSpPr>
        <p:spPr>
          <a:xfrm>
            <a:off x="729161" y="6470128"/>
            <a:ext cx="4310907" cy="137980"/>
          </a:xfrm>
        </p:spPr>
        <p:txBody>
          <a:bodyPr/>
          <a:lstStyle/>
          <a:p>
            <a:r>
              <a:rPr lang="en-US" smtClean="0"/>
              <a:t>Pathways to Homelessness among Older Homeless Adults @mkushel</a:t>
            </a:r>
            <a:endParaRPr lang="en-US" dirty="0"/>
          </a:p>
        </p:txBody>
      </p:sp>
      <p:sp>
        <p:nvSpPr>
          <p:cNvPr id="10" name="Rectangle 9">
            <a:extLst>
              <a:ext uri="{FF2B5EF4-FFF2-40B4-BE49-F238E27FC236}">
                <a16:creationId xmlns:a16="http://schemas.microsoft.com/office/drawing/2014/main" xmlns="" id="{D9FE4619-2261-0D43-9948-BB24989968D8}"/>
              </a:ext>
            </a:extLst>
          </p:cNvPr>
          <p:cNvSpPr/>
          <p:nvPr/>
        </p:nvSpPr>
        <p:spPr>
          <a:xfrm>
            <a:off x="358009" y="5937315"/>
            <a:ext cx="8254562" cy="338554"/>
          </a:xfrm>
          <a:prstGeom prst="rect">
            <a:avLst/>
          </a:prstGeom>
        </p:spPr>
        <p:txBody>
          <a:bodyPr wrap="square">
            <a:spAutoFit/>
          </a:bodyPr>
          <a:lstStyle/>
          <a:p>
            <a:r>
              <a:rPr lang="en-US" sz="800" dirty="0">
                <a:solidFill>
                  <a:schemeClr val="bg1"/>
                </a:solidFill>
                <a:latin typeface="Arial" panose="020B0604020202020204" pitchFamily="34" charset="0"/>
                <a:cs typeface="Arial" panose="020B0604020202020204" pitchFamily="34" charset="0"/>
              </a:rPr>
              <a:t>Brown RT, Goodman L, Guzman D, Tieu L, </a:t>
            </a:r>
            <a:r>
              <a:rPr lang="en-US" sz="800" dirty="0" err="1">
                <a:solidFill>
                  <a:schemeClr val="bg1"/>
                </a:solidFill>
                <a:latin typeface="Arial" panose="020B0604020202020204" pitchFamily="34" charset="0"/>
                <a:cs typeface="Arial" panose="020B0604020202020204" pitchFamily="34" charset="0"/>
              </a:rPr>
              <a:t>Ponath</a:t>
            </a:r>
            <a:r>
              <a:rPr lang="en-US" sz="800" dirty="0">
                <a:solidFill>
                  <a:schemeClr val="bg1"/>
                </a:solidFill>
                <a:latin typeface="Arial" panose="020B0604020202020204" pitchFamily="34" charset="0"/>
                <a:cs typeface="Arial" panose="020B0604020202020204" pitchFamily="34" charset="0"/>
              </a:rPr>
              <a:t> C, </a:t>
            </a:r>
            <a:r>
              <a:rPr lang="en-US" sz="800" dirty="0" err="1">
                <a:solidFill>
                  <a:schemeClr val="bg1"/>
                </a:solidFill>
                <a:latin typeface="Arial" panose="020B0604020202020204" pitchFamily="34" charset="0"/>
                <a:cs typeface="Arial" panose="020B0604020202020204" pitchFamily="34" charset="0"/>
              </a:rPr>
              <a:t>Kushel</a:t>
            </a:r>
            <a:r>
              <a:rPr lang="en-US" sz="800" dirty="0">
                <a:solidFill>
                  <a:schemeClr val="bg1"/>
                </a:solidFill>
                <a:latin typeface="Arial" panose="020B0604020202020204" pitchFamily="34" charset="0"/>
                <a:cs typeface="Arial" panose="020B0604020202020204" pitchFamily="34" charset="0"/>
              </a:rPr>
              <a:t> M. Pathways to Homelessness among Older Homeless Adults: Results from the HOPE HOME Study. </a:t>
            </a:r>
            <a:r>
              <a:rPr lang="en-US" sz="800" dirty="0" err="1">
                <a:solidFill>
                  <a:schemeClr val="bg1"/>
                </a:solidFill>
                <a:latin typeface="Arial" panose="020B0604020202020204" pitchFamily="34" charset="0"/>
                <a:cs typeface="Arial" panose="020B0604020202020204" pitchFamily="34" charset="0"/>
              </a:rPr>
              <a:t>PLoS</a:t>
            </a:r>
            <a:r>
              <a:rPr lang="en-US" sz="800" dirty="0">
                <a:solidFill>
                  <a:schemeClr val="bg1"/>
                </a:solidFill>
                <a:latin typeface="Arial" panose="020B0604020202020204" pitchFamily="34" charset="0"/>
                <a:cs typeface="Arial" panose="020B0604020202020204" pitchFamily="34" charset="0"/>
              </a:rPr>
              <a:t> One. 2016; 11(5):e0155065. PMID: 27163478.</a:t>
            </a:r>
          </a:p>
        </p:txBody>
      </p:sp>
      <p:sp>
        <p:nvSpPr>
          <p:cNvPr id="4" name="Rectangle 3">
            <a:extLst>
              <a:ext uri="{FF2B5EF4-FFF2-40B4-BE49-F238E27FC236}">
                <a16:creationId xmlns:a16="http://schemas.microsoft.com/office/drawing/2014/main" xmlns="" id="{8F6B222C-A153-5A40-ACBD-72E49C0395D7}"/>
              </a:ext>
            </a:extLst>
          </p:cNvPr>
          <p:cNvSpPr/>
          <p:nvPr/>
        </p:nvSpPr>
        <p:spPr>
          <a:xfrm>
            <a:off x="2314575" y="5908973"/>
            <a:ext cx="4572000" cy="923330"/>
          </a:xfrm>
          <a:prstGeom prst="rect">
            <a:avLst/>
          </a:prstGeom>
        </p:spPr>
        <p:txBody>
          <a:bodyPr>
            <a:spAutoFit/>
          </a:bodyPr>
          <a:lstStyle/>
          <a:p>
            <a:r>
              <a:rPr lang="en-US" dirty="0"/>
              <a:t>Factors associated with distinct residential patterns in older homeless adults</a:t>
            </a:r>
          </a:p>
          <a:p>
            <a:endParaRPr lang="en-US" dirty="0"/>
          </a:p>
        </p:txBody>
      </p:sp>
      <p:sp>
        <p:nvSpPr>
          <p:cNvPr id="3" name="Date Placeholder 2"/>
          <p:cNvSpPr>
            <a:spLocks noGrp="1"/>
          </p:cNvSpPr>
          <p:nvPr>
            <p:ph type="dt" sz="half" idx="2"/>
          </p:nvPr>
        </p:nvSpPr>
        <p:spPr/>
        <p:txBody>
          <a:bodyPr/>
          <a:lstStyle/>
          <a:p>
            <a:fld id="{ED2103D7-65CA-493A-82E9-981BF9877D30}" type="datetime1">
              <a:rPr lang="en-US" smtClean="0"/>
              <a:t>5/24/2018</a:t>
            </a:fld>
            <a:endParaRPr lang="en-US" dirty="0"/>
          </a:p>
        </p:txBody>
      </p:sp>
    </p:spTree>
    <p:extLst>
      <p:ext uri="{BB962C8B-B14F-4D97-AF65-F5344CB8AC3E}">
        <p14:creationId xmlns:p14="http://schemas.microsoft.com/office/powerpoint/2010/main" val="36850310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940001"/>
          </a:xfrm>
        </p:spPr>
        <p:txBody>
          <a:bodyPr/>
          <a:lstStyle/>
          <a:p>
            <a:r>
              <a:rPr lang="en-US" sz="3200" dirty="0"/>
              <a:t>Current vulnerabilities by age at first homelessness (n=350)</a:t>
            </a:r>
          </a:p>
        </p:txBody>
      </p:sp>
      <p:sp>
        <p:nvSpPr>
          <p:cNvPr id="7" name="Slide Number Placeholder 6"/>
          <p:cNvSpPr>
            <a:spLocks noGrp="1"/>
          </p:cNvSpPr>
          <p:nvPr>
            <p:ph type="sldNum" sz="quarter" idx="4"/>
          </p:nvPr>
        </p:nvSpPr>
        <p:spPr/>
        <p:txBody>
          <a:bodyPr/>
          <a:lstStyle/>
          <a:p>
            <a:fld id="{7BCC8D0D-EAEC-449D-9161-023DFF90F2E2}" type="slidenum">
              <a:rPr lang="en-US" smtClean="0"/>
              <a:pPr/>
              <a:t>26</a:t>
            </a:fld>
            <a:endParaRPr lang="en-US" dirty="0"/>
          </a:p>
        </p:txBody>
      </p:sp>
      <p:graphicFrame>
        <p:nvGraphicFramePr>
          <p:cNvPr id="8" name="Content Placeholder 3"/>
          <p:cNvGraphicFramePr>
            <a:graphicFrameLocks noGrp="1"/>
          </p:cNvGraphicFramePr>
          <p:nvPr>
            <p:ph idx="1"/>
            <p:extLst/>
          </p:nvPr>
        </p:nvGraphicFramePr>
        <p:xfrm>
          <a:off x="444719" y="1404299"/>
          <a:ext cx="8254562" cy="4249420"/>
        </p:xfrm>
        <a:graphic>
          <a:graphicData uri="http://schemas.openxmlformats.org/drawingml/2006/table">
            <a:tbl>
              <a:tblPr firstRow="1" bandRow="1">
                <a:tableStyleId>{5C22544A-7EE6-4342-B048-85BDC9FD1C3A}</a:tableStyleId>
              </a:tblPr>
              <a:tblGrid>
                <a:gridCol w="3881828">
                  <a:extLst>
                    <a:ext uri="{9D8B030D-6E8A-4147-A177-3AD203B41FA5}">
                      <a16:colId xmlns:a16="http://schemas.microsoft.com/office/drawing/2014/main" xmlns="" val="20000"/>
                    </a:ext>
                  </a:extLst>
                </a:gridCol>
                <a:gridCol w="1723869">
                  <a:extLst>
                    <a:ext uri="{9D8B030D-6E8A-4147-A177-3AD203B41FA5}">
                      <a16:colId xmlns:a16="http://schemas.microsoft.com/office/drawing/2014/main" xmlns="" val="20001"/>
                    </a:ext>
                  </a:extLst>
                </a:gridCol>
                <a:gridCol w="1618937">
                  <a:extLst>
                    <a:ext uri="{9D8B030D-6E8A-4147-A177-3AD203B41FA5}">
                      <a16:colId xmlns:a16="http://schemas.microsoft.com/office/drawing/2014/main" xmlns="" val="20002"/>
                    </a:ext>
                  </a:extLst>
                </a:gridCol>
                <a:gridCol w="1029928">
                  <a:extLst>
                    <a:ext uri="{9D8B030D-6E8A-4147-A177-3AD203B41FA5}">
                      <a16:colId xmlns:a16="http://schemas.microsoft.com/office/drawing/2014/main" xmlns="" val="20003"/>
                    </a:ext>
                  </a:extLst>
                </a:gridCol>
              </a:tblGrid>
              <a:tr h="901626">
                <a:tc>
                  <a:txBody>
                    <a:bodyPr/>
                    <a:lstStyle/>
                    <a:p>
                      <a:pPr algn="l" fontAlgn="b"/>
                      <a:endParaRPr lang="en-US" sz="1700" b="0" i="0" u="none" strike="noStrike" dirty="0">
                        <a:latin typeface="Arial"/>
                      </a:endParaRPr>
                    </a:p>
                  </a:txBody>
                  <a:tcPr marL="12700" marR="12700" marT="12700" marB="0" anchor="ctr"/>
                </a:tc>
                <a:tc>
                  <a:txBody>
                    <a:bodyPr/>
                    <a:lstStyle/>
                    <a:p>
                      <a:pPr algn="ctr" fontAlgn="b"/>
                      <a:r>
                        <a:rPr lang="en-US" sz="1700" b="1" i="0" u="none" strike="noStrike" dirty="0">
                          <a:latin typeface="Arial"/>
                        </a:rPr>
                        <a:t>First homelessness before age 50 </a:t>
                      </a:r>
                    </a:p>
                    <a:p>
                      <a:pPr algn="ctr" fontAlgn="b"/>
                      <a:r>
                        <a:rPr lang="en-US" sz="1700" b="1" i="0" u="none" strike="noStrike" dirty="0">
                          <a:latin typeface="Arial"/>
                        </a:rPr>
                        <a:t>(n = 198) </a:t>
                      </a:r>
                    </a:p>
                  </a:txBody>
                  <a:tcPr marL="12700" marR="12700" marT="12700" marB="0" anchor="ctr"/>
                </a:tc>
                <a:tc>
                  <a:txBody>
                    <a:bodyPr/>
                    <a:lstStyle/>
                    <a:p>
                      <a:pPr algn="ctr" fontAlgn="b"/>
                      <a:r>
                        <a:rPr lang="en-US" sz="1700" b="1" i="0" u="none" strike="noStrike" dirty="0">
                          <a:latin typeface="Arial"/>
                        </a:rPr>
                        <a:t>First homelessness age 50 or older </a:t>
                      </a:r>
                    </a:p>
                    <a:p>
                      <a:pPr algn="ctr" fontAlgn="b"/>
                      <a:r>
                        <a:rPr lang="en-US" sz="1700" b="1" i="0" u="none" strike="noStrike" dirty="0">
                          <a:latin typeface="Arial"/>
                        </a:rPr>
                        <a:t>(n = 152)</a:t>
                      </a:r>
                    </a:p>
                  </a:txBody>
                  <a:tcPr marL="12700" marR="12700" marT="12700" marB="0" anchor="ctr"/>
                </a:tc>
                <a:tc>
                  <a:txBody>
                    <a:bodyPr/>
                    <a:lstStyle/>
                    <a:p>
                      <a:pPr algn="ctr" fontAlgn="b"/>
                      <a:r>
                        <a:rPr lang="en-US" sz="1700" b="1" i="1" u="none" strike="noStrike" dirty="0">
                          <a:latin typeface="Arial"/>
                        </a:rPr>
                        <a:t>P value</a:t>
                      </a:r>
                    </a:p>
                  </a:txBody>
                  <a:tcPr marL="12700" marR="12700" marT="12700" marB="0" anchor="ctr"/>
                </a:tc>
                <a:extLst>
                  <a:ext uri="{0D108BD9-81ED-4DB2-BD59-A6C34878D82A}">
                    <a16:rowId xmlns:a16="http://schemas.microsoft.com/office/drawing/2014/main" xmlns="" val="10000"/>
                  </a:ext>
                </a:extLst>
              </a:tr>
              <a:tr h="32004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Health status fair or poor</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50%</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0.06</a:t>
                      </a:r>
                    </a:p>
                  </a:txBody>
                  <a:tcPr marL="9525" marR="9525" marT="9525" marB="0" anchor="ctr"/>
                </a:tc>
                <a:extLst>
                  <a:ext uri="{0D108BD9-81ED-4DB2-BD59-A6C34878D82A}">
                    <a16:rowId xmlns:a16="http://schemas.microsoft.com/office/drawing/2014/main" xmlns="" val="10001"/>
                  </a:ext>
                </a:extLst>
              </a:tr>
              <a:tr h="320040">
                <a:tc>
                  <a:txBody>
                    <a:bodyPr/>
                    <a:lstStyle/>
                    <a:p>
                      <a:pPr algn="l" fontAlgn="ctr"/>
                      <a:r>
                        <a:rPr lang="en-US" sz="1600" b="1" i="0" u="none" strike="noStrike" dirty="0">
                          <a:solidFill>
                            <a:srgbClr val="052049"/>
                          </a:solidFill>
                          <a:effectLst/>
                          <a:latin typeface="Arial" panose="020B0604020202020204" pitchFamily="34" charset="0"/>
                          <a:cs typeface="Arial" panose="020B0604020202020204" pitchFamily="34" charset="0"/>
                        </a:rPr>
                        <a:t>Mental health status and substance use</a:t>
                      </a:r>
                    </a:p>
                  </a:txBody>
                  <a:tcPr marL="9525" marR="9525" marT="9525" marB="0" anchor="ctr"/>
                </a:tc>
                <a:tc>
                  <a:txBody>
                    <a:bodyPr/>
                    <a:lstStyle/>
                    <a:p>
                      <a:pPr algn="ctr" fontAlgn="ct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32004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Moderate to severe depressive symptoms</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44%</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31%</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0.008</a:t>
                      </a:r>
                    </a:p>
                  </a:txBody>
                  <a:tcPr marL="9525" marR="9525" marT="9525" marB="0" anchor="ctr"/>
                </a:tc>
                <a:extLst>
                  <a:ext uri="{0D108BD9-81ED-4DB2-BD59-A6C34878D82A}">
                    <a16:rowId xmlns:a16="http://schemas.microsoft.com/office/drawing/2014/main" xmlns="" val="10003"/>
                  </a:ext>
                </a:extLst>
              </a:tr>
              <a:tr h="32004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Post-traumatic stress disorder</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39%</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24%</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0.002</a:t>
                      </a:r>
                    </a:p>
                  </a:txBody>
                  <a:tcPr marL="9525" marR="9525" marT="9525" marB="0" anchor="ctr"/>
                </a:tc>
                <a:extLst>
                  <a:ext uri="{0D108BD9-81ED-4DB2-BD59-A6C34878D82A}">
                    <a16:rowId xmlns:a16="http://schemas.microsoft.com/office/drawing/2014/main" xmlns="" val="10004"/>
                  </a:ext>
                </a:extLst>
              </a:tr>
              <a:tr h="32004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Hallucinations in past 6 months</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19%</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8%</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0.003</a:t>
                      </a:r>
                    </a:p>
                  </a:txBody>
                  <a:tcPr marL="9525" marR="9525" marT="9525" marB="0" anchor="ctr"/>
                </a:tc>
                <a:extLst>
                  <a:ext uri="{0D108BD9-81ED-4DB2-BD59-A6C34878D82A}">
                    <a16:rowId xmlns:a16="http://schemas.microsoft.com/office/drawing/2014/main" xmlns="" val="10005"/>
                  </a:ext>
                </a:extLst>
              </a:tr>
              <a:tr h="32004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Psychiatric hospitalization in past 6 mos.</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7%</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0.03</a:t>
                      </a:r>
                    </a:p>
                  </a:txBody>
                  <a:tcPr marL="9525" marR="9525" marT="9525" marB="0" anchor="ctr"/>
                </a:tc>
                <a:extLst>
                  <a:ext uri="{0D108BD9-81ED-4DB2-BD59-A6C34878D82A}">
                    <a16:rowId xmlns:a16="http://schemas.microsoft.com/office/drawing/2014/main" xmlns="" val="10006"/>
                  </a:ext>
                </a:extLst>
              </a:tr>
              <a:tr h="32004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At-risk drug use</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57%</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42%</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0.006</a:t>
                      </a:r>
                    </a:p>
                  </a:txBody>
                  <a:tcPr marL="9525" marR="9525" marT="9525" marB="0" anchor="ctr"/>
                </a:tc>
                <a:extLst>
                  <a:ext uri="{0D108BD9-81ED-4DB2-BD59-A6C34878D82A}">
                    <a16:rowId xmlns:a16="http://schemas.microsoft.com/office/drawing/2014/main" xmlns="" val="10007"/>
                  </a:ext>
                </a:extLst>
              </a:tr>
              <a:tr h="320040">
                <a:tc>
                  <a:txBody>
                    <a:bodyPr/>
                    <a:lstStyle/>
                    <a:p>
                      <a:pPr algn="l" fontAlgn="ctr"/>
                      <a:r>
                        <a:rPr lang="en-US" sz="1600" b="1" i="0" u="none" strike="noStrike" dirty="0">
                          <a:solidFill>
                            <a:srgbClr val="052049"/>
                          </a:solidFill>
                          <a:effectLst/>
                          <a:latin typeface="Arial" panose="020B0604020202020204" pitchFamily="34" charset="0"/>
                          <a:cs typeface="Arial" panose="020B0604020202020204" pitchFamily="34" charset="0"/>
                        </a:rPr>
                        <a:t>Functional and cognitive status</a:t>
                      </a:r>
                    </a:p>
                  </a:txBody>
                  <a:tcPr marL="9525" marR="9525" marT="9525" marB="0" anchor="ctr"/>
                </a:tc>
                <a:tc>
                  <a:txBody>
                    <a:bodyPr/>
                    <a:lstStyle/>
                    <a:p>
                      <a:pPr algn="ctr" fontAlgn="ct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US" sz="1600" b="0" i="0" u="none" strike="noStrike" dirty="0">
                        <a:solidFill>
                          <a:srgbClr val="052049"/>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8"/>
                  </a:ext>
                </a:extLst>
              </a:tr>
              <a:tr h="32004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ADL impairment</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43%</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34%</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0.07</a:t>
                      </a:r>
                    </a:p>
                  </a:txBody>
                  <a:tcPr marL="9525" marR="9525" marT="9525" marB="0" anchor="ctr"/>
                </a:tc>
                <a:extLst>
                  <a:ext uri="{0D108BD9-81ED-4DB2-BD59-A6C34878D82A}">
                    <a16:rowId xmlns:a16="http://schemas.microsoft.com/office/drawing/2014/main" xmlns="" val="743578812"/>
                  </a:ext>
                </a:extLst>
              </a:tr>
              <a:tr h="320040">
                <a:tc>
                  <a:txBody>
                    <a:bodyPr/>
                    <a:lstStyle/>
                    <a:p>
                      <a:pPr algn="l" fontAlgn="ctr"/>
                      <a:r>
                        <a:rPr lang="en-US" sz="1600" b="0" i="0" u="none" strike="noStrike" dirty="0">
                          <a:solidFill>
                            <a:srgbClr val="052049"/>
                          </a:solidFill>
                          <a:effectLst/>
                          <a:latin typeface="Arial" panose="020B0604020202020204" pitchFamily="34" charset="0"/>
                          <a:cs typeface="Arial" panose="020B0604020202020204" pitchFamily="34" charset="0"/>
                        </a:rPr>
                        <a:t>IADL impairment</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59%</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38%</a:t>
                      </a:r>
                    </a:p>
                  </a:txBody>
                  <a:tcPr marL="9525" marR="9525" marT="9525" marB="0" anchor="ctr"/>
                </a:tc>
                <a:tc>
                  <a:txBody>
                    <a:bodyPr/>
                    <a:lstStyle/>
                    <a:p>
                      <a:pPr algn="ctr" fontAlgn="ctr"/>
                      <a:r>
                        <a:rPr lang="en-US" sz="1600" b="0" i="0" u="none" strike="noStrike" dirty="0">
                          <a:solidFill>
                            <a:srgbClr val="052049"/>
                          </a:solidFill>
                          <a:effectLst/>
                          <a:latin typeface="Arial" panose="020B0604020202020204" pitchFamily="34" charset="0"/>
                          <a:cs typeface="Arial" panose="020B0604020202020204" pitchFamily="34" charset="0"/>
                        </a:rPr>
                        <a:t>&lt;0.0001</a:t>
                      </a:r>
                    </a:p>
                  </a:txBody>
                  <a:tcPr marL="9525" marR="9525" marT="9525" marB="0" anchor="ctr"/>
                </a:tc>
                <a:extLst>
                  <a:ext uri="{0D108BD9-81ED-4DB2-BD59-A6C34878D82A}">
                    <a16:rowId xmlns:a16="http://schemas.microsoft.com/office/drawing/2014/main" xmlns="" val="367203457"/>
                  </a:ext>
                </a:extLst>
              </a:tr>
            </a:tbl>
          </a:graphicData>
        </a:graphic>
      </p:graphicFrame>
      <p:sp>
        <p:nvSpPr>
          <p:cNvPr id="9" name="Footer Placeholder 5"/>
          <p:cNvSpPr>
            <a:spLocks noGrp="1"/>
          </p:cNvSpPr>
          <p:nvPr>
            <p:ph type="ftr" sz="quarter" idx="3"/>
          </p:nvPr>
        </p:nvSpPr>
        <p:spPr>
          <a:xfrm>
            <a:off x="729161" y="6470128"/>
            <a:ext cx="4310907" cy="137980"/>
          </a:xfrm>
        </p:spPr>
        <p:txBody>
          <a:bodyPr/>
          <a:lstStyle/>
          <a:p>
            <a:r>
              <a:rPr lang="en-US" smtClean="0"/>
              <a:t>Pathways to Homelessness among Older Homeless Adults @mkushel</a:t>
            </a:r>
            <a:endParaRPr lang="en-US" dirty="0"/>
          </a:p>
        </p:txBody>
      </p:sp>
      <p:sp>
        <p:nvSpPr>
          <p:cNvPr id="10" name="Rectangle 9">
            <a:extLst>
              <a:ext uri="{FF2B5EF4-FFF2-40B4-BE49-F238E27FC236}">
                <a16:creationId xmlns:a16="http://schemas.microsoft.com/office/drawing/2014/main" xmlns="" id="{6432E261-7997-A94E-8CE5-A2D409BB90DA}"/>
              </a:ext>
            </a:extLst>
          </p:cNvPr>
          <p:cNvSpPr/>
          <p:nvPr/>
        </p:nvSpPr>
        <p:spPr>
          <a:xfrm>
            <a:off x="358009" y="5937315"/>
            <a:ext cx="8254562" cy="338554"/>
          </a:xfrm>
          <a:prstGeom prst="rect">
            <a:avLst/>
          </a:prstGeom>
        </p:spPr>
        <p:txBody>
          <a:bodyPr wrap="square">
            <a:spAutoFit/>
          </a:bodyPr>
          <a:lstStyle/>
          <a:p>
            <a:r>
              <a:rPr lang="en-US" sz="800" dirty="0">
                <a:solidFill>
                  <a:schemeClr val="bg1"/>
                </a:solidFill>
                <a:latin typeface="Arial" panose="020B0604020202020204" pitchFamily="34" charset="0"/>
                <a:cs typeface="Arial" panose="020B0604020202020204" pitchFamily="34" charset="0"/>
              </a:rPr>
              <a:t>Brown RT, Goodman L, Guzman D, Tieu L, </a:t>
            </a:r>
            <a:r>
              <a:rPr lang="en-US" sz="800" dirty="0" err="1">
                <a:solidFill>
                  <a:schemeClr val="bg1"/>
                </a:solidFill>
                <a:latin typeface="Arial" panose="020B0604020202020204" pitchFamily="34" charset="0"/>
                <a:cs typeface="Arial" panose="020B0604020202020204" pitchFamily="34" charset="0"/>
              </a:rPr>
              <a:t>Ponath</a:t>
            </a:r>
            <a:r>
              <a:rPr lang="en-US" sz="800" dirty="0">
                <a:solidFill>
                  <a:schemeClr val="bg1"/>
                </a:solidFill>
                <a:latin typeface="Arial" panose="020B0604020202020204" pitchFamily="34" charset="0"/>
                <a:cs typeface="Arial" panose="020B0604020202020204" pitchFamily="34" charset="0"/>
              </a:rPr>
              <a:t> C, </a:t>
            </a:r>
            <a:r>
              <a:rPr lang="en-US" sz="800" dirty="0" err="1">
                <a:solidFill>
                  <a:schemeClr val="bg1"/>
                </a:solidFill>
                <a:latin typeface="Arial" panose="020B0604020202020204" pitchFamily="34" charset="0"/>
                <a:cs typeface="Arial" panose="020B0604020202020204" pitchFamily="34" charset="0"/>
              </a:rPr>
              <a:t>Kushel</a:t>
            </a:r>
            <a:r>
              <a:rPr lang="en-US" sz="800" dirty="0">
                <a:solidFill>
                  <a:schemeClr val="bg1"/>
                </a:solidFill>
                <a:latin typeface="Arial" panose="020B0604020202020204" pitchFamily="34" charset="0"/>
                <a:cs typeface="Arial" panose="020B0604020202020204" pitchFamily="34" charset="0"/>
              </a:rPr>
              <a:t> M. Pathways to Homelessness among Older Homeless Adults: Results from the HOPE HOME Study. </a:t>
            </a:r>
            <a:r>
              <a:rPr lang="en-US" sz="800" dirty="0" err="1">
                <a:solidFill>
                  <a:schemeClr val="bg1"/>
                </a:solidFill>
                <a:latin typeface="Arial" panose="020B0604020202020204" pitchFamily="34" charset="0"/>
                <a:cs typeface="Arial" panose="020B0604020202020204" pitchFamily="34" charset="0"/>
              </a:rPr>
              <a:t>PLoS</a:t>
            </a:r>
            <a:r>
              <a:rPr lang="en-US" sz="800" dirty="0">
                <a:solidFill>
                  <a:schemeClr val="bg1"/>
                </a:solidFill>
                <a:latin typeface="Arial" panose="020B0604020202020204" pitchFamily="34" charset="0"/>
                <a:cs typeface="Arial" panose="020B0604020202020204" pitchFamily="34" charset="0"/>
              </a:rPr>
              <a:t> One. 2016; 11(5):e0155065. PMID: 27163478.</a:t>
            </a:r>
          </a:p>
        </p:txBody>
      </p:sp>
      <p:sp>
        <p:nvSpPr>
          <p:cNvPr id="3" name="Date Placeholder 2"/>
          <p:cNvSpPr>
            <a:spLocks noGrp="1"/>
          </p:cNvSpPr>
          <p:nvPr>
            <p:ph type="dt" sz="half" idx="2"/>
          </p:nvPr>
        </p:nvSpPr>
        <p:spPr/>
        <p:txBody>
          <a:bodyPr/>
          <a:lstStyle/>
          <a:p>
            <a:fld id="{784A4B69-165D-440C-9CC2-5AB54180A85C}" type="datetime1">
              <a:rPr lang="en-US" smtClean="0"/>
              <a:t>5/24/2018</a:t>
            </a:fld>
            <a:endParaRPr lang="en-US" dirty="0"/>
          </a:p>
        </p:txBody>
      </p:sp>
    </p:spTree>
    <p:extLst>
      <p:ext uri="{BB962C8B-B14F-4D97-AF65-F5344CB8AC3E}">
        <p14:creationId xmlns:p14="http://schemas.microsoft.com/office/powerpoint/2010/main" val="9232035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Those with early </a:t>
            </a:r>
            <a:r>
              <a:rPr lang="en-US" dirty="0" smtClean="0"/>
              <a:t>homelessness </a:t>
            </a:r>
            <a:r>
              <a:rPr lang="en-US" dirty="0"/>
              <a:t>(&lt;50)</a:t>
            </a:r>
          </a:p>
        </p:txBody>
      </p:sp>
      <p:sp>
        <p:nvSpPr>
          <p:cNvPr id="3" name="Content Placeholder 2"/>
          <p:cNvSpPr>
            <a:spLocks noGrp="1"/>
          </p:cNvSpPr>
          <p:nvPr>
            <p:ph idx="1"/>
          </p:nvPr>
        </p:nvSpPr>
        <p:spPr>
          <a:xfrm>
            <a:off x="657789" y="1555415"/>
            <a:ext cx="8089901" cy="4528143"/>
          </a:xfrm>
        </p:spPr>
        <p:txBody>
          <a:bodyPr>
            <a:normAutofit/>
          </a:bodyPr>
          <a:lstStyle/>
          <a:p>
            <a:pPr lvl="1"/>
            <a:r>
              <a:rPr lang="en-US" sz="2400" dirty="0"/>
              <a:t>More adverse life experiences</a:t>
            </a:r>
          </a:p>
          <a:p>
            <a:pPr lvl="1"/>
            <a:r>
              <a:rPr lang="en-US" sz="2400" dirty="0"/>
              <a:t>Low income attainment in early adulthood</a:t>
            </a:r>
          </a:p>
          <a:p>
            <a:pPr lvl="1"/>
            <a:r>
              <a:rPr lang="en-US" sz="2400" dirty="0"/>
              <a:t>No spouse partner</a:t>
            </a:r>
          </a:p>
          <a:p>
            <a:pPr lvl="1"/>
            <a:r>
              <a:rPr lang="en-US" sz="2400" dirty="0"/>
              <a:t>Mental health problems</a:t>
            </a:r>
          </a:p>
          <a:p>
            <a:pPr lvl="1"/>
            <a:r>
              <a:rPr lang="en-US" sz="2400" dirty="0"/>
              <a:t>Traumatic brain injury</a:t>
            </a:r>
          </a:p>
          <a:p>
            <a:pPr lvl="1"/>
            <a:r>
              <a:rPr lang="en-US" sz="2400" dirty="0"/>
              <a:t>Imprisonment</a:t>
            </a:r>
          </a:p>
          <a:p>
            <a:pPr lvl="1"/>
            <a:r>
              <a:rPr lang="en-US" sz="2400" dirty="0"/>
              <a:t>Alcohol use problem</a:t>
            </a:r>
          </a:p>
          <a:p>
            <a:pPr marL="230187" lvl="1" indent="0">
              <a:buNone/>
            </a:pPr>
            <a:endParaRPr lang="en-US" dirty="0"/>
          </a:p>
          <a:p>
            <a:pPr marL="0" indent="0">
              <a:buNone/>
            </a:pPr>
            <a:r>
              <a:rPr lang="en-US" sz="1400" dirty="0"/>
              <a:t>Brown RT, Goodman L, Guzman D, Tieu L, Ponath C, Kushel MB. Pathways to Homelessness among Older Homeless Adults: Results from the HOPE HOME Study. PLoS One. 2016 May 10;11(5)</a:t>
            </a:r>
          </a:p>
        </p:txBody>
      </p:sp>
      <p:sp>
        <p:nvSpPr>
          <p:cNvPr id="4" name="Date Placeholder 3"/>
          <p:cNvSpPr>
            <a:spLocks noGrp="1"/>
          </p:cNvSpPr>
          <p:nvPr>
            <p:ph type="dt" sz="half" idx="10"/>
          </p:nvPr>
        </p:nvSpPr>
        <p:spPr/>
        <p:txBody>
          <a:bodyPr/>
          <a:lstStyle/>
          <a:p>
            <a:fld id="{BF3A6925-CC12-4E22-A3E6-C0B519D4DB85}"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27</a:t>
            </a:fld>
            <a:endParaRPr lang="en-US" dirty="0"/>
          </a:p>
        </p:txBody>
      </p:sp>
    </p:spTree>
    <p:extLst>
      <p:ext uri="{BB962C8B-B14F-4D97-AF65-F5344CB8AC3E}">
        <p14:creationId xmlns:p14="http://schemas.microsoft.com/office/powerpoint/2010/main" val="2109817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069" y="338857"/>
            <a:ext cx="8089901" cy="2222105"/>
          </a:xfrm>
        </p:spPr>
        <p:txBody>
          <a:bodyPr/>
          <a:lstStyle/>
          <a:p>
            <a:pPr marL="0" indent="0">
              <a:lnSpc>
                <a:spcPct val="105000"/>
              </a:lnSpc>
              <a:buNone/>
            </a:pPr>
            <a:r>
              <a:rPr lang="en-US" altLang="en-US" sz="2700" dirty="0">
                <a:latin typeface="+mn-lt"/>
              </a:rPr>
              <a:t>I only did like 5-6 months in YA [juvenile justice] when I was 13, but then after that I started getting violations over the years, that’s where the four years [in juvenile justice system] came in at, going back and forth.... Yeah, when I got to be 17 then they took me off.... </a:t>
            </a:r>
            <a:endParaRPr lang="en-US" altLang="en-US" sz="2700" b="1" dirty="0">
              <a:latin typeface="+mn-lt"/>
            </a:endParaRPr>
          </a:p>
        </p:txBody>
      </p:sp>
      <p:sp>
        <p:nvSpPr>
          <p:cNvPr id="4" name="Date Placeholder 3"/>
          <p:cNvSpPr>
            <a:spLocks noGrp="1"/>
          </p:cNvSpPr>
          <p:nvPr>
            <p:ph type="dt" sz="half" idx="10"/>
          </p:nvPr>
        </p:nvSpPr>
        <p:spPr>
          <a:xfrm>
            <a:off x="6334637" y="6452360"/>
            <a:ext cx="927193" cy="155235"/>
          </a:xfrm>
        </p:spPr>
        <p:txBody>
          <a:bodyPr/>
          <a:lstStyle/>
          <a:p>
            <a:fld id="{F3063443-5FCD-4E7A-A53B-34AFC18A2F79}" type="datetime1">
              <a:rPr lang="en-US" smtClean="0"/>
              <a:t>5/24/2018</a:t>
            </a:fld>
            <a:endParaRPr lang="en-US" dirty="0"/>
          </a:p>
        </p:txBody>
      </p:sp>
      <p:sp>
        <p:nvSpPr>
          <p:cNvPr id="5" name="Footer Placeholder 4"/>
          <p:cNvSpPr>
            <a:spLocks noGrp="1"/>
          </p:cNvSpPr>
          <p:nvPr>
            <p:ph type="ftr" sz="quarter" idx="11"/>
          </p:nvPr>
        </p:nvSpPr>
        <p:spPr>
          <a:xfrm>
            <a:off x="729161" y="6470128"/>
            <a:ext cx="4310907" cy="137980"/>
          </a:xfrm>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a:xfrm>
            <a:off x="358009" y="6453503"/>
            <a:ext cx="246061" cy="155233"/>
          </a:xfrm>
        </p:spPr>
        <p:txBody>
          <a:bodyPr/>
          <a:lstStyle/>
          <a:p>
            <a:fld id="{9F9A58A6-E642-4C23-9191-648660BBC767}" type="slidenum">
              <a:rPr lang="en-US" smtClean="0"/>
              <a:t>28</a:t>
            </a:fld>
            <a:endParaRPr lang="en-US" dirty="0"/>
          </a:p>
        </p:txBody>
      </p:sp>
      <p:sp>
        <p:nvSpPr>
          <p:cNvPr id="2" name="TextBox 1">
            <a:extLst>
              <a:ext uri="{FF2B5EF4-FFF2-40B4-BE49-F238E27FC236}">
                <a16:creationId xmlns:a16="http://schemas.microsoft.com/office/drawing/2014/main" xmlns="" id="{43D960BD-4A9C-E946-9055-3EF65E0A9391}"/>
              </a:ext>
            </a:extLst>
          </p:cNvPr>
          <p:cNvSpPr txBox="1"/>
          <p:nvPr/>
        </p:nvSpPr>
        <p:spPr bwMode="auto">
          <a:xfrm flipH="1">
            <a:off x="481039" y="2818152"/>
            <a:ext cx="8089901" cy="415498"/>
          </a:xfrm>
          <a:prstGeom prst="rect">
            <a:avLst/>
          </a:prstGeom>
          <a:noFill/>
          <a:ln w="19050" algn="ctr">
            <a:noFill/>
            <a:miter lim="800000"/>
            <a:headEnd/>
            <a:tailEnd/>
          </a:ln>
        </p:spPr>
        <p:txBody>
          <a:bodyPr wrap="square" lIns="0" tIns="0" rIns="0" bIns="0" rtlCol="0">
            <a:spAutoFit/>
          </a:bodyPr>
          <a:lstStyle/>
          <a:p>
            <a:endParaRPr lang="en-US" sz="2700" dirty="0" err="1"/>
          </a:p>
        </p:txBody>
      </p:sp>
      <p:sp>
        <p:nvSpPr>
          <p:cNvPr id="8" name="TextBox 7">
            <a:extLst>
              <a:ext uri="{FF2B5EF4-FFF2-40B4-BE49-F238E27FC236}">
                <a16:creationId xmlns:a16="http://schemas.microsoft.com/office/drawing/2014/main" xmlns="" id="{1BC9D453-C75C-7046-A0A8-D27C51600A8E}"/>
              </a:ext>
            </a:extLst>
          </p:cNvPr>
          <p:cNvSpPr txBox="1"/>
          <p:nvPr/>
        </p:nvSpPr>
        <p:spPr bwMode="auto">
          <a:xfrm>
            <a:off x="665585" y="2504674"/>
            <a:ext cx="7966870" cy="1661993"/>
          </a:xfrm>
          <a:prstGeom prst="rect">
            <a:avLst/>
          </a:prstGeom>
          <a:noFill/>
          <a:ln w="19050" algn="ctr">
            <a:noFill/>
            <a:miter lim="800000"/>
            <a:headEnd/>
            <a:tailEnd/>
          </a:ln>
        </p:spPr>
        <p:txBody>
          <a:bodyPr wrap="square" lIns="0" tIns="0" rIns="0" bIns="0" rtlCol="0">
            <a:spAutoFit/>
          </a:bodyPr>
          <a:lstStyle/>
          <a:p>
            <a:r>
              <a:rPr lang="en-US" altLang="en-US" sz="2700" dirty="0">
                <a:solidFill>
                  <a:schemeClr val="bg1"/>
                </a:solidFill>
              </a:rPr>
              <a:t>When I got 21, that’s when I started using drugs...At that time I was doing burglaries and all kind of petty thefts and …I don’t know, back then it was like every ninety days I end up back in San Quentin.</a:t>
            </a:r>
            <a:endParaRPr lang="en-US" sz="2700" dirty="0">
              <a:solidFill>
                <a:schemeClr val="bg1"/>
              </a:solidFill>
            </a:endParaRPr>
          </a:p>
        </p:txBody>
      </p:sp>
      <p:sp>
        <p:nvSpPr>
          <p:cNvPr id="9" name="TextBox 8">
            <a:extLst>
              <a:ext uri="{FF2B5EF4-FFF2-40B4-BE49-F238E27FC236}">
                <a16:creationId xmlns:a16="http://schemas.microsoft.com/office/drawing/2014/main" xmlns="" id="{F5485F19-06A0-D54C-BA97-45F107D072A4}"/>
              </a:ext>
            </a:extLst>
          </p:cNvPr>
          <p:cNvSpPr txBox="1"/>
          <p:nvPr/>
        </p:nvSpPr>
        <p:spPr bwMode="auto">
          <a:xfrm>
            <a:off x="665585" y="4110379"/>
            <a:ext cx="7966870" cy="2077492"/>
          </a:xfrm>
          <a:prstGeom prst="rect">
            <a:avLst/>
          </a:prstGeom>
          <a:noFill/>
          <a:ln w="19050" algn="ctr">
            <a:noFill/>
            <a:miter lim="800000"/>
            <a:headEnd/>
            <a:tailEnd/>
          </a:ln>
        </p:spPr>
        <p:txBody>
          <a:bodyPr wrap="square" lIns="0" tIns="0" rIns="0" bIns="0" rtlCol="0">
            <a:spAutoFit/>
          </a:bodyPr>
          <a:lstStyle/>
          <a:p>
            <a:r>
              <a:rPr lang="en-US" altLang="en-US" sz="2700" dirty="0">
                <a:solidFill>
                  <a:schemeClr val="bg1"/>
                </a:solidFill>
              </a:rPr>
              <a:t>It wasn’t like, “Oh, I can’t wait until I go get high,” or nothing like that, but eventually I got high.  Then that one time led to one another and a thousand other too many.  So I was in that mentality, trapped in that mentality for over forty years.</a:t>
            </a:r>
            <a:endParaRPr lang="en-US" sz="2700" dirty="0">
              <a:solidFill>
                <a:schemeClr val="bg1"/>
              </a:solidFill>
            </a:endParaRPr>
          </a:p>
        </p:txBody>
      </p:sp>
    </p:spTree>
    <p:extLst>
      <p:ext uri="{BB962C8B-B14F-4D97-AF65-F5344CB8AC3E}">
        <p14:creationId xmlns:p14="http://schemas.microsoft.com/office/powerpoint/2010/main" val="416090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repeatCount="0" fill="hold" grpId="1" nodeType="clickEffect">
                                  <p:stCondLst>
                                    <p:cond delay="0"/>
                                  </p:stCondLst>
                                  <p:iterate type="wd">
                                    <p:tmPct val="0"/>
                                  </p:iterate>
                                  <p:childTnLst>
                                    <p:animEffect transition="out" filter="fade">
                                      <p:cBhvr>
                                        <p:cTn id="11" dur="750"/>
                                        <p:tgtEl>
                                          <p:spTgt spid="3"/>
                                        </p:tgtEl>
                                      </p:cBhvr>
                                    </p:animEffect>
                                    <p:set>
                                      <p:cBhvr>
                                        <p:cTn id="12" dur="1" fill="hold">
                                          <p:stCondLst>
                                            <p:cond delay="749"/>
                                          </p:stCondLst>
                                        </p:cTn>
                                        <p:tgtEl>
                                          <p:spTgt spid="3"/>
                                        </p:tgtEl>
                                        <p:attrNameLst>
                                          <p:attrName>style.visibility</p:attrName>
                                        </p:attrNameLst>
                                      </p:cBhvr>
                                      <p:to>
                                        <p:strVal val="hidden"/>
                                      </p:to>
                                    </p:set>
                                  </p:childTnLst>
                                </p:cTn>
                              </p:par>
                            </p:childTnLst>
                          </p:cTn>
                        </p:par>
                        <p:par>
                          <p:cTn id="13" fill="hold">
                            <p:stCondLst>
                              <p:cond delay="750"/>
                            </p:stCondLst>
                            <p:childTnLst>
                              <p:par>
                                <p:cTn id="14" presetID="10" presetClass="entr" presetSubtype="0" fill="hold" grpId="0" nodeType="after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iterate type="wd">
                                    <p:tmPct val="0"/>
                                  </p:iterate>
                                  <p:childTnLst>
                                    <p:animEffect transition="out" filter="fade">
                                      <p:cBhvr>
                                        <p:cTn id="20" dur="750"/>
                                        <p:tgtEl>
                                          <p:spTgt spid="8"/>
                                        </p:tgtEl>
                                      </p:cBhvr>
                                    </p:animEffect>
                                    <p:set>
                                      <p:cBhvr>
                                        <p:cTn id="21" dur="1" fill="hold">
                                          <p:stCondLst>
                                            <p:cond delay="749"/>
                                          </p:stCondLst>
                                        </p:cTn>
                                        <p:tgtEl>
                                          <p:spTgt spid="8"/>
                                        </p:tgtEl>
                                        <p:attrNameLst>
                                          <p:attrName>style.visibility</p:attrName>
                                        </p:attrNameLst>
                                      </p:cBhvr>
                                      <p:to>
                                        <p:strVal val="hidden"/>
                                      </p:to>
                                    </p:set>
                                  </p:childTnLst>
                                </p:cTn>
                              </p:par>
                            </p:childTnLst>
                          </p:cTn>
                        </p:par>
                        <p:par>
                          <p:cTn id="22" fill="hold">
                            <p:stCondLst>
                              <p:cond delay="75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p:bldP spid="3" grpId="1"/>
      <p:bldP spid="8" grpId="0"/>
      <p:bldP spid="8" grpId="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845" y="546440"/>
            <a:ext cx="7904310" cy="1433659"/>
          </a:xfrm>
        </p:spPr>
        <p:txBody>
          <a:bodyPr/>
          <a:lstStyle/>
          <a:p>
            <a:pPr marL="0" indent="0">
              <a:lnSpc>
                <a:spcPct val="105000"/>
              </a:lnSpc>
              <a:buNone/>
            </a:pPr>
            <a:r>
              <a:rPr lang="en-US" sz="2700" dirty="0">
                <a:latin typeface="+mn-lt"/>
                <a:ea typeface="MS PGothic" pitchFamily="34" charset="-128"/>
              </a:rPr>
              <a:t>(My father said): “Next time you, if you runaway,  I’ll beat you with a car chain or I’m going to throw you out the window.”  </a:t>
            </a:r>
            <a:endParaRPr lang="en-US" sz="2700" dirty="0">
              <a:latin typeface="+mn-lt"/>
            </a:endParaRPr>
          </a:p>
        </p:txBody>
      </p:sp>
      <p:sp>
        <p:nvSpPr>
          <p:cNvPr id="4" name="Date Placeholder 3"/>
          <p:cNvSpPr>
            <a:spLocks noGrp="1"/>
          </p:cNvSpPr>
          <p:nvPr>
            <p:ph type="dt" sz="half" idx="10"/>
          </p:nvPr>
        </p:nvSpPr>
        <p:spPr/>
        <p:txBody>
          <a:bodyPr/>
          <a:lstStyle/>
          <a:p>
            <a:fld id="{1C9F8809-7699-4A90-94C8-E1700891A4D4}"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29</a:t>
            </a:fld>
            <a:endParaRPr lang="en-US" dirty="0"/>
          </a:p>
        </p:txBody>
      </p:sp>
      <p:sp>
        <p:nvSpPr>
          <p:cNvPr id="2" name="Rectangle 1"/>
          <p:cNvSpPr/>
          <p:nvPr/>
        </p:nvSpPr>
        <p:spPr>
          <a:xfrm>
            <a:off x="729161" y="2293119"/>
            <a:ext cx="7615883" cy="1401153"/>
          </a:xfrm>
          <a:prstGeom prst="rect">
            <a:avLst/>
          </a:prstGeom>
        </p:spPr>
        <p:txBody>
          <a:bodyPr wrap="square">
            <a:spAutoFit/>
          </a:bodyPr>
          <a:lstStyle/>
          <a:p>
            <a:pPr>
              <a:lnSpc>
                <a:spcPct val="105000"/>
              </a:lnSpc>
            </a:pPr>
            <a:r>
              <a:rPr lang="en-US" sz="2700" dirty="0">
                <a:solidFill>
                  <a:schemeClr val="bg1"/>
                </a:solidFill>
                <a:ea typeface="MS PGothic" pitchFamily="34" charset="-128"/>
              </a:rPr>
              <a:t>Okay, so I, I was, I wouldn’t use the word ‘reasonable’ but I put things in perspective real quick and I would say, “Could I survive a car chain?  Probably not.”  </a:t>
            </a:r>
            <a:endParaRPr lang="en-US" sz="2700" dirty="0">
              <a:solidFill>
                <a:schemeClr val="bg1"/>
              </a:solidFill>
            </a:endParaRPr>
          </a:p>
        </p:txBody>
      </p:sp>
      <p:sp>
        <p:nvSpPr>
          <p:cNvPr id="7" name="Rectangle 6"/>
          <p:cNvSpPr/>
          <p:nvPr/>
        </p:nvSpPr>
        <p:spPr>
          <a:xfrm>
            <a:off x="729161" y="4007292"/>
            <a:ext cx="7615883" cy="1837426"/>
          </a:xfrm>
          <a:prstGeom prst="rect">
            <a:avLst/>
          </a:prstGeom>
        </p:spPr>
        <p:txBody>
          <a:bodyPr wrap="square">
            <a:spAutoFit/>
          </a:bodyPr>
          <a:lstStyle/>
          <a:p>
            <a:pPr>
              <a:lnSpc>
                <a:spcPct val="105000"/>
              </a:lnSpc>
            </a:pPr>
            <a:r>
              <a:rPr lang="en-US" sz="2700" dirty="0">
                <a:solidFill>
                  <a:schemeClr val="bg1"/>
                </a:solidFill>
                <a:ea typeface="MS PGothic" pitchFamily="34" charset="-128"/>
              </a:rPr>
              <a:t>Then I looked out the window and said, and we lived on the 13th floor,  I said, “I </a:t>
            </a:r>
            <a:r>
              <a:rPr lang="en-US" sz="2700" dirty="0" err="1">
                <a:solidFill>
                  <a:schemeClr val="bg1"/>
                </a:solidFill>
                <a:ea typeface="MS PGothic" pitchFamily="34" charset="-128"/>
              </a:rPr>
              <a:t>ain’t</a:t>
            </a:r>
            <a:r>
              <a:rPr lang="en-US" sz="2700" dirty="0">
                <a:solidFill>
                  <a:schemeClr val="bg1"/>
                </a:solidFill>
                <a:ea typeface="MS PGothic" pitchFamily="34" charset="-128"/>
              </a:rPr>
              <a:t>  playing with this man.”  He went to work, I had whatever I had on me, I was out the door.</a:t>
            </a:r>
            <a:endParaRPr lang="en-US" sz="2700" dirty="0">
              <a:solidFill>
                <a:schemeClr val="bg1"/>
              </a:solidFill>
            </a:endParaRPr>
          </a:p>
        </p:txBody>
      </p:sp>
    </p:spTree>
    <p:extLst>
      <p:ext uri="{BB962C8B-B14F-4D97-AF65-F5344CB8AC3E}">
        <p14:creationId xmlns:p14="http://schemas.microsoft.com/office/powerpoint/2010/main" val="3328687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repeatCount="0" fill="hold" grpId="1" nodeType="clickEffect">
                                  <p:stCondLst>
                                    <p:cond delay="0"/>
                                  </p:stCondLst>
                                  <p:iterate type="wd">
                                    <p:tmPct val="0"/>
                                  </p:iterate>
                                  <p:childTnLst>
                                    <p:animEffect transition="out" filter="fade">
                                      <p:cBhvr>
                                        <p:cTn id="11" dur="750"/>
                                        <p:tgtEl>
                                          <p:spTgt spid="3"/>
                                        </p:tgtEl>
                                      </p:cBhvr>
                                    </p:animEffect>
                                    <p:set>
                                      <p:cBhvr>
                                        <p:cTn id="12" dur="1" fill="hold">
                                          <p:stCondLst>
                                            <p:cond delay="749"/>
                                          </p:stCondLst>
                                        </p:cTn>
                                        <p:tgtEl>
                                          <p:spTgt spid="3"/>
                                        </p:tgtEl>
                                        <p:attrNameLst>
                                          <p:attrName>style.visibility</p:attrName>
                                        </p:attrNameLst>
                                      </p:cBhvr>
                                      <p:to>
                                        <p:strVal val="hidden"/>
                                      </p:to>
                                    </p:set>
                                  </p:childTnLst>
                                </p:cTn>
                              </p:par>
                            </p:childTnLst>
                          </p:cTn>
                        </p:par>
                        <p:par>
                          <p:cTn id="13" fill="hold">
                            <p:stCondLst>
                              <p:cond delay="750"/>
                            </p:stCondLst>
                            <p:childTnLst>
                              <p:par>
                                <p:cTn id="14" presetID="10" presetClass="entr" presetSubtype="0" fill="hold" grpId="0" nodeType="afterEffect">
                                  <p:stCondLst>
                                    <p:cond delay="0"/>
                                  </p:stCondLst>
                                  <p:iterate type="wd">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iterate type="wd">
                                    <p:tmPct val="0"/>
                                  </p:iterate>
                                  <p:childTnLst>
                                    <p:animEffect transition="out" filter="fade">
                                      <p:cBhvr>
                                        <p:cTn id="20" dur="750"/>
                                        <p:tgtEl>
                                          <p:spTgt spid="2"/>
                                        </p:tgtEl>
                                      </p:cBhvr>
                                    </p:animEffect>
                                    <p:set>
                                      <p:cBhvr>
                                        <p:cTn id="21" dur="1" fill="hold">
                                          <p:stCondLst>
                                            <p:cond delay="749"/>
                                          </p:stCondLst>
                                        </p:cTn>
                                        <p:tgtEl>
                                          <p:spTgt spid="2"/>
                                        </p:tgtEl>
                                        <p:attrNameLst>
                                          <p:attrName>style.visibility</p:attrName>
                                        </p:attrNameLst>
                                      </p:cBhvr>
                                      <p:to>
                                        <p:strVal val="hidden"/>
                                      </p:to>
                                    </p:set>
                                  </p:childTnLst>
                                </p:cTn>
                              </p:par>
                            </p:childTnLst>
                          </p:cTn>
                        </p:par>
                        <p:par>
                          <p:cTn id="22" fill="hold">
                            <p:stCondLst>
                              <p:cond delay="75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Generational effect</a:t>
            </a:r>
          </a:p>
        </p:txBody>
      </p:sp>
      <p:sp>
        <p:nvSpPr>
          <p:cNvPr id="3" name="Content Placeholder 2"/>
          <p:cNvSpPr>
            <a:spLocks noGrp="1"/>
          </p:cNvSpPr>
          <p:nvPr>
            <p:ph idx="1"/>
          </p:nvPr>
        </p:nvSpPr>
        <p:spPr>
          <a:xfrm>
            <a:off x="657789" y="1065402"/>
            <a:ext cx="8089901" cy="5092117"/>
          </a:xfrm>
        </p:spPr>
        <p:txBody>
          <a:bodyPr>
            <a:normAutofit fontScale="25000" lnSpcReduction="20000"/>
          </a:bodyPr>
          <a:lstStyle/>
          <a:p>
            <a:pPr>
              <a:lnSpc>
                <a:spcPct val="110000"/>
              </a:lnSpc>
              <a:spcAft>
                <a:spcPts val="600"/>
              </a:spcAft>
              <a:defRPr/>
            </a:pPr>
            <a:r>
              <a:rPr lang="en-US" sz="8000" dirty="0">
                <a:ea typeface="MS PGothic" pitchFamily="34" charset="-128"/>
              </a:rPr>
              <a:t>Americans born in the second half of the baby boom (1954 - 1963) have had elevated risk of homelessness throughout their lifetime</a:t>
            </a:r>
          </a:p>
          <a:p>
            <a:pPr>
              <a:lnSpc>
                <a:spcPct val="110000"/>
              </a:lnSpc>
              <a:spcBef>
                <a:spcPts val="0"/>
              </a:spcBef>
              <a:defRPr/>
            </a:pPr>
            <a:endParaRPr lang="en-US" sz="3200" dirty="0">
              <a:ea typeface="MS PGothic" pitchFamily="34" charset="-128"/>
            </a:endParaRPr>
          </a:p>
          <a:p>
            <a:pPr marL="0" indent="0">
              <a:lnSpc>
                <a:spcPct val="110000"/>
              </a:lnSpc>
              <a:spcAft>
                <a:spcPts val="600"/>
              </a:spcAft>
              <a:buNone/>
              <a:defRPr/>
            </a:pPr>
            <a:endParaRPr lang="en-US" dirty="0">
              <a:ea typeface="MS PGothic" pitchFamily="34" charset="-128"/>
            </a:endParaRPr>
          </a:p>
          <a:p>
            <a:pPr>
              <a:lnSpc>
                <a:spcPct val="110000"/>
              </a:lnSpc>
              <a:spcAft>
                <a:spcPts val="600"/>
              </a:spcAft>
              <a:defRPr/>
            </a:pPr>
            <a:endParaRPr lang="en-US" dirty="0">
              <a:ea typeface="MS PGothic" pitchFamily="34" charset="-128"/>
            </a:endParaRPr>
          </a:p>
          <a:p>
            <a:pPr marL="0" indent="0">
              <a:lnSpc>
                <a:spcPct val="110000"/>
              </a:lnSpc>
              <a:spcAft>
                <a:spcPts val="600"/>
              </a:spcAft>
              <a:buNone/>
              <a:defRPr/>
            </a:pPr>
            <a:endParaRPr lang="en-US" sz="2900" dirty="0">
              <a:ea typeface="MS PGothic" pitchFamily="34" charset="-128"/>
            </a:endParaRPr>
          </a:p>
          <a:p>
            <a:pPr marL="0" indent="0">
              <a:buFont typeface="Arial" charset="0"/>
              <a:buNone/>
              <a:defRPr/>
            </a:pPr>
            <a:endParaRPr lang="en-US" sz="1800" dirty="0">
              <a:ea typeface="MS PGothic" pitchFamily="34" charset="-128"/>
            </a:endParaRPr>
          </a:p>
          <a:p>
            <a:pPr marL="0" indent="0">
              <a:buNone/>
            </a:pPr>
            <a:endParaRPr lang="en-US" sz="4800" dirty="0">
              <a:ea typeface="MS PGothic" pitchFamily="34" charset="-128"/>
            </a:endParaRPr>
          </a:p>
          <a:p>
            <a:pPr marL="0" indent="0">
              <a:buNone/>
            </a:pPr>
            <a:endParaRPr lang="en-US" sz="4800" dirty="0">
              <a:ea typeface="MS PGothic" pitchFamily="34" charset="-128"/>
            </a:endParaRPr>
          </a:p>
          <a:p>
            <a:pPr marL="0" indent="0">
              <a:buNone/>
            </a:pPr>
            <a:endParaRPr lang="en-US" sz="4800" dirty="0">
              <a:ea typeface="MS PGothic" pitchFamily="34" charset="-128"/>
            </a:endParaRPr>
          </a:p>
          <a:p>
            <a:pPr marL="0" indent="0">
              <a:buNone/>
            </a:pPr>
            <a:endParaRPr lang="en-US" sz="4800" dirty="0">
              <a:ea typeface="MS PGothic" pitchFamily="34" charset="-128"/>
            </a:endParaRPr>
          </a:p>
          <a:p>
            <a:pPr marL="0" indent="0">
              <a:buNone/>
            </a:pPr>
            <a:endParaRPr lang="en-US" sz="4800" dirty="0">
              <a:ea typeface="MS PGothic" pitchFamily="34" charset="-128"/>
            </a:endParaRPr>
          </a:p>
          <a:p>
            <a:pPr marL="0" indent="0">
              <a:buNone/>
            </a:pPr>
            <a:endParaRPr lang="en-US" sz="4800" dirty="0">
              <a:ea typeface="MS PGothic" pitchFamily="34" charset="-128"/>
            </a:endParaRPr>
          </a:p>
          <a:p>
            <a:pPr marL="0" indent="0">
              <a:buNone/>
            </a:pPr>
            <a:r>
              <a:rPr lang="en-US" sz="4800" dirty="0">
                <a:ea typeface="MS PGothic" pitchFamily="34" charset="-128"/>
              </a:rPr>
              <a:t>	*doesn’t include people living in homeless families or unaccompanied youth</a:t>
            </a:r>
          </a:p>
          <a:p>
            <a:pPr marL="0" indent="0">
              <a:buNone/>
            </a:pPr>
            <a:r>
              <a:rPr lang="en-US" sz="4800" dirty="0">
                <a:ea typeface="MS PGothic" pitchFamily="34" charset="-128"/>
              </a:rPr>
              <a:t>Dennis P. Culhane, Stephen Metraux, Thomas Byrne, Magdi Steno, Jay Bainbridge, and National Center on Homelessness among Veterans. "The Age Structure of Contemporary Homelessness: Evidence and Implications for Public Policy" </a:t>
            </a:r>
            <a:r>
              <a:rPr lang="en-US" sz="4800" i="1" dirty="0">
                <a:ea typeface="MS PGothic" pitchFamily="34" charset="-128"/>
              </a:rPr>
              <a:t>Analyses of Social Issues and Public Policy</a:t>
            </a:r>
            <a:r>
              <a:rPr lang="en-US" sz="4800" dirty="0">
                <a:ea typeface="MS PGothic" pitchFamily="34" charset="-128"/>
              </a:rPr>
              <a:t> 13.1 (2013): 1-17.</a:t>
            </a:r>
          </a:p>
          <a:p>
            <a:endParaRPr lang="en-US" dirty="0"/>
          </a:p>
        </p:txBody>
      </p:sp>
      <p:sp>
        <p:nvSpPr>
          <p:cNvPr id="5" name="Footer Placeholder 5"/>
          <p:cNvSpPr>
            <a:spLocks noGrp="1"/>
          </p:cNvSpPr>
          <p:nvPr>
            <p:ph type="ftr" sz="quarter" idx="4294967295"/>
          </p:nvPr>
        </p:nvSpPr>
        <p:spPr>
          <a:xfrm>
            <a:off x="729161" y="6470128"/>
            <a:ext cx="4310907" cy="137980"/>
          </a:xfrm>
          <a:prstGeom prst="rect">
            <a:avLst/>
          </a:prstGeom>
        </p:spPr>
        <p:txBody>
          <a:bodyPr/>
          <a:lstStyle/>
          <a:p>
            <a:r>
              <a:rPr lang="en-US" altLang="en-US" sz="900" smtClean="0">
                <a:solidFill>
                  <a:schemeClr val="bg1"/>
                </a:solidFill>
                <a:latin typeface="Arial" charset="0"/>
              </a:rPr>
              <a:t>Pathways to Homelessness among Older Homeless Adults @mkushel</a:t>
            </a:r>
            <a:endParaRPr lang="en-US" sz="900" dirty="0">
              <a:solidFill>
                <a:schemeClr val="bg1"/>
              </a:solidFill>
            </a:endParaRPr>
          </a:p>
        </p:txBody>
      </p:sp>
      <p:sp>
        <p:nvSpPr>
          <p:cNvPr id="6" name="Date Placeholder 5"/>
          <p:cNvSpPr>
            <a:spLocks noGrp="1"/>
          </p:cNvSpPr>
          <p:nvPr>
            <p:ph type="dt" sz="half" idx="10"/>
          </p:nvPr>
        </p:nvSpPr>
        <p:spPr/>
        <p:txBody>
          <a:bodyPr/>
          <a:lstStyle/>
          <a:p>
            <a:fld id="{9D4622F4-620D-4D44-9BF4-C5B817153728}" type="datetime1">
              <a:rPr lang="en-US" smtClean="0"/>
              <a:t>5/24/2018</a:t>
            </a:fld>
            <a:endParaRPr lang="en-US" dirty="0"/>
          </a:p>
        </p:txBody>
      </p:sp>
      <p:sp>
        <p:nvSpPr>
          <p:cNvPr id="7" name="Slide Number Placeholder 6"/>
          <p:cNvSpPr>
            <a:spLocks noGrp="1"/>
          </p:cNvSpPr>
          <p:nvPr>
            <p:ph type="sldNum" sz="quarter" idx="12"/>
          </p:nvPr>
        </p:nvSpPr>
        <p:spPr/>
        <p:txBody>
          <a:bodyPr/>
          <a:lstStyle/>
          <a:p>
            <a:fld id="{9F9A58A6-E642-4C23-9191-648660BBC767}" type="slidenum">
              <a:rPr lang="en-US" smtClean="0"/>
              <a:t>3</a:t>
            </a:fld>
            <a:endParaRPr lang="en-US" dirty="0"/>
          </a:p>
        </p:txBody>
      </p:sp>
      <p:grpSp>
        <p:nvGrpSpPr>
          <p:cNvPr id="10" name="Group 9"/>
          <p:cNvGrpSpPr/>
          <p:nvPr/>
        </p:nvGrpSpPr>
        <p:grpSpPr>
          <a:xfrm>
            <a:off x="1921347" y="1781206"/>
            <a:ext cx="4413290" cy="3009900"/>
            <a:chOff x="3975101" y="2095500"/>
            <a:chExt cx="4413290" cy="3009900"/>
          </a:xfrm>
        </p:grpSpPr>
        <p:pic>
          <p:nvPicPr>
            <p:cNvPr id="8" name="Content Placeholder 6"/>
            <p:cNvPicPr>
              <a:picLocks noChangeAspect="1"/>
            </p:cNvPicPr>
            <p:nvPr/>
          </p:nvPicPr>
          <p:blipFill>
            <a:blip r:embed="rId3"/>
            <a:stretch>
              <a:fillRect/>
            </a:stretch>
          </p:blipFill>
          <p:spPr>
            <a:xfrm>
              <a:off x="3975101" y="2159000"/>
              <a:ext cx="4413290" cy="2946400"/>
            </a:xfrm>
            <a:prstGeom prst="rect">
              <a:avLst/>
            </a:prstGeom>
          </p:spPr>
        </p:pic>
        <p:sp>
          <p:nvSpPr>
            <p:cNvPr id="4" name="Down Arrow 3"/>
            <p:cNvSpPr/>
            <p:nvPr/>
          </p:nvSpPr>
          <p:spPr bwMode="auto">
            <a:xfrm>
              <a:off x="4978400" y="2095500"/>
              <a:ext cx="215900" cy="317500"/>
            </a:xfrm>
            <a:prstGeom prst="downArrow">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9" name="Down Arrow 8"/>
            <p:cNvSpPr/>
            <p:nvPr/>
          </p:nvSpPr>
          <p:spPr bwMode="auto">
            <a:xfrm flipH="1">
              <a:off x="6522719" y="2654300"/>
              <a:ext cx="182881" cy="330200"/>
            </a:xfrm>
            <a:prstGeom prst="downArrow">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grpSp>
    </p:spTree>
    <p:extLst>
      <p:ext uri="{BB962C8B-B14F-4D97-AF65-F5344CB8AC3E}">
        <p14:creationId xmlns:p14="http://schemas.microsoft.com/office/powerpoint/2010/main" val="1440620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73" y="434358"/>
            <a:ext cx="8089900" cy="575094"/>
          </a:xfrm>
        </p:spPr>
        <p:txBody>
          <a:bodyPr/>
          <a:lstStyle/>
          <a:p>
            <a:r>
              <a:rPr lang="en-US" dirty="0"/>
              <a:t>Late onset homelessness</a:t>
            </a:r>
          </a:p>
        </p:txBody>
      </p:sp>
      <p:sp>
        <p:nvSpPr>
          <p:cNvPr id="3" name="Content Placeholder 2"/>
          <p:cNvSpPr>
            <a:spLocks noGrp="1"/>
          </p:cNvSpPr>
          <p:nvPr>
            <p:ph idx="1"/>
          </p:nvPr>
        </p:nvSpPr>
        <p:spPr>
          <a:xfrm>
            <a:off x="657789" y="1555416"/>
            <a:ext cx="8089901" cy="4110866"/>
          </a:xfrm>
        </p:spPr>
        <p:txBody>
          <a:bodyPr/>
          <a:lstStyle/>
          <a:p>
            <a:r>
              <a:rPr lang="en-US" sz="2400" dirty="0"/>
              <a:t>Low wage work throughout life</a:t>
            </a:r>
          </a:p>
          <a:p>
            <a:r>
              <a:rPr lang="en-US" sz="2400" dirty="0"/>
              <a:t>Crisis</a:t>
            </a:r>
          </a:p>
          <a:p>
            <a:pPr lvl="1"/>
            <a:r>
              <a:rPr lang="en-US" sz="2400" dirty="0"/>
              <a:t>Job loss </a:t>
            </a:r>
          </a:p>
          <a:p>
            <a:pPr lvl="1"/>
            <a:r>
              <a:rPr lang="en-US" sz="2400" dirty="0"/>
              <a:t>Marital breakdown</a:t>
            </a:r>
          </a:p>
          <a:p>
            <a:pPr lvl="1"/>
            <a:r>
              <a:rPr lang="en-US" sz="2400" dirty="0"/>
              <a:t>Illness (participant, spouse)</a:t>
            </a:r>
          </a:p>
          <a:p>
            <a:pPr lvl="1"/>
            <a:r>
              <a:rPr lang="en-US" sz="2400" dirty="0"/>
              <a:t>Death (spouse, parent) </a:t>
            </a:r>
          </a:p>
        </p:txBody>
      </p:sp>
      <p:sp>
        <p:nvSpPr>
          <p:cNvPr id="4" name="Date Placeholder 3"/>
          <p:cNvSpPr>
            <a:spLocks noGrp="1"/>
          </p:cNvSpPr>
          <p:nvPr>
            <p:ph type="dt" sz="half" idx="10"/>
          </p:nvPr>
        </p:nvSpPr>
        <p:spPr/>
        <p:txBody>
          <a:bodyPr/>
          <a:lstStyle/>
          <a:p>
            <a:fld id="{14956A70-7916-46C3-8417-74A2D4E6DEB6}"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30</a:t>
            </a:fld>
            <a:endParaRPr lang="en-US" dirty="0"/>
          </a:p>
        </p:txBody>
      </p:sp>
    </p:spTree>
    <p:extLst>
      <p:ext uri="{BB962C8B-B14F-4D97-AF65-F5344CB8AC3E}">
        <p14:creationId xmlns:p14="http://schemas.microsoft.com/office/powerpoint/2010/main" val="445539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73" y="434358"/>
            <a:ext cx="8089900" cy="575094"/>
          </a:xfrm>
        </p:spPr>
        <p:txBody>
          <a:bodyPr/>
          <a:lstStyle/>
          <a:p>
            <a:r>
              <a:rPr lang="en-US" dirty="0"/>
              <a:t>Late onset homelessness</a:t>
            </a:r>
          </a:p>
        </p:txBody>
      </p:sp>
      <p:sp>
        <p:nvSpPr>
          <p:cNvPr id="3" name="Content Placeholder 2"/>
          <p:cNvSpPr>
            <a:spLocks noGrp="1"/>
          </p:cNvSpPr>
          <p:nvPr>
            <p:ph idx="1"/>
          </p:nvPr>
        </p:nvSpPr>
        <p:spPr>
          <a:xfrm>
            <a:off x="657789" y="1555416"/>
            <a:ext cx="8089901" cy="4320728"/>
          </a:xfrm>
        </p:spPr>
        <p:txBody>
          <a:bodyPr/>
          <a:lstStyle/>
          <a:p>
            <a:r>
              <a:rPr lang="en-US" sz="2400" dirty="0"/>
              <a:t>Lack of advocacy</a:t>
            </a:r>
          </a:p>
          <a:p>
            <a:pPr lvl="1"/>
            <a:r>
              <a:rPr lang="en-US" sz="2400" dirty="0"/>
              <a:t>Evictions for reasons other than non-payment of rent </a:t>
            </a:r>
          </a:p>
          <a:p>
            <a:pPr lvl="1"/>
            <a:r>
              <a:rPr lang="en-US" sz="2400" dirty="0"/>
              <a:t>Not getting benefits</a:t>
            </a:r>
          </a:p>
          <a:p>
            <a:pPr lvl="1"/>
            <a:r>
              <a:rPr lang="en-US" sz="2400" dirty="0"/>
              <a:t>Multiple bureaucratic hurdles</a:t>
            </a:r>
          </a:p>
          <a:p>
            <a:r>
              <a:rPr lang="en-US" sz="2400" dirty="0"/>
              <a:t>Low social support</a:t>
            </a:r>
          </a:p>
          <a:p>
            <a:pPr lvl="1"/>
            <a:r>
              <a:rPr lang="en-US" sz="2400" dirty="0"/>
              <a:t>Shame prevented them from accessing social support</a:t>
            </a:r>
          </a:p>
          <a:p>
            <a:r>
              <a:rPr lang="en-US" sz="2400" dirty="0"/>
              <a:t>Less likely to have imprisonment/long incarceration, but housing hampered by one-time charges (i.e. one drug charge) or unexplained arrest</a:t>
            </a:r>
          </a:p>
        </p:txBody>
      </p:sp>
      <p:sp>
        <p:nvSpPr>
          <p:cNvPr id="4" name="Date Placeholder 3"/>
          <p:cNvSpPr>
            <a:spLocks noGrp="1"/>
          </p:cNvSpPr>
          <p:nvPr>
            <p:ph type="dt" sz="half" idx="10"/>
          </p:nvPr>
        </p:nvSpPr>
        <p:spPr/>
        <p:txBody>
          <a:bodyPr/>
          <a:lstStyle/>
          <a:p>
            <a:fld id="{52044608-DAE8-45A2-A31B-203796BD86E9}"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31</a:t>
            </a:fld>
            <a:endParaRPr lang="en-US" dirty="0"/>
          </a:p>
        </p:txBody>
      </p:sp>
    </p:spTree>
    <p:extLst>
      <p:ext uri="{BB962C8B-B14F-4D97-AF65-F5344CB8AC3E}">
        <p14:creationId xmlns:p14="http://schemas.microsoft.com/office/powerpoint/2010/main" val="1118659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1039" y="126028"/>
            <a:ext cx="8209839" cy="964880"/>
          </a:xfrm>
        </p:spPr>
        <p:txBody>
          <a:bodyPr/>
          <a:lstStyle/>
          <a:p>
            <a:pPr>
              <a:lnSpc>
                <a:spcPct val="105000"/>
              </a:lnSpc>
            </a:pPr>
            <a:r>
              <a:rPr lang="en-US" sz="2700" dirty="0">
                <a:ea typeface="MS PGothic" pitchFamily="34" charset="-128"/>
              </a:rPr>
              <a:t>“It was a lot of different things but basically the new owners took over, we were being evicted.  </a:t>
            </a:r>
            <a:endParaRPr lang="en-US" sz="2700" dirty="0"/>
          </a:p>
        </p:txBody>
      </p:sp>
      <p:sp>
        <p:nvSpPr>
          <p:cNvPr id="4" name="Date Placeholder 3"/>
          <p:cNvSpPr>
            <a:spLocks noGrp="1"/>
          </p:cNvSpPr>
          <p:nvPr>
            <p:ph type="dt" sz="half" idx="2"/>
          </p:nvPr>
        </p:nvSpPr>
        <p:spPr/>
        <p:txBody>
          <a:bodyPr/>
          <a:lstStyle/>
          <a:p>
            <a:fld id="{B7354C7D-DE66-4FA2-A4D4-D6075D78EAED}" type="datetime1">
              <a:rPr lang="en-US" smtClean="0"/>
              <a:t>5/24/2018</a:t>
            </a:fld>
            <a:endParaRPr lang="en-US" dirty="0"/>
          </a:p>
        </p:txBody>
      </p:sp>
      <p:sp>
        <p:nvSpPr>
          <p:cNvPr id="5" name="Footer Placeholder 4"/>
          <p:cNvSpPr>
            <a:spLocks noGrp="1"/>
          </p:cNvSpPr>
          <p:nvPr>
            <p:ph type="ftr" sz="quarter" idx="3"/>
          </p:nvPr>
        </p:nvSpPr>
        <p:spPr/>
        <p:txBody>
          <a:bodyPr/>
          <a:lstStyle/>
          <a:p>
            <a:r>
              <a:rPr lang="en-US" altLang="en-US" smtClean="0">
                <a:latin typeface="Arial" charset="0"/>
              </a:rPr>
              <a:t>Pathways to Homelessness among Older Homeless Adults @mkushel</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32</a:t>
            </a:fld>
            <a:endParaRPr lang="en-US" dirty="0"/>
          </a:p>
        </p:txBody>
      </p:sp>
      <p:sp>
        <p:nvSpPr>
          <p:cNvPr id="2" name="Rectangle 1"/>
          <p:cNvSpPr/>
          <p:nvPr/>
        </p:nvSpPr>
        <p:spPr>
          <a:xfrm>
            <a:off x="481038" y="1149049"/>
            <a:ext cx="8209839" cy="2169825"/>
          </a:xfrm>
          <a:prstGeom prst="rect">
            <a:avLst/>
          </a:prstGeom>
        </p:spPr>
        <p:txBody>
          <a:bodyPr wrap="square">
            <a:spAutoFit/>
          </a:bodyPr>
          <a:lstStyle/>
          <a:p>
            <a:r>
              <a:rPr lang="en-US" sz="2700" dirty="0">
                <a:solidFill>
                  <a:schemeClr val="bg1"/>
                </a:solidFill>
                <a:ea typeface="MS PGothic" pitchFamily="34" charset="-128"/>
              </a:rPr>
              <a:t>My wife, she had just got out of the hospital, had the stroke and was blind….so, the daughter came up and said, ‘Don’t fight it, </a:t>
            </a:r>
            <a:r>
              <a:rPr lang="en-US" sz="2700" dirty="0" err="1">
                <a:solidFill>
                  <a:schemeClr val="bg1"/>
                </a:solidFill>
                <a:ea typeface="MS PGothic" pitchFamily="34" charset="-128"/>
              </a:rPr>
              <a:t>y'all</a:t>
            </a:r>
            <a:r>
              <a:rPr lang="en-US" sz="2700" dirty="0">
                <a:solidFill>
                  <a:schemeClr val="bg1"/>
                </a:solidFill>
                <a:ea typeface="MS PGothic" pitchFamily="34" charset="-128"/>
              </a:rPr>
              <a:t> can come stay with me for a couple months and save your money.’  So we said, ‘Okay’ ...[and didn’t fight the eviction].  </a:t>
            </a:r>
            <a:endParaRPr lang="en-US" sz="2700" dirty="0">
              <a:solidFill>
                <a:schemeClr val="bg1"/>
              </a:solidFill>
            </a:endParaRPr>
          </a:p>
        </p:txBody>
      </p:sp>
      <p:sp>
        <p:nvSpPr>
          <p:cNvPr id="3" name="Rectangle 2"/>
          <p:cNvSpPr/>
          <p:nvPr/>
        </p:nvSpPr>
        <p:spPr>
          <a:xfrm>
            <a:off x="481038" y="3386761"/>
            <a:ext cx="8209839" cy="1338828"/>
          </a:xfrm>
          <a:prstGeom prst="rect">
            <a:avLst/>
          </a:prstGeom>
        </p:spPr>
        <p:txBody>
          <a:bodyPr wrap="square">
            <a:spAutoFit/>
          </a:bodyPr>
          <a:lstStyle/>
          <a:p>
            <a:r>
              <a:rPr lang="en-US" sz="2700" dirty="0">
                <a:solidFill>
                  <a:schemeClr val="bg1"/>
                </a:solidFill>
                <a:ea typeface="MS PGothic" pitchFamily="34" charset="-128"/>
              </a:rPr>
              <a:t>After we moved out of the place, turned in the keys and everything we went over to her house and she said, ‘</a:t>
            </a:r>
            <a:r>
              <a:rPr lang="en-US" sz="2700" dirty="0" err="1">
                <a:solidFill>
                  <a:schemeClr val="bg1"/>
                </a:solidFill>
                <a:ea typeface="MS PGothic" pitchFamily="34" charset="-128"/>
              </a:rPr>
              <a:t>Y'all</a:t>
            </a:r>
            <a:r>
              <a:rPr lang="en-US" sz="2700" dirty="0">
                <a:solidFill>
                  <a:schemeClr val="bg1"/>
                </a:solidFill>
                <a:ea typeface="MS PGothic" pitchFamily="34" charset="-128"/>
              </a:rPr>
              <a:t> can’t stay here.’  And I said, ‘I got $9 in my pocket,’</a:t>
            </a:r>
            <a:endParaRPr lang="en-US" sz="2700" dirty="0">
              <a:solidFill>
                <a:schemeClr val="bg1"/>
              </a:solidFill>
            </a:endParaRPr>
          </a:p>
        </p:txBody>
      </p:sp>
      <p:sp>
        <p:nvSpPr>
          <p:cNvPr id="8" name="Rectangle 7"/>
          <p:cNvSpPr/>
          <p:nvPr/>
        </p:nvSpPr>
        <p:spPr>
          <a:xfrm>
            <a:off x="481038" y="4807116"/>
            <a:ext cx="8209839" cy="1754326"/>
          </a:xfrm>
          <a:prstGeom prst="rect">
            <a:avLst/>
          </a:prstGeom>
        </p:spPr>
        <p:txBody>
          <a:bodyPr wrap="square">
            <a:spAutoFit/>
          </a:bodyPr>
          <a:lstStyle/>
          <a:p>
            <a:r>
              <a:rPr lang="en-US" sz="2700" dirty="0">
                <a:solidFill>
                  <a:schemeClr val="bg1"/>
                </a:solidFill>
                <a:ea typeface="MS PGothic" pitchFamily="34" charset="-128"/>
              </a:rPr>
              <a:t>I said, ‘At least let your mother spend the night because we don’t have enough money to get a motel room.’  She said, ‘No.’  So that was the beginning.”</a:t>
            </a:r>
            <a:br>
              <a:rPr lang="en-US" sz="2700" dirty="0">
                <a:solidFill>
                  <a:schemeClr val="bg1"/>
                </a:solidFill>
                <a:ea typeface="MS PGothic" pitchFamily="34" charset="-128"/>
              </a:rPr>
            </a:br>
            <a:endParaRPr lang="en-US" sz="2700" dirty="0"/>
          </a:p>
        </p:txBody>
      </p:sp>
    </p:spTree>
    <p:extLst>
      <p:ext uri="{BB962C8B-B14F-4D97-AF65-F5344CB8AC3E}">
        <p14:creationId xmlns:p14="http://schemas.microsoft.com/office/powerpoint/2010/main" val="3069990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repeatCount="0" fill="hold" grpId="1" nodeType="clickEffect">
                                  <p:stCondLst>
                                    <p:cond delay="0"/>
                                  </p:stCondLst>
                                  <p:iterate type="wd">
                                    <p:tmPct val="0"/>
                                  </p:iterate>
                                  <p:childTnLst>
                                    <p:animEffect transition="out" filter="fade">
                                      <p:cBhvr>
                                        <p:cTn id="11" dur="750"/>
                                        <p:tgtEl>
                                          <p:spTgt spid="7"/>
                                        </p:tgtEl>
                                      </p:cBhvr>
                                    </p:animEffect>
                                    <p:set>
                                      <p:cBhvr>
                                        <p:cTn id="12" dur="1" fill="hold">
                                          <p:stCondLst>
                                            <p:cond delay="749"/>
                                          </p:stCondLst>
                                        </p:cTn>
                                        <p:tgtEl>
                                          <p:spTgt spid="7"/>
                                        </p:tgtEl>
                                        <p:attrNameLst>
                                          <p:attrName>style.visibility</p:attrName>
                                        </p:attrNameLst>
                                      </p:cBhvr>
                                      <p:to>
                                        <p:strVal val="hidden"/>
                                      </p:to>
                                    </p:set>
                                  </p:childTnLst>
                                </p:cTn>
                              </p:par>
                            </p:childTnLst>
                          </p:cTn>
                        </p:par>
                        <p:par>
                          <p:cTn id="13" fill="hold">
                            <p:stCondLst>
                              <p:cond delay="750"/>
                            </p:stCondLst>
                            <p:childTnLst>
                              <p:par>
                                <p:cTn id="14" presetID="10" presetClass="entr" presetSubtype="0" fill="hold" grpId="0" nodeType="afterEffect">
                                  <p:stCondLst>
                                    <p:cond delay="0"/>
                                  </p:stCondLst>
                                  <p:iterate type="wd">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iterate type="wd">
                                    <p:tmPct val="0"/>
                                  </p:iterate>
                                  <p:childTnLst>
                                    <p:animEffect transition="out" filter="fade">
                                      <p:cBhvr>
                                        <p:cTn id="20" dur="750"/>
                                        <p:tgtEl>
                                          <p:spTgt spid="2"/>
                                        </p:tgtEl>
                                      </p:cBhvr>
                                    </p:animEffect>
                                    <p:set>
                                      <p:cBhvr>
                                        <p:cTn id="21" dur="1" fill="hold">
                                          <p:stCondLst>
                                            <p:cond delay="749"/>
                                          </p:stCondLst>
                                        </p:cTn>
                                        <p:tgtEl>
                                          <p:spTgt spid="2"/>
                                        </p:tgtEl>
                                        <p:attrNameLst>
                                          <p:attrName>style.visibility</p:attrName>
                                        </p:attrNameLst>
                                      </p:cBhvr>
                                      <p:to>
                                        <p:strVal val="hidden"/>
                                      </p:to>
                                    </p:set>
                                  </p:childTnLst>
                                </p:cTn>
                              </p:par>
                            </p:childTnLst>
                          </p:cTn>
                        </p:par>
                        <p:par>
                          <p:cTn id="22" fill="hold">
                            <p:stCondLst>
                              <p:cond delay="75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iterate type="wd">
                                    <p:tmPct val="0"/>
                                  </p:iterate>
                                  <p:childTnLst>
                                    <p:animEffect transition="out" filter="fade">
                                      <p:cBhvr>
                                        <p:cTn id="29" dur="750"/>
                                        <p:tgtEl>
                                          <p:spTgt spid="3"/>
                                        </p:tgtEl>
                                      </p:cBhvr>
                                    </p:animEffect>
                                    <p:set>
                                      <p:cBhvr>
                                        <p:cTn id="30" dur="1" fill="hold">
                                          <p:stCondLst>
                                            <p:cond delay="749"/>
                                          </p:stCondLst>
                                        </p:cTn>
                                        <p:tgtEl>
                                          <p:spTgt spid="3"/>
                                        </p:tgtEl>
                                        <p:attrNameLst>
                                          <p:attrName>style.visibility</p:attrName>
                                        </p:attrNameLst>
                                      </p:cBhvr>
                                      <p:to>
                                        <p:strVal val="hidden"/>
                                      </p:to>
                                    </p:set>
                                  </p:childTnLst>
                                </p:cTn>
                              </p:par>
                            </p:childTnLst>
                          </p:cTn>
                        </p:par>
                        <p:par>
                          <p:cTn id="31" fill="hold">
                            <p:stCondLst>
                              <p:cond delay="750"/>
                            </p:stCondLst>
                            <p:childTnLst>
                              <p:par>
                                <p:cTn id="32" presetID="10" presetClass="entr" presetSubtype="0" fill="hold" grpId="0" nodeType="afterEffect">
                                  <p:stCondLst>
                                    <p:cond delay="0"/>
                                  </p:stCondLst>
                                  <p:iterate type="wd">
                                    <p:tmPct val="10000"/>
                                  </p:iterate>
                                  <p:childTnLst>
                                    <p:set>
                                      <p:cBhvr>
                                        <p:cTn id="33" dur="1" fill="hold">
                                          <p:stCondLst>
                                            <p:cond delay="0"/>
                                          </p:stCondLst>
                                        </p:cTn>
                                        <p:tgtEl>
                                          <p:spTgt spid="8"/>
                                        </p:tgtEl>
                                        <p:attrNameLst>
                                          <p:attrName>style.visibility</p:attrName>
                                        </p:attrNameLst>
                                      </p:cBhvr>
                                      <p:to>
                                        <p:strVal val="visible"/>
                                      </p:to>
                                    </p:set>
                                    <p:animEffect transition="in" filter="fade">
                                      <p:cBhvr>
                                        <p:cTn id="3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3" grpId="0"/>
      <p:bldP spid="3" grpId="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C683F89-DAE2-45A4-A6D8-6663D00DF3A6}" type="datetime1">
              <a:rPr lang="en-US" smtClean="0"/>
              <a:t>5/24/2018</a:t>
            </a:fld>
            <a:endParaRPr lang="en-US" dirty="0"/>
          </a:p>
        </p:txBody>
      </p:sp>
      <p:sp>
        <p:nvSpPr>
          <p:cNvPr id="5" name="Footer Placeholder 4"/>
          <p:cNvSpPr>
            <a:spLocks noGrp="1"/>
          </p:cNvSpPr>
          <p:nvPr>
            <p:ph type="ftr" sz="quarter" idx="3"/>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33</a:t>
            </a:fld>
            <a:endParaRPr lang="en-US" dirty="0"/>
          </a:p>
        </p:txBody>
      </p:sp>
      <p:sp>
        <p:nvSpPr>
          <p:cNvPr id="2" name="Title 1"/>
          <p:cNvSpPr>
            <a:spLocks noGrp="1"/>
          </p:cNvSpPr>
          <p:nvPr>
            <p:ph type="title" idx="4294967295"/>
          </p:nvPr>
        </p:nvSpPr>
        <p:spPr>
          <a:xfrm>
            <a:off x="604070" y="1129519"/>
            <a:ext cx="8089900" cy="3570657"/>
          </a:xfrm>
        </p:spPr>
        <p:txBody>
          <a:bodyPr/>
          <a:lstStyle/>
          <a:p>
            <a:pPr>
              <a:lnSpc>
                <a:spcPct val="105000"/>
              </a:lnSpc>
            </a:pPr>
            <a:r>
              <a:rPr lang="en-US" sz="2700" dirty="0">
                <a:ea typeface="MS PGothic" pitchFamily="34" charset="-128"/>
              </a:rPr>
              <a:t>“…When they bought the company out they cut our hours back and they would bring in temp workers and they would give them all the hours and they weren’t giving us our hours, which caused me to lose my place I was staying in because I couldn’t afford to pay the rent, because, you know, from, you’re going from almost 80-100 (hours) a week down to 20 hours a week, it’s kind of hard to pay bills.”</a:t>
            </a:r>
            <a:endParaRPr lang="en-US" sz="2700" dirty="0"/>
          </a:p>
        </p:txBody>
      </p:sp>
    </p:spTree>
    <p:extLst>
      <p:ext uri="{BB962C8B-B14F-4D97-AF65-F5344CB8AC3E}">
        <p14:creationId xmlns:p14="http://schemas.microsoft.com/office/powerpoint/2010/main" val="4207110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BFD97909-F50D-4ADA-BE9A-16791C561D19}" type="datetime1">
              <a:rPr lang="en-US" smtClean="0"/>
              <a:t>5/24/2018</a:t>
            </a:fld>
            <a:endParaRPr lang="en-US" dirty="0"/>
          </a:p>
        </p:txBody>
      </p:sp>
      <p:sp>
        <p:nvSpPr>
          <p:cNvPr id="3" name="Footer Placeholder 2"/>
          <p:cNvSpPr>
            <a:spLocks noGrp="1"/>
          </p:cNvSpPr>
          <p:nvPr>
            <p:ph type="ftr" sz="quarter" idx="3"/>
          </p:nvPr>
        </p:nvSpPr>
        <p:spPr/>
        <p:txBody>
          <a:bodyPr/>
          <a:lstStyle/>
          <a:p>
            <a:r>
              <a:rPr lang="en-US" smtClean="0"/>
              <a:t>Pathways to Homelessness among Older Homeless Adults @mkushel</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34</a:t>
            </a:fld>
            <a:endParaRPr lang="en-US" dirty="0"/>
          </a:p>
        </p:txBody>
      </p:sp>
      <p:sp>
        <p:nvSpPr>
          <p:cNvPr id="5" name="Rectangle 4"/>
          <p:cNvSpPr/>
          <p:nvPr/>
        </p:nvSpPr>
        <p:spPr>
          <a:xfrm>
            <a:off x="1109609" y="2048404"/>
            <a:ext cx="7161088" cy="2677656"/>
          </a:xfrm>
          <a:prstGeom prst="rect">
            <a:avLst/>
          </a:prstGeom>
        </p:spPr>
        <p:txBody>
          <a:bodyPr wrap="square">
            <a:spAutoFit/>
          </a:bodyPr>
          <a:lstStyle/>
          <a:p>
            <a:pPr defTabSz="2286000"/>
            <a:r>
              <a:rPr lang="en-US" sz="2800" dirty="0">
                <a:solidFill>
                  <a:schemeClr val="bg1"/>
                </a:solidFill>
              </a:rPr>
              <a:t>Yeah, because, all my friends, I’m going to say like 80% of them or 90% of them, they were all working people like me…I was just too ashamed…These were the people who cared….but I, I didn’t look at it that way. I should have.  </a:t>
            </a:r>
          </a:p>
        </p:txBody>
      </p:sp>
    </p:spTree>
    <p:extLst>
      <p:ext uri="{BB962C8B-B14F-4D97-AF65-F5344CB8AC3E}">
        <p14:creationId xmlns:p14="http://schemas.microsoft.com/office/powerpoint/2010/main" val="51846634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732" y="438912"/>
            <a:ext cx="8089901" cy="575094"/>
          </a:xfrm>
        </p:spPr>
        <p:txBody>
          <a:bodyPr/>
          <a:lstStyle/>
          <a:p>
            <a:r>
              <a:rPr lang="en-US" dirty="0" smtClean="0"/>
              <a:t>Conclusions</a:t>
            </a:r>
            <a:endParaRPr lang="en-US" dirty="0"/>
          </a:p>
        </p:txBody>
      </p:sp>
      <p:sp>
        <p:nvSpPr>
          <p:cNvPr id="6" name="Content Placeholder 5"/>
          <p:cNvSpPr>
            <a:spLocks noGrp="1"/>
          </p:cNvSpPr>
          <p:nvPr>
            <p:ph idx="1"/>
          </p:nvPr>
        </p:nvSpPr>
        <p:spPr/>
        <p:txBody>
          <a:bodyPr/>
          <a:lstStyle/>
          <a:p>
            <a:r>
              <a:rPr lang="en-US" dirty="0" smtClean="0"/>
              <a:t>In cohort of homeless adults 50 and older</a:t>
            </a:r>
          </a:p>
          <a:p>
            <a:pPr lvl="1"/>
            <a:r>
              <a:rPr lang="en-US" dirty="0" smtClean="0"/>
              <a:t>Median age 57</a:t>
            </a:r>
          </a:p>
          <a:p>
            <a:pPr lvl="1"/>
            <a:r>
              <a:rPr lang="en-US" dirty="0" smtClean="0"/>
              <a:t>One-third lost housing in prior year</a:t>
            </a:r>
          </a:p>
          <a:p>
            <a:pPr lvl="1"/>
            <a:r>
              <a:rPr lang="en-US" dirty="0" smtClean="0"/>
              <a:t>Other household member’s loss of income important precipitant</a:t>
            </a:r>
          </a:p>
          <a:p>
            <a:pPr lvl="1"/>
            <a:r>
              <a:rPr lang="en-US" dirty="0" smtClean="0"/>
              <a:t>44% had first episode homelessness after age 50</a:t>
            </a:r>
            <a:endParaRPr lang="en-US" dirty="0"/>
          </a:p>
          <a:p>
            <a:r>
              <a:rPr lang="en-US" dirty="0" smtClean="0"/>
              <a:t>Life course experiences and current health status differs in those with onset first time homelessness &lt;50 than those ≥50</a:t>
            </a:r>
          </a:p>
          <a:p>
            <a:pPr lvl="1"/>
            <a:r>
              <a:rPr lang="en-US" dirty="0" smtClean="0"/>
              <a:t>More frequent (and severe) adverse early life experiences</a:t>
            </a:r>
          </a:p>
          <a:p>
            <a:pPr lvl="1"/>
            <a:r>
              <a:rPr lang="en-US" dirty="0" smtClean="0"/>
              <a:t>Lower attainment typical milestones early adulthood and middle age</a:t>
            </a:r>
          </a:p>
          <a:p>
            <a:pPr lvl="1"/>
            <a:endParaRPr lang="en-US" dirty="0" smtClean="0"/>
          </a:p>
          <a:p>
            <a:endParaRPr lang="en-US" dirty="0"/>
          </a:p>
        </p:txBody>
      </p:sp>
      <p:sp>
        <p:nvSpPr>
          <p:cNvPr id="2" name="Date Placeholder 1"/>
          <p:cNvSpPr>
            <a:spLocks noGrp="1"/>
          </p:cNvSpPr>
          <p:nvPr>
            <p:ph type="dt" sz="half" idx="2"/>
          </p:nvPr>
        </p:nvSpPr>
        <p:spPr/>
        <p:txBody>
          <a:bodyPr/>
          <a:lstStyle/>
          <a:p>
            <a:fld id="{B37F44A3-AB37-4373-83D9-583007CEE4BD}" type="datetime1">
              <a:rPr lang="en-US" smtClean="0"/>
              <a:t>5/24/2018</a:t>
            </a:fld>
            <a:endParaRPr lang="en-US" dirty="0"/>
          </a:p>
        </p:txBody>
      </p:sp>
      <p:sp>
        <p:nvSpPr>
          <p:cNvPr id="3" name="Footer Placeholder 2"/>
          <p:cNvSpPr>
            <a:spLocks noGrp="1"/>
          </p:cNvSpPr>
          <p:nvPr>
            <p:ph type="ftr" sz="quarter" idx="3"/>
          </p:nvPr>
        </p:nvSpPr>
        <p:spPr/>
        <p:txBody>
          <a:bodyPr/>
          <a:lstStyle/>
          <a:p>
            <a:r>
              <a:rPr lang="en-US" smtClean="0"/>
              <a:t>Pathways to Homelessness among Older Homeless Adults @mkushel</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35</a:t>
            </a:fld>
            <a:endParaRPr lang="en-US" dirty="0"/>
          </a:p>
        </p:txBody>
      </p:sp>
    </p:spTree>
    <p:extLst>
      <p:ext uri="{BB962C8B-B14F-4D97-AF65-F5344CB8AC3E}">
        <p14:creationId xmlns:p14="http://schemas.microsoft.com/office/powerpoint/2010/main" val="377649373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Those with early life homelessness had earlier onset and more severe substance use, mental health problems</a:t>
            </a:r>
            <a:endParaRPr lang="en-US" dirty="0"/>
          </a:p>
          <a:p>
            <a:r>
              <a:rPr lang="en-US" dirty="0" smtClean="0"/>
              <a:t>Significantly different current vulnerability profiles</a:t>
            </a:r>
          </a:p>
          <a:p>
            <a:pPr lvl="1"/>
            <a:r>
              <a:rPr lang="en-US" dirty="0" smtClean="0"/>
              <a:t>Homeless &gt;50 with fewer substance use problems, fewer mental health problems, better overall health and function</a:t>
            </a:r>
          </a:p>
          <a:p>
            <a:r>
              <a:rPr lang="en-US" dirty="0" smtClean="0"/>
              <a:t>Missed opportunities for prevention for late-life homelessness</a:t>
            </a:r>
          </a:p>
          <a:p>
            <a:pPr lvl="1"/>
            <a:r>
              <a:rPr lang="en-US" dirty="0" smtClean="0"/>
              <a:t>Job loss, death/illness of spouse/partner/parent as key precipitant</a:t>
            </a:r>
          </a:p>
          <a:p>
            <a:pPr lvl="1"/>
            <a:r>
              <a:rPr lang="en-US" dirty="0" smtClean="0"/>
              <a:t>Social isolation/stigma/shame reduce help seeking </a:t>
            </a:r>
          </a:p>
          <a:p>
            <a:pPr lvl="1"/>
            <a:endParaRPr lang="en-US" dirty="0"/>
          </a:p>
          <a:p>
            <a:pPr marL="0" indent="-58738">
              <a:buNone/>
            </a:pPr>
            <a:endParaRPr lang="en-US" dirty="0" smtClean="0"/>
          </a:p>
          <a:p>
            <a:pPr lvl="1"/>
            <a:endParaRPr lang="en-US" dirty="0"/>
          </a:p>
        </p:txBody>
      </p:sp>
      <p:sp>
        <p:nvSpPr>
          <p:cNvPr id="4" name="Date Placeholder 3"/>
          <p:cNvSpPr>
            <a:spLocks noGrp="1"/>
          </p:cNvSpPr>
          <p:nvPr>
            <p:ph type="dt" sz="half" idx="2"/>
          </p:nvPr>
        </p:nvSpPr>
        <p:spPr/>
        <p:txBody>
          <a:bodyPr/>
          <a:lstStyle/>
          <a:p>
            <a:fld id="{7C06F179-9405-43E6-8B55-E2750FDB25FC}" type="datetime1">
              <a:rPr lang="en-US" smtClean="0"/>
              <a:t>5/24/2018</a:t>
            </a:fld>
            <a:endParaRPr lang="en-US" dirty="0"/>
          </a:p>
        </p:txBody>
      </p:sp>
      <p:sp>
        <p:nvSpPr>
          <p:cNvPr id="5" name="Footer Placeholder 4"/>
          <p:cNvSpPr>
            <a:spLocks noGrp="1"/>
          </p:cNvSpPr>
          <p:nvPr>
            <p:ph type="ftr" sz="quarter" idx="3"/>
          </p:nvPr>
        </p:nvSpPr>
        <p:spPr/>
        <p:txBody>
          <a:bodyPr/>
          <a:lstStyle/>
          <a:p>
            <a:r>
              <a:rPr lang="en-US" dirty="0" smtClean="0"/>
              <a:t>Pathways to Homelessness among Older Homeless Adults @mkushel</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36</a:t>
            </a:fld>
            <a:endParaRPr lang="en-US" dirty="0"/>
          </a:p>
        </p:txBody>
      </p:sp>
    </p:spTree>
    <p:extLst>
      <p:ext uri="{BB962C8B-B14F-4D97-AF65-F5344CB8AC3E}">
        <p14:creationId xmlns:p14="http://schemas.microsoft.com/office/powerpoint/2010/main" val="423781904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While birth cohort at high risk, these data suggest older homeless adults not single cohort</a:t>
            </a:r>
          </a:p>
          <a:p>
            <a:r>
              <a:rPr lang="en-US" dirty="0" smtClean="0"/>
              <a:t>Will need different interventions to prevent and address homelessness </a:t>
            </a:r>
            <a:endParaRPr lang="en-US" dirty="0"/>
          </a:p>
        </p:txBody>
      </p:sp>
      <p:sp>
        <p:nvSpPr>
          <p:cNvPr id="4" name="Date Placeholder 3"/>
          <p:cNvSpPr>
            <a:spLocks noGrp="1"/>
          </p:cNvSpPr>
          <p:nvPr>
            <p:ph type="dt" sz="half" idx="2"/>
          </p:nvPr>
        </p:nvSpPr>
        <p:spPr/>
        <p:txBody>
          <a:bodyPr/>
          <a:lstStyle/>
          <a:p>
            <a:fld id="{944BE4F3-2932-4FA7-96BD-1C6B28F9558C}" type="datetime1">
              <a:rPr lang="en-US" smtClean="0"/>
              <a:t>5/24/2018</a:t>
            </a:fld>
            <a:endParaRPr lang="en-US" dirty="0"/>
          </a:p>
        </p:txBody>
      </p:sp>
      <p:sp>
        <p:nvSpPr>
          <p:cNvPr id="5" name="Footer Placeholder 4"/>
          <p:cNvSpPr>
            <a:spLocks noGrp="1"/>
          </p:cNvSpPr>
          <p:nvPr>
            <p:ph type="ftr" sz="quarter" idx="3"/>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37</a:t>
            </a:fld>
            <a:endParaRPr lang="en-US" dirty="0"/>
          </a:p>
        </p:txBody>
      </p:sp>
    </p:spTree>
    <p:extLst>
      <p:ext uri="{BB962C8B-B14F-4D97-AF65-F5344CB8AC3E}">
        <p14:creationId xmlns:p14="http://schemas.microsoft.com/office/powerpoint/2010/main" val="391775970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1983" y="1651893"/>
            <a:ext cx="5406986" cy="742754"/>
          </a:xfrm>
        </p:spPr>
        <p:txBody>
          <a:bodyPr>
            <a:normAutofit/>
          </a:bodyPr>
          <a:lstStyle/>
          <a:p>
            <a:pPr marL="0" indent="0">
              <a:buNone/>
            </a:pPr>
            <a:r>
              <a:rPr lang="en-US" sz="3600" dirty="0"/>
              <a:t>margot.kushel@ucsf.edu</a:t>
            </a:r>
          </a:p>
          <a:p>
            <a:pPr marL="0" indent="0">
              <a:buNone/>
            </a:pPr>
            <a:endParaRPr lang="en-US" sz="3600" dirty="0"/>
          </a:p>
        </p:txBody>
      </p:sp>
      <p:sp>
        <p:nvSpPr>
          <p:cNvPr id="4" name="Date Placeholder 3"/>
          <p:cNvSpPr>
            <a:spLocks noGrp="1"/>
          </p:cNvSpPr>
          <p:nvPr>
            <p:ph type="dt" sz="half" idx="10"/>
          </p:nvPr>
        </p:nvSpPr>
        <p:spPr/>
        <p:txBody>
          <a:bodyPr/>
          <a:lstStyle/>
          <a:p>
            <a:fld id="{72EC5C50-D413-4A47-BCFE-C45EA4ACC990}"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38</a:t>
            </a:fld>
            <a:endParaRPr lang="en-US" dirty="0"/>
          </a:p>
        </p:txBody>
      </p:sp>
      <p:pic>
        <p:nvPicPr>
          <p:cNvPr id="7" name="Picture 6">
            <a:extLst>
              <a:ext uri="{FF2B5EF4-FFF2-40B4-BE49-F238E27FC236}">
                <a16:creationId xmlns:a16="http://schemas.microsoft.com/office/drawing/2014/main" xmlns="" id="{07A3D27D-6979-5C49-8C6B-8653B1EF6E46}"/>
              </a:ext>
            </a:extLst>
          </p:cNvPr>
          <p:cNvPicPr>
            <a:picLocks noChangeAspect="1"/>
          </p:cNvPicPr>
          <p:nvPr/>
        </p:nvPicPr>
        <p:blipFill>
          <a:blip r:embed="rId2"/>
          <a:stretch>
            <a:fillRect/>
          </a:stretch>
        </p:blipFill>
        <p:spPr>
          <a:xfrm>
            <a:off x="2871606" y="2967056"/>
            <a:ext cx="1254955" cy="1254955"/>
          </a:xfrm>
          <a:prstGeom prst="rect">
            <a:avLst/>
          </a:prstGeom>
        </p:spPr>
      </p:pic>
      <p:sp>
        <p:nvSpPr>
          <p:cNvPr id="8" name="Rectangle 7">
            <a:extLst>
              <a:ext uri="{FF2B5EF4-FFF2-40B4-BE49-F238E27FC236}">
                <a16:creationId xmlns:a16="http://schemas.microsoft.com/office/drawing/2014/main" xmlns="" id="{CCB0894E-51DC-5F4B-8BA4-673D71A4B7C8}"/>
              </a:ext>
            </a:extLst>
          </p:cNvPr>
          <p:cNvSpPr/>
          <p:nvPr/>
        </p:nvSpPr>
        <p:spPr>
          <a:xfrm>
            <a:off x="4089600" y="3271367"/>
            <a:ext cx="2371162" cy="646331"/>
          </a:xfrm>
          <a:prstGeom prst="rect">
            <a:avLst/>
          </a:prstGeom>
        </p:spPr>
        <p:txBody>
          <a:bodyPr wrap="none">
            <a:spAutoFit/>
          </a:bodyPr>
          <a:lstStyle/>
          <a:p>
            <a:r>
              <a:rPr lang="en-US" sz="3600" dirty="0">
                <a:solidFill>
                  <a:schemeClr val="bg1"/>
                </a:solidFill>
                <a:latin typeface="+mj-lt"/>
              </a:rPr>
              <a:t>@mkushel</a:t>
            </a:r>
          </a:p>
        </p:txBody>
      </p:sp>
    </p:spTree>
    <p:extLst>
      <p:ext uri="{BB962C8B-B14F-4D97-AF65-F5344CB8AC3E}">
        <p14:creationId xmlns:p14="http://schemas.microsoft.com/office/powerpoint/2010/main" val="509028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70" y="528000"/>
            <a:ext cx="7626052" cy="467757"/>
          </a:xfrm>
        </p:spPr>
        <p:txBody>
          <a:bodyPr/>
          <a:lstStyle/>
          <a:p>
            <a:r>
              <a:rPr lang="en-US" sz="2800" dirty="0"/>
              <a:t>HOPE HOME papers currently available or in press</a:t>
            </a:r>
          </a:p>
        </p:txBody>
      </p:sp>
      <p:sp>
        <p:nvSpPr>
          <p:cNvPr id="3" name="Content Placeholder 2"/>
          <p:cNvSpPr>
            <a:spLocks noGrp="1"/>
          </p:cNvSpPr>
          <p:nvPr>
            <p:ph idx="1"/>
          </p:nvPr>
        </p:nvSpPr>
        <p:spPr>
          <a:xfrm>
            <a:off x="657789" y="1274164"/>
            <a:ext cx="8089901" cy="4930694"/>
          </a:xfrm>
        </p:spPr>
        <p:txBody>
          <a:bodyPr>
            <a:normAutofit fontScale="92500" lnSpcReduction="10000"/>
          </a:bodyPr>
          <a:lstStyle/>
          <a:p>
            <a:pPr marL="0" indent="0">
              <a:lnSpc>
                <a:spcPct val="120000"/>
              </a:lnSpc>
              <a:spcBef>
                <a:spcPts val="0"/>
              </a:spcBef>
              <a:buNone/>
            </a:pPr>
            <a:r>
              <a:rPr lang="en-US" sz="1200" dirty="0"/>
              <a:t>Brown RT, Goodman L, Guzman D, Tieu L, Ponath C, et al. Pathways to Homelessness among Older Homeless Adults: Results from the HOPE HOME Study. PLoS One. 2016;11(5):e0155065. PubMed PMID: 27163478; PubMed Central PMCID: PMC4862628.</a:t>
            </a:r>
          </a:p>
          <a:p>
            <a:pPr marL="0" indent="0">
              <a:lnSpc>
                <a:spcPct val="120000"/>
              </a:lnSpc>
              <a:spcBef>
                <a:spcPts val="0"/>
              </a:spcBef>
              <a:buNone/>
            </a:pPr>
            <a:endParaRPr lang="en-US" sz="1200" dirty="0"/>
          </a:p>
          <a:p>
            <a:pPr marL="0" indent="0">
              <a:lnSpc>
                <a:spcPct val="120000"/>
              </a:lnSpc>
              <a:spcBef>
                <a:spcPts val="0"/>
              </a:spcBef>
              <a:buNone/>
            </a:pPr>
            <a:r>
              <a:rPr lang="en-US" sz="1200" dirty="0"/>
              <a:t>Lee CT, Guzman D, Ponath C, Tieu L, Riley E, et al. Residential patterns in older homeless adults: Results of a cluster analysis. Soc Sci Med. 2016 Mar;153:131-40. PubMed PMID: 26896877; NIHMSID: NIHMS761784; PubMed Central PMCID: PMC4788540.</a:t>
            </a:r>
          </a:p>
          <a:p>
            <a:pPr marL="0" indent="0">
              <a:lnSpc>
                <a:spcPct val="120000"/>
              </a:lnSpc>
              <a:spcBef>
                <a:spcPts val="0"/>
              </a:spcBef>
              <a:buNone/>
            </a:pPr>
            <a:endParaRPr lang="en-US" sz="1200" dirty="0"/>
          </a:p>
          <a:p>
            <a:pPr marL="0" indent="0">
              <a:lnSpc>
                <a:spcPct val="120000"/>
              </a:lnSpc>
              <a:spcBef>
                <a:spcPts val="0"/>
              </a:spcBef>
              <a:buNone/>
            </a:pPr>
            <a:r>
              <a:rPr lang="en-US" sz="1200" dirty="0"/>
              <a:t>Vijayaraghavan M, Tieu L, Ponath C, Guzman D, Kushel M. Tobacco Cessation Behaviors Among Older Homeless Adults: Results From the HOPE HOME Study. Nicotine Tob Res. 2016 Aug;18(8):1733-9. PubMed PMID: 26920648; PubMed Central PMCID: PMC4941600.</a:t>
            </a:r>
          </a:p>
          <a:p>
            <a:pPr marL="0" indent="0">
              <a:lnSpc>
                <a:spcPct val="120000"/>
              </a:lnSpc>
              <a:spcBef>
                <a:spcPts val="0"/>
              </a:spcBef>
              <a:buNone/>
            </a:pPr>
            <a:endParaRPr lang="en-US" sz="1200" dirty="0"/>
          </a:p>
          <a:p>
            <a:pPr marL="0" indent="0">
              <a:lnSpc>
                <a:spcPct val="120000"/>
              </a:lnSpc>
              <a:spcBef>
                <a:spcPts val="0"/>
              </a:spcBef>
              <a:buNone/>
            </a:pPr>
            <a:r>
              <a:rPr lang="en-US" sz="1200" dirty="0"/>
              <a:t>Spinelli MA, Ponath C, Tieu L, Hurstak EE, Guzman D, et al. Factors associated with substance use in older homeless adults: Results from the HOPE HOME study. Subst Abus. 2017 Jan-Mar;38(1):88-94. PubMed PMID: 27897965; NIHMSID: NIHMS859935; PubMed Central PMCID: PMC5472372.</a:t>
            </a:r>
          </a:p>
          <a:p>
            <a:pPr marL="0" indent="0">
              <a:lnSpc>
                <a:spcPct val="120000"/>
              </a:lnSpc>
              <a:spcBef>
                <a:spcPts val="0"/>
              </a:spcBef>
              <a:buNone/>
            </a:pPr>
            <a:endParaRPr lang="en-US" sz="1200" dirty="0"/>
          </a:p>
          <a:p>
            <a:pPr marL="0" indent="0">
              <a:lnSpc>
                <a:spcPct val="120000"/>
              </a:lnSpc>
              <a:spcBef>
                <a:spcPts val="0"/>
              </a:spcBef>
              <a:buNone/>
            </a:pPr>
            <a:r>
              <a:rPr lang="en-US" sz="1200" dirty="0"/>
              <a:t>Raven MC, Tieu L, Lee CT, Ponath C, Guzman D, et al. Emergency Department Use in a Cohort of Older Homeless Adults: Results From the HOPE HOME Study. Acad Emerg Med. 2017 Jan;24(1):63-74. PubMed PMID: 27520382.</a:t>
            </a:r>
          </a:p>
          <a:p>
            <a:pPr marL="0" indent="0">
              <a:lnSpc>
                <a:spcPct val="120000"/>
              </a:lnSpc>
              <a:spcBef>
                <a:spcPts val="0"/>
              </a:spcBef>
              <a:buNone/>
            </a:pPr>
            <a:endParaRPr lang="en-US" sz="1200" dirty="0"/>
          </a:p>
          <a:p>
            <a:pPr marL="0" indent="0">
              <a:lnSpc>
                <a:spcPct val="120000"/>
              </a:lnSpc>
              <a:spcBef>
                <a:spcPts val="0"/>
              </a:spcBef>
              <a:buNone/>
            </a:pPr>
            <a:r>
              <a:rPr lang="en-US" sz="1200" dirty="0"/>
              <a:t>Vijayaraghavan M, Olsen P, Weeks J, McKelvey K, Ponath C, et al. Older African American Homeless-Experienced Smokers' Attitudes Toward Tobacco Control Policies-Results from the HOPE HOME Study. Am J Health Promot. 2017 Jan 1;:890117117729928. PubMed PMID: 28893086.</a:t>
            </a:r>
          </a:p>
          <a:p>
            <a:pPr marL="0" indent="0">
              <a:lnSpc>
                <a:spcPct val="120000"/>
              </a:lnSpc>
              <a:spcBef>
                <a:spcPts val="0"/>
              </a:spcBef>
              <a:buNone/>
            </a:pPr>
            <a:endParaRPr lang="en-US" sz="1200" dirty="0"/>
          </a:p>
          <a:p>
            <a:pPr marL="0" indent="0">
              <a:lnSpc>
                <a:spcPct val="120000"/>
              </a:lnSpc>
              <a:spcBef>
                <a:spcPts val="0"/>
              </a:spcBef>
              <a:buNone/>
            </a:pPr>
            <a:r>
              <a:rPr lang="en-US" sz="1200" dirty="0"/>
              <a:t>Lee CM, </a:t>
            </a:r>
            <a:r>
              <a:rPr lang="en-US" sz="1200" dirty="0" err="1"/>
              <a:t>Mangurian</a:t>
            </a:r>
            <a:r>
              <a:rPr lang="en-US" sz="1200" dirty="0"/>
              <a:t> C, Tieu L, </a:t>
            </a:r>
            <a:r>
              <a:rPr lang="en-US" sz="1200" dirty="0" err="1"/>
              <a:t>Ponath</a:t>
            </a:r>
            <a:r>
              <a:rPr lang="en-US" sz="1200" dirty="0"/>
              <a:t> C, Guzman D, et al. Childhood Adversities Associated with Poor Adult Mental Health Outcomes in Older Homeless Adults: Results From the HOPE HOME Study. Am J </a:t>
            </a:r>
            <a:r>
              <a:rPr lang="en-US" sz="1200" dirty="0" err="1"/>
              <a:t>Geriatr</a:t>
            </a:r>
            <a:r>
              <a:rPr lang="en-US" sz="1200" dirty="0"/>
              <a:t> Psychiatry. 2017 Feb;25(2):107-117. PubMed PMID: 27544890; NIHMSID: NIHMS811458; PubMed Central PMCID: PMC5253307.</a:t>
            </a:r>
          </a:p>
        </p:txBody>
      </p:sp>
      <p:sp>
        <p:nvSpPr>
          <p:cNvPr id="4" name="Date Placeholder 3"/>
          <p:cNvSpPr>
            <a:spLocks noGrp="1"/>
          </p:cNvSpPr>
          <p:nvPr>
            <p:ph type="dt" sz="half" idx="10"/>
          </p:nvPr>
        </p:nvSpPr>
        <p:spPr/>
        <p:txBody>
          <a:bodyPr/>
          <a:lstStyle/>
          <a:p>
            <a:fld id="{7E715BE5-4898-49F3-9B3D-D7CDACBA9F7B}"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39</a:t>
            </a:fld>
            <a:endParaRPr lang="en-US" dirty="0"/>
          </a:p>
        </p:txBody>
      </p:sp>
    </p:spTree>
    <p:extLst>
      <p:ext uri="{BB962C8B-B14F-4D97-AF65-F5344CB8AC3E}">
        <p14:creationId xmlns:p14="http://schemas.microsoft.com/office/powerpoint/2010/main" val="4171033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HOPE HOME Study</a:t>
            </a:r>
          </a:p>
        </p:txBody>
      </p:sp>
      <p:sp>
        <p:nvSpPr>
          <p:cNvPr id="3" name="Content Placeholder 2"/>
          <p:cNvSpPr>
            <a:spLocks noGrp="1"/>
          </p:cNvSpPr>
          <p:nvPr>
            <p:ph idx="1"/>
          </p:nvPr>
        </p:nvSpPr>
        <p:spPr>
          <a:xfrm>
            <a:off x="656473" y="1373711"/>
            <a:ext cx="8143658" cy="5078649"/>
          </a:xfrm>
        </p:spPr>
        <p:txBody>
          <a:bodyPr/>
          <a:lstStyle/>
          <a:p>
            <a:r>
              <a:rPr lang="en-US" altLang="en-US" sz="2800" u="sng" dirty="0"/>
              <a:t>H</a:t>
            </a:r>
            <a:r>
              <a:rPr lang="en-US" altLang="en-US" sz="2800" dirty="0"/>
              <a:t>ealth </a:t>
            </a:r>
            <a:r>
              <a:rPr lang="en-US" altLang="en-US" sz="2800" u="sng" dirty="0"/>
              <a:t>O</a:t>
            </a:r>
            <a:r>
              <a:rPr lang="en-US" altLang="en-US" sz="2800" dirty="0"/>
              <a:t>utcomes of </a:t>
            </a:r>
            <a:r>
              <a:rPr lang="en-US" altLang="en-US" sz="2800" u="sng" dirty="0"/>
              <a:t>P</a:t>
            </a:r>
            <a:r>
              <a:rPr lang="en-US" altLang="en-US" sz="2800" dirty="0"/>
              <a:t>eople </a:t>
            </a:r>
            <a:r>
              <a:rPr lang="en-US" altLang="en-US" sz="2800" u="sng" dirty="0"/>
              <a:t>E</a:t>
            </a:r>
            <a:r>
              <a:rPr lang="en-US" altLang="en-US" sz="2800" dirty="0"/>
              <a:t>xperiencing </a:t>
            </a:r>
            <a:r>
              <a:rPr lang="en-US" altLang="en-US" sz="2800" u="sng" dirty="0"/>
              <a:t>H</a:t>
            </a:r>
            <a:r>
              <a:rPr lang="en-US" altLang="en-US" sz="2800" dirty="0"/>
              <a:t>omelessness in </a:t>
            </a:r>
            <a:r>
              <a:rPr lang="en-US" altLang="en-US" sz="2800" u="sng" dirty="0"/>
              <a:t>O</a:t>
            </a:r>
            <a:r>
              <a:rPr lang="en-US" altLang="en-US" sz="2800" dirty="0"/>
              <a:t>lder </a:t>
            </a:r>
            <a:r>
              <a:rPr lang="en-US" altLang="en-US" sz="2800" u="sng" dirty="0"/>
              <a:t>M</a:t>
            </a:r>
            <a:r>
              <a:rPr lang="en-US" altLang="en-US" sz="2800" dirty="0"/>
              <a:t>iddle ag</a:t>
            </a:r>
            <a:r>
              <a:rPr lang="en-US" altLang="en-US" sz="2800" u="sng" dirty="0"/>
              <a:t>E</a:t>
            </a:r>
          </a:p>
          <a:p>
            <a:pPr marL="0" indent="0">
              <a:buNone/>
            </a:pPr>
            <a:endParaRPr lang="en-US" altLang="en-US" sz="2800" dirty="0"/>
          </a:p>
          <a:p>
            <a:pPr lvl="1"/>
            <a:r>
              <a:rPr lang="en-US" altLang="en-US" sz="2800" dirty="0"/>
              <a:t>Funded by National Institute on Aging (NIA)</a:t>
            </a:r>
          </a:p>
          <a:p>
            <a:pPr lvl="1"/>
            <a:r>
              <a:rPr lang="en-US" altLang="en-US" sz="2800" dirty="0"/>
              <a:t>Longitudinal cohort study in Oakland, CA</a:t>
            </a:r>
          </a:p>
          <a:p>
            <a:pPr lvl="1"/>
            <a:r>
              <a:rPr lang="en-US" sz="2800" dirty="0"/>
              <a:t>350 participants enrolled July 2013 to June 2014, following participants every six months</a:t>
            </a:r>
          </a:p>
          <a:p>
            <a:pPr lvl="1"/>
            <a:r>
              <a:rPr lang="en-US" sz="2800" dirty="0"/>
              <a:t>Renewed for another five years </a:t>
            </a:r>
          </a:p>
        </p:txBody>
      </p:sp>
      <p:sp>
        <p:nvSpPr>
          <p:cNvPr id="4" name="Date Placeholder 3"/>
          <p:cNvSpPr>
            <a:spLocks noGrp="1"/>
          </p:cNvSpPr>
          <p:nvPr>
            <p:ph type="dt" sz="half" idx="10"/>
          </p:nvPr>
        </p:nvSpPr>
        <p:spPr/>
        <p:txBody>
          <a:bodyPr/>
          <a:lstStyle/>
          <a:p>
            <a:fld id="{0C63870F-7714-4671-9186-B409A5E55B54}"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4</a:t>
            </a:fld>
            <a:endParaRPr lang="en-US" dirty="0"/>
          </a:p>
        </p:txBody>
      </p:sp>
    </p:spTree>
    <p:extLst>
      <p:ext uri="{BB962C8B-B14F-4D97-AF65-F5344CB8AC3E}">
        <p14:creationId xmlns:p14="http://schemas.microsoft.com/office/powerpoint/2010/main" val="1214032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70" y="528000"/>
            <a:ext cx="7626052" cy="467757"/>
          </a:xfrm>
        </p:spPr>
        <p:txBody>
          <a:bodyPr/>
          <a:lstStyle/>
          <a:p>
            <a:r>
              <a:rPr lang="en-US" sz="2800" dirty="0"/>
              <a:t>HOPE HOME papers currently available or in press</a:t>
            </a:r>
          </a:p>
        </p:txBody>
      </p:sp>
      <p:sp>
        <p:nvSpPr>
          <p:cNvPr id="3" name="Content Placeholder 2"/>
          <p:cNvSpPr>
            <a:spLocks noGrp="1"/>
          </p:cNvSpPr>
          <p:nvPr>
            <p:ph idx="1"/>
          </p:nvPr>
        </p:nvSpPr>
        <p:spPr>
          <a:xfrm>
            <a:off x="604070" y="1191848"/>
            <a:ext cx="8143620" cy="5004766"/>
          </a:xfrm>
        </p:spPr>
        <p:txBody>
          <a:bodyPr>
            <a:noAutofit/>
          </a:bodyPr>
          <a:lstStyle/>
          <a:p>
            <a:pPr marL="0" indent="0">
              <a:lnSpc>
                <a:spcPct val="120000"/>
              </a:lnSpc>
              <a:spcBef>
                <a:spcPts val="0"/>
              </a:spcBef>
              <a:buNone/>
            </a:pPr>
            <a:r>
              <a:rPr lang="en-US" sz="1100" dirty="0"/>
              <a:t>Brown RT, Hemati K, Riley ED, Lee CT, Ponath C, et al. Geriatric Conditions in a Population-Based Sample of Older Homeless Adults. Gerontologist. 2017 Aug 1;57(4):757-766. PubMed PMID: 26920935.</a:t>
            </a:r>
          </a:p>
          <a:p>
            <a:pPr marL="457200" indent="-457200">
              <a:lnSpc>
                <a:spcPct val="120000"/>
              </a:lnSpc>
              <a:spcBef>
                <a:spcPts val="0"/>
              </a:spcBef>
              <a:buAutoNum type="arabicPeriod" startAt="8"/>
            </a:pPr>
            <a:endParaRPr lang="en-US" sz="1100" dirty="0"/>
          </a:p>
          <a:p>
            <a:pPr marL="0" indent="0">
              <a:lnSpc>
                <a:spcPct val="120000"/>
              </a:lnSpc>
              <a:spcBef>
                <a:spcPts val="0"/>
              </a:spcBef>
              <a:buNone/>
            </a:pPr>
            <a:r>
              <a:rPr lang="en-US" sz="1100" dirty="0"/>
              <a:t>Landefeld JC, Miaskowski C, Tieu L, Ponath C, Lee CT, et al. Characteristics and Factors Associated With Pain in Older Homeless Individuals: Results From the Health Outcomes in People Experiencing Homelessness in Older Middle Age (HOPE HOME) Study. J Pain. 2017 Sep;18(9):1036-1045. PubMed PMID: 28412229; NIHMSID: NIHMS867699; PubMed Central PMCID: PMC5581208.</a:t>
            </a:r>
          </a:p>
          <a:p>
            <a:pPr marL="457200" indent="-457200">
              <a:lnSpc>
                <a:spcPct val="120000"/>
              </a:lnSpc>
              <a:spcBef>
                <a:spcPts val="0"/>
              </a:spcBef>
              <a:buAutoNum type="arabicPeriod" startAt="9"/>
            </a:pPr>
            <a:endParaRPr lang="en-US" sz="1100" dirty="0"/>
          </a:p>
          <a:p>
            <a:pPr marL="0" indent="0">
              <a:lnSpc>
                <a:spcPct val="120000"/>
              </a:lnSpc>
              <a:spcBef>
                <a:spcPts val="0"/>
              </a:spcBef>
              <a:buNone/>
            </a:pPr>
            <a:r>
              <a:rPr lang="en-US" sz="1100" dirty="0"/>
              <a:t>Hurstak E, Johnson JK, Tieu L, Guzman D, Ponath C, et al. Factors associated with cognitive impairment in a cohort of older homeless adults: Results from the HOPE HOME study. Drug Alcohol Depend. 2017 Sep 1;178:562-570. PubMed PMID: 28738314; NIHMSID: NIHMS894872; PubMed Central PMCID: PMC5568464.</a:t>
            </a:r>
          </a:p>
          <a:p>
            <a:pPr marL="457200" indent="-457200">
              <a:lnSpc>
                <a:spcPct val="120000"/>
              </a:lnSpc>
              <a:spcBef>
                <a:spcPts val="0"/>
              </a:spcBef>
              <a:buAutoNum type="arabicPeriod" startAt="10"/>
            </a:pPr>
            <a:endParaRPr lang="en-US" sz="1100" dirty="0"/>
          </a:p>
          <a:p>
            <a:pPr marL="0" indent="0">
              <a:lnSpc>
                <a:spcPct val="120000"/>
              </a:lnSpc>
              <a:spcBef>
                <a:spcPts val="0"/>
              </a:spcBef>
              <a:buNone/>
            </a:pPr>
            <a:r>
              <a:rPr lang="en-US" sz="1100" dirty="0"/>
              <a:t>Patanwala M, Tieu L, Ponath C, Guzman D, Ritchie CS, et al. Physical, Psychological, Social, and Existential Symptoms in Older Homeless-Experienced Adults: An Observational Study of the Hope Home Cohort. J Gen Intern Med. 2017 Nov 28;PubMed PMID: 29185174.</a:t>
            </a:r>
          </a:p>
          <a:p>
            <a:pPr marL="0" indent="0">
              <a:lnSpc>
                <a:spcPct val="120000"/>
              </a:lnSpc>
              <a:spcBef>
                <a:spcPts val="0"/>
              </a:spcBef>
              <a:buNone/>
            </a:pPr>
            <a:endParaRPr lang="en-US" sz="1100" dirty="0"/>
          </a:p>
          <a:p>
            <a:pPr marL="0" indent="0">
              <a:lnSpc>
                <a:spcPct val="120000"/>
              </a:lnSpc>
              <a:spcBef>
                <a:spcPts val="0"/>
              </a:spcBef>
              <a:buNone/>
            </a:pPr>
            <a:r>
              <a:rPr lang="en-US" sz="1100" dirty="0"/>
              <a:t>Tong M, Tieu L, Lee CT, </a:t>
            </a:r>
            <a:r>
              <a:rPr lang="en-US" sz="1100" dirty="0" err="1"/>
              <a:t>Ponath</a:t>
            </a:r>
            <a:r>
              <a:rPr lang="en-US" sz="1100" dirty="0"/>
              <a:t> C, Guzman D, </a:t>
            </a:r>
            <a:r>
              <a:rPr lang="en-US" sz="1100" dirty="0" err="1"/>
              <a:t>Kushel</a:t>
            </a:r>
            <a:r>
              <a:rPr lang="en-US" sz="1100" dirty="0"/>
              <a:t> M. Factors associated with food insecurity among older homeless adults: results from the HOPE HOME study. J Public Health (</a:t>
            </a:r>
            <a:r>
              <a:rPr lang="en-US" sz="1100" dirty="0" err="1"/>
              <a:t>Oxf</a:t>
            </a:r>
            <a:r>
              <a:rPr lang="en-US" sz="1100" dirty="0"/>
              <a:t>). 2018 Apr 02. PMID: 29617886.</a:t>
            </a:r>
          </a:p>
          <a:p>
            <a:pPr marL="0" indent="0">
              <a:lnSpc>
                <a:spcPct val="120000"/>
              </a:lnSpc>
              <a:spcBef>
                <a:spcPts val="0"/>
              </a:spcBef>
              <a:buNone/>
            </a:pPr>
            <a:endParaRPr lang="en-US" sz="1100" dirty="0"/>
          </a:p>
          <a:p>
            <a:pPr marL="0" indent="0">
              <a:lnSpc>
                <a:spcPct val="120000"/>
              </a:lnSpc>
              <a:spcBef>
                <a:spcPts val="0"/>
              </a:spcBef>
              <a:buNone/>
            </a:pPr>
            <a:r>
              <a:rPr lang="en-US" sz="1100" dirty="0" err="1" smtClean="0"/>
              <a:t>Sudore</a:t>
            </a:r>
            <a:r>
              <a:rPr lang="en-US" sz="1100" dirty="0" smtClean="0"/>
              <a:t> </a:t>
            </a:r>
            <a:r>
              <a:rPr lang="en-US" sz="1100" dirty="0"/>
              <a:t>RL, </a:t>
            </a:r>
            <a:r>
              <a:rPr lang="en-US" sz="1100" dirty="0" err="1"/>
              <a:t>Cuervo</a:t>
            </a:r>
            <a:r>
              <a:rPr lang="en-US" sz="1100" dirty="0"/>
              <a:t> IA, Tieu L, Guzman D, Kaplan LM, </a:t>
            </a:r>
            <a:r>
              <a:rPr lang="en-US" sz="1100" dirty="0" err="1"/>
              <a:t>Kushel</a:t>
            </a:r>
            <a:r>
              <a:rPr lang="en-US" sz="1100" dirty="0"/>
              <a:t> M. Advance Care Planning for Older Homeless-Experienced Adults: Results from the Health Outcomes of People Experiencing Homelessness in Older Middle Age Study. J Am </a:t>
            </a:r>
            <a:r>
              <a:rPr lang="en-US" sz="1100" dirty="0" err="1"/>
              <a:t>Geriatr</a:t>
            </a:r>
            <a:r>
              <a:rPr lang="en-US" sz="1100" dirty="0"/>
              <a:t> Soc. 2018 May 9. </a:t>
            </a:r>
            <a:r>
              <a:rPr lang="en-US" sz="1100" dirty="0" err="1"/>
              <a:t>doi</a:t>
            </a:r>
            <a:r>
              <a:rPr lang="en-US" sz="1100" dirty="0"/>
              <a:t>: 10.1111/jgs.15417. [</a:t>
            </a:r>
            <a:r>
              <a:rPr lang="en-US" sz="1100" dirty="0" err="1"/>
              <a:t>Epub</a:t>
            </a:r>
            <a:r>
              <a:rPr lang="en-US" sz="1100" dirty="0"/>
              <a:t> ahead of print] PMID: 29741765</a:t>
            </a:r>
            <a:r>
              <a:rPr lang="en-US" sz="1100" dirty="0" smtClean="0"/>
              <a:t>.</a:t>
            </a:r>
          </a:p>
          <a:p>
            <a:pPr marL="0" indent="0">
              <a:lnSpc>
                <a:spcPct val="120000"/>
              </a:lnSpc>
              <a:spcBef>
                <a:spcPts val="0"/>
              </a:spcBef>
              <a:buNone/>
            </a:pPr>
            <a:endParaRPr lang="en-US" sz="1100" dirty="0"/>
          </a:p>
          <a:p>
            <a:pPr marL="0" indent="0">
              <a:lnSpc>
                <a:spcPct val="120000"/>
              </a:lnSpc>
              <a:spcBef>
                <a:spcPts val="0"/>
              </a:spcBef>
              <a:buNone/>
            </a:pPr>
            <a:r>
              <a:rPr lang="en-US" sz="1100" dirty="0" err="1" smtClean="0"/>
              <a:t>Bazari</a:t>
            </a:r>
            <a:r>
              <a:rPr lang="en-US" sz="1100" dirty="0" smtClean="0"/>
              <a:t> </a:t>
            </a:r>
            <a:r>
              <a:rPr lang="en-US" sz="1100" dirty="0"/>
              <a:t>A, </a:t>
            </a:r>
            <a:r>
              <a:rPr lang="en-US" sz="1100" dirty="0" err="1"/>
              <a:t>Patanwala</a:t>
            </a:r>
            <a:r>
              <a:rPr lang="en-US" sz="1100" dirty="0"/>
              <a:t> M, Kaplan LM, </a:t>
            </a:r>
            <a:r>
              <a:rPr lang="en-US" sz="1100" dirty="0" err="1"/>
              <a:t>Auerswald</a:t>
            </a:r>
            <a:r>
              <a:rPr lang="en-US" sz="1100" dirty="0"/>
              <a:t> CL, </a:t>
            </a:r>
            <a:r>
              <a:rPr lang="en-US" sz="1100" dirty="0" err="1"/>
              <a:t>Kushel</a:t>
            </a:r>
            <a:r>
              <a:rPr lang="en-US" sz="1100" dirty="0"/>
              <a:t>, M. 'The thing that really gets me is the future': Symptomatology in Older Homeless Adults in the HOPE HOME Study. In press. J Pain Symptom Manage.</a:t>
            </a:r>
          </a:p>
        </p:txBody>
      </p:sp>
      <p:sp>
        <p:nvSpPr>
          <p:cNvPr id="4" name="Date Placeholder 3"/>
          <p:cNvSpPr>
            <a:spLocks noGrp="1"/>
          </p:cNvSpPr>
          <p:nvPr>
            <p:ph type="dt" sz="half" idx="10"/>
          </p:nvPr>
        </p:nvSpPr>
        <p:spPr/>
        <p:txBody>
          <a:bodyPr/>
          <a:lstStyle/>
          <a:p>
            <a:fld id="{95246EC6-60C0-4888-8BBD-5DAF8E426083}"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40</a:t>
            </a:fld>
            <a:endParaRPr lang="en-US" dirty="0"/>
          </a:p>
        </p:txBody>
      </p:sp>
    </p:spTree>
    <p:extLst>
      <p:ext uri="{BB962C8B-B14F-4D97-AF65-F5344CB8AC3E}">
        <p14:creationId xmlns:p14="http://schemas.microsoft.com/office/powerpoint/2010/main" val="15104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 HOME Study</a:t>
            </a:r>
          </a:p>
        </p:txBody>
      </p:sp>
      <p:sp>
        <p:nvSpPr>
          <p:cNvPr id="3" name="Content Placeholder 2"/>
          <p:cNvSpPr>
            <a:spLocks noGrp="1"/>
          </p:cNvSpPr>
          <p:nvPr>
            <p:ph idx="1"/>
          </p:nvPr>
        </p:nvSpPr>
        <p:spPr>
          <a:xfrm>
            <a:off x="657789" y="1555416"/>
            <a:ext cx="8089901" cy="4229564"/>
          </a:xfrm>
        </p:spPr>
        <p:txBody>
          <a:bodyPr>
            <a:normAutofit fontScale="92500" lnSpcReduction="10000"/>
          </a:bodyPr>
          <a:lstStyle/>
          <a:p>
            <a:r>
              <a:rPr lang="en-US" sz="2800" dirty="0"/>
              <a:t>Study activities take place at </a:t>
            </a:r>
            <a:r>
              <a:rPr lang="en-US" sz="2800" dirty="0" smtClean="0"/>
              <a:t>St Mary’s Center, East Bay Community Recovery Center, and Allen Temple </a:t>
            </a:r>
          </a:p>
          <a:p>
            <a:r>
              <a:rPr lang="en-US" sz="2800" dirty="0" smtClean="0"/>
              <a:t>Active </a:t>
            </a:r>
            <a:r>
              <a:rPr lang="en-US" sz="2800" dirty="0"/>
              <a:t>Community Advisory Board</a:t>
            </a:r>
          </a:p>
          <a:p>
            <a:pPr lvl="1"/>
            <a:r>
              <a:rPr lang="en-US" sz="2400" dirty="0"/>
              <a:t>Local leaders (service providers, clinicians, policy experts, etc.)</a:t>
            </a:r>
          </a:p>
          <a:p>
            <a:pPr lvl="1"/>
            <a:r>
              <a:rPr lang="en-US" sz="2400" dirty="0"/>
              <a:t>Three study participants</a:t>
            </a:r>
          </a:p>
          <a:p>
            <a:r>
              <a:rPr lang="en-US" sz="2800" dirty="0"/>
              <a:t>Study includes:</a:t>
            </a:r>
          </a:p>
          <a:p>
            <a:pPr lvl="1"/>
            <a:r>
              <a:rPr lang="en-US" sz="2400" dirty="0"/>
              <a:t>Regular study interviews and exams</a:t>
            </a:r>
          </a:p>
          <a:p>
            <a:pPr lvl="1"/>
            <a:r>
              <a:rPr lang="en-US" sz="2400" dirty="0"/>
              <a:t>Qualitative interviews on topics of interest</a:t>
            </a:r>
          </a:p>
          <a:p>
            <a:pPr lvl="1"/>
            <a:r>
              <a:rPr lang="en-US" sz="2400" dirty="0"/>
              <a:t>Ability to add new questions/adapt study</a:t>
            </a:r>
          </a:p>
          <a:p>
            <a:pPr lvl="1"/>
            <a:endParaRPr lang="en-US" sz="2400" dirty="0"/>
          </a:p>
        </p:txBody>
      </p:sp>
      <p:sp>
        <p:nvSpPr>
          <p:cNvPr id="4" name="Date Placeholder 3"/>
          <p:cNvSpPr>
            <a:spLocks noGrp="1"/>
          </p:cNvSpPr>
          <p:nvPr>
            <p:ph type="dt" sz="half" idx="10"/>
          </p:nvPr>
        </p:nvSpPr>
        <p:spPr/>
        <p:txBody>
          <a:bodyPr/>
          <a:lstStyle/>
          <a:p>
            <a:fld id="{2A867330-917F-4463-A653-D5CE4A6501C3}"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5</a:t>
            </a:fld>
            <a:endParaRPr lang="en-US" dirty="0"/>
          </a:p>
        </p:txBody>
      </p:sp>
    </p:spTree>
    <p:extLst>
      <p:ext uri="{BB962C8B-B14F-4D97-AF65-F5344CB8AC3E}">
        <p14:creationId xmlns:p14="http://schemas.microsoft.com/office/powerpoint/2010/main" val="1425039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 HOME Study</a:t>
            </a:r>
          </a:p>
        </p:txBody>
      </p:sp>
      <p:sp>
        <p:nvSpPr>
          <p:cNvPr id="3" name="Content Placeholder 2"/>
          <p:cNvSpPr>
            <a:spLocks noGrp="1"/>
          </p:cNvSpPr>
          <p:nvPr>
            <p:ph idx="1"/>
          </p:nvPr>
        </p:nvSpPr>
        <p:spPr>
          <a:xfrm>
            <a:off x="657789" y="1555416"/>
            <a:ext cx="8089901" cy="4245616"/>
          </a:xfrm>
        </p:spPr>
        <p:txBody>
          <a:bodyPr>
            <a:normAutofit fontScale="92500" lnSpcReduction="20000"/>
          </a:bodyPr>
          <a:lstStyle/>
          <a:p>
            <a:r>
              <a:rPr lang="en-US" altLang="en-US" sz="3200" dirty="0"/>
              <a:t>Aged 50 and older </a:t>
            </a:r>
          </a:p>
          <a:p>
            <a:r>
              <a:rPr lang="en-US" altLang="en-US" sz="3200" dirty="0"/>
              <a:t>English speaking</a:t>
            </a:r>
          </a:p>
          <a:p>
            <a:r>
              <a:rPr lang="en-US" altLang="en-US" sz="3200" dirty="0"/>
              <a:t>Homeless by HEARTH Act definition at time of enrollment</a:t>
            </a:r>
          </a:p>
          <a:p>
            <a:pPr lvl="1">
              <a:lnSpc>
                <a:spcPct val="120000"/>
              </a:lnSpc>
            </a:pPr>
            <a:r>
              <a:rPr lang="en-US" altLang="en-US" sz="2800" dirty="0"/>
              <a:t>Living outdoors, places not meant for human habitation</a:t>
            </a:r>
          </a:p>
          <a:p>
            <a:pPr lvl="1"/>
            <a:r>
              <a:rPr lang="en-US" altLang="en-US" sz="2800" dirty="0"/>
              <a:t>Emergency shelters</a:t>
            </a:r>
          </a:p>
          <a:p>
            <a:pPr lvl="1"/>
            <a:r>
              <a:rPr lang="en-US" altLang="en-US" sz="2800" dirty="0"/>
              <a:t>Losing housing within 14 days (eviction notice)</a:t>
            </a:r>
          </a:p>
          <a:p>
            <a:pPr lvl="1"/>
            <a:r>
              <a:rPr lang="en-US" altLang="en-US" sz="2800" dirty="0"/>
              <a:t>Fleeing domestic violence with no place to go</a:t>
            </a:r>
          </a:p>
          <a:p>
            <a:endParaRPr lang="en-US" dirty="0"/>
          </a:p>
        </p:txBody>
      </p:sp>
      <p:sp>
        <p:nvSpPr>
          <p:cNvPr id="4" name="Date Placeholder 3"/>
          <p:cNvSpPr>
            <a:spLocks noGrp="1"/>
          </p:cNvSpPr>
          <p:nvPr>
            <p:ph type="dt" sz="half" idx="10"/>
          </p:nvPr>
        </p:nvSpPr>
        <p:spPr/>
        <p:txBody>
          <a:bodyPr/>
          <a:lstStyle/>
          <a:p>
            <a:fld id="{9656E8A3-43C5-447E-90C7-7C31DD3CABEC}"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6</a:t>
            </a:fld>
            <a:endParaRPr lang="en-US" dirty="0"/>
          </a:p>
        </p:txBody>
      </p:sp>
    </p:spTree>
    <p:extLst>
      <p:ext uri="{BB962C8B-B14F-4D97-AF65-F5344CB8AC3E}">
        <p14:creationId xmlns:p14="http://schemas.microsoft.com/office/powerpoint/2010/main" val="3230740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US" sz="9600" dirty="0"/>
              <a:t>Lengthy baseline interview</a:t>
            </a:r>
          </a:p>
          <a:p>
            <a:pPr lvl="1"/>
            <a:r>
              <a:rPr lang="en-US" sz="8000" dirty="0"/>
              <a:t>Life course history </a:t>
            </a:r>
            <a:r>
              <a:rPr lang="en-US" sz="8000" dirty="0" smtClean="0"/>
              <a:t> (below 18, 18-25, 26-49, 50+)</a:t>
            </a:r>
          </a:p>
          <a:p>
            <a:pPr lvl="2"/>
            <a:r>
              <a:rPr lang="en-US" sz="8000" dirty="0" smtClean="0"/>
              <a:t> </a:t>
            </a:r>
            <a:r>
              <a:rPr lang="en-US" sz="8000" dirty="0"/>
              <a:t>history of </a:t>
            </a:r>
            <a:r>
              <a:rPr lang="en-US" sz="8000" dirty="0" smtClean="0"/>
              <a:t>homelessness </a:t>
            </a:r>
          </a:p>
          <a:p>
            <a:pPr lvl="2"/>
            <a:r>
              <a:rPr lang="en-US" sz="8000" dirty="0" smtClean="0"/>
              <a:t>adverse </a:t>
            </a:r>
            <a:r>
              <a:rPr lang="en-US" sz="8000" dirty="0"/>
              <a:t>childhood </a:t>
            </a:r>
            <a:r>
              <a:rPr lang="en-US" sz="8000" dirty="0" smtClean="0"/>
              <a:t>events</a:t>
            </a:r>
          </a:p>
          <a:p>
            <a:pPr lvl="2"/>
            <a:r>
              <a:rPr lang="en-US" sz="8000" dirty="0" smtClean="0"/>
              <a:t> </a:t>
            </a:r>
            <a:r>
              <a:rPr lang="en-US" sz="8000" dirty="0"/>
              <a:t>social </a:t>
            </a:r>
            <a:r>
              <a:rPr lang="en-US" sz="8000" dirty="0" smtClean="0"/>
              <a:t>support</a:t>
            </a:r>
          </a:p>
          <a:p>
            <a:pPr lvl="2"/>
            <a:r>
              <a:rPr lang="en-US" sz="8000" dirty="0" smtClean="0"/>
              <a:t> employment</a:t>
            </a:r>
          </a:p>
          <a:p>
            <a:pPr lvl="2"/>
            <a:r>
              <a:rPr lang="en-US" sz="8000" dirty="0" smtClean="0"/>
              <a:t> education</a:t>
            </a:r>
          </a:p>
          <a:p>
            <a:pPr lvl="2"/>
            <a:r>
              <a:rPr lang="en-US" sz="8000" dirty="0" smtClean="0"/>
              <a:t>health </a:t>
            </a:r>
            <a:r>
              <a:rPr lang="en-US" sz="8000" dirty="0"/>
              <a:t>and mental health </a:t>
            </a:r>
            <a:r>
              <a:rPr lang="en-US" sz="8000" dirty="0" smtClean="0"/>
              <a:t>problems</a:t>
            </a:r>
          </a:p>
          <a:p>
            <a:pPr lvl="2"/>
            <a:r>
              <a:rPr lang="en-US" sz="8000" dirty="0" smtClean="0"/>
              <a:t>substance </a:t>
            </a:r>
            <a:r>
              <a:rPr lang="en-US" sz="8000" dirty="0"/>
              <a:t>use </a:t>
            </a:r>
            <a:r>
              <a:rPr lang="en-US" sz="8000" dirty="0" smtClean="0"/>
              <a:t>problems</a:t>
            </a:r>
            <a:endParaRPr lang="en-US" dirty="0"/>
          </a:p>
          <a:p>
            <a:pPr lvl="1"/>
            <a:r>
              <a:rPr lang="en-US" sz="8000" dirty="0" smtClean="0"/>
              <a:t>“Target Year” (last year stable housing)</a:t>
            </a:r>
          </a:p>
          <a:p>
            <a:pPr lvl="2"/>
            <a:r>
              <a:rPr lang="en-US" sz="8000" dirty="0" smtClean="0"/>
              <a:t>Precipitants of homelessness</a:t>
            </a:r>
            <a:endParaRPr lang="en-US" sz="8000" dirty="0"/>
          </a:p>
        </p:txBody>
      </p:sp>
      <p:sp>
        <p:nvSpPr>
          <p:cNvPr id="3" name="Title 2"/>
          <p:cNvSpPr>
            <a:spLocks noGrp="1"/>
          </p:cNvSpPr>
          <p:nvPr>
            <p:ph type="title"/>
          </p:nvPr>
        </p:nvSpPr>
        <p:spPr/>
        <p:txBody>
          <a:bodyPr/>
          <a:lstStyle/>
          <a:p>
            <a:r>
              <a:rPr lang="en-US" dirty="0" smtClean="0"/>
              <a:t>Methods: Baseline Interview</a:t>
            </a:r>
            <a:endParaRPr lang="en-US" dirty="0"/>
          </a:p>
        </p:txBody>
      </p:sp>
      <p:sp>
        <p:nvSpPr>
          <p:cNvPr id="4" name="Date Placeholder 3"/>
          <p:cNvSpPr>
            <a:spLocks noGrp="1"/>
          </p:cNvSpPr>
          <p:nvPr>
            <p:ph type="dt" sz="half" idx="10"/>
          </p:nvPr>
        </p:nvSpPr>
        <p:spPr/>
        <p:txBody>
          <a:bodyPr/>
          <a:lstStyle/>
          <a:p>
            <a:fld id="{6E2465D7-8DE8-433E-80A8-E603D011D0B5}"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7</a:t>
            </a:fld>
            <a:endParaRPr lang="en-US" dirty="0"/>
          </a:p>
        </p:txBody>
      </p:sp>
    </p:spTree>
    <p:extLst>
      <p:ext uri="{BB962C8B-B14F-4D97-AF65-F5344CB8AC3E}">
        <p14:creationId xmlns:p14="http://schemas.microsoft.com/office/powerpoint/2010/main" val="296893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73" y="434358"/>
            <a:ext cx="8089900" cy="575094"/>
          </a:xfrm>
        </p:spPr>
        <p:txBody>
          <a:bodyPr/>
          <a:lstStyle/>
          <a:p>
            <a:r>
              <a:rPr lang="en-US" dirty="0" smtClean="0"/>
              <a:t>Methods: Baseline Interview</a:t>
            </a:r>
            <a:endParaRPr lang="en-US" dirty="0"/>
          </a:p>
        </p:txBody>
      </p:sp>
      <p:sp>
        <p:nvSpPr>
          <p:cNvPr id="3" name="Content Placeholder 2"/>
          <p:cNvSpPr>
            <a:spLocks noGrp="1"/>
          </p:cNvSpPr>
          <p:nvPr>
            <p:ph idx="1"/>
          </p:nvPr>
        </p:nvSpPr>
        <p:spPr/>
        <p:txBody>
          <a:bodyPr/>
          <a:lstStyle/>
          <a:p>
            <a:pPr lvl="1"/>
            <a:r>
              <a:rPr lang="en-US" sz="2400" dirty="0"/>
              <a:t>History of homelessness </a:t>
            </a:r>
            <a:endParaRPr lang="en-US" sz="2400" dirty="0" smtClean="0"/>
          </a:p>
          <a:p>
            <a:pPr lvl="1"/>
            <a:r>
              <a:rPr lang="en-US" sz="2400" dirty="0" smtClean="0"/>
              <a:t>6 month residential calendar</a:t>
            </a:r>
          </a:p>
          <a:p>
            <a:pPr lvl="1"/>
            <a:r>
              <a:rPr lang="en-US" sz="2400" dirty="0" smtClean="0"/>
              <a:t>Food </a:t>
            </a:r>
            <a:r>
              <a:rPr lang="en-US" sz="2400" dirty="0"/>
              <a:t>insecurity and benefits</a:t>
            </a:r>
          </a:p>
          <a:p>
            <a:pPr lvl="1"/>
            <a:r>
              <a:rPr lang="en-US" sz="2400" dirty="0" smtClean="0"/>
              <a:t>Employment, Veteran Status, Criminal Justice</a:t>
            </a:r>
          </a:p>
          <a:p>
            <a:pPr lvl="1"/>
            <a:r>
              <a:rPr lang="en-US" sz="2400" dirty="0" smtClean="0"/>
              <a:t>Social Support</a:t>
            </a:r>
          </a:p>
          <a:p>
            <a:pPr lvl="1"/>
            <a:endParaRPr lang="en-US" sz="2400" dirty="0"/>
          </a:p>
        </p:txBody>
      </p:sp>
      <p:sp>
        <p:nvSpPr>
          <p:cNvPr id="4" name="Date Placeholder 3"/>
          <p:cNvSpPr>
            <a:spLocks noGrp="1"/>
          </p:cNvSpPr>
          <p:nvPr>
            <p:ph type="dt" sz="half" idx="10"/>
          </p:nvPr>
        </p:nvSpPr>
        <p:spPr/>
        <p:txBody>
          <a:bodyPr/>
          <a:lstStyle/>
          <a:p>
            <a:fld id="{16BE0BE6-CFA5-4E3B-828E-5F12F1535A11}"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8</a:t>
            </a:fld>
            <a:endParaRPr lang="en-US" dirty="0"/>
          </a:p>
        </p:txBody>
      </p:sp>
    </p:spTree>
    <p:extLst>
      <p:ext uri="{BB962C8B-B14F-4D97-AF65-F5344CB8AC3E}">
        <p14:creationId xmlns:p14="http://schemas.microsoft.com/office/powerpoint/2010/main" val="2412187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73" y="434358"/>
            <a:ext cx="8089900" cy="575094"/>
          </a:xfrm>
        </p:spPr>
        <p:txBody>
          <a:bodyPr/>
          <a:lstStyle/>
          <a:p>
            <a:r>
              <a:rPr lang="en-US" dirty="0" smtClean="0"/>
              <a:t>Baseline Interview: Methods</a:t>
            </a:r>
            <a:endParaRPr lang="en-US" dirty="0"/>
          </a:p>
        </p:txBody>
      </p:sp>
      <p:sp>
        <p:nvSpPr>
          <p:cNvPr id="3" name="Content Placeholder 2"/>
          <p:cNvSpPr>
            <a:spLocks noGrp="1"/>
          </p:cNvSpPr>
          <p:nvPr>
            <p:ph idx="1"/>
          </p:nvPr>
        </p:nvSpPr>
        <p:spPr/>
        <p:txBody>
          <a:bodyPr/>
          <a:lstStyle/>
          <a:p>
            <a:pPr lvl="1"/>
            <a:r>
              <a:rPr lang="en-US" sz="2400" dirty="0"/>
              <a:t>Health </a:t>
            </a:r>
          </a:p>
          <a:p>
            <a:pPr lvl="2"/>
            <a:r>
              <a:rPr lang="en-US" sz="2400" dirty="0"/>
              <a:t>Self-rated</a:t>
            </a:r>
          </a:p>
          <a:p>
            <a:pPr lvl="2"/>
            <a:r>
              <a:rPr lang="en-US" sz="2400" dirty="0"/>
              <a:t>Chronic diseases</a:t>
            </a:r>
          </a:p>
          <a:p>
            <a:pPr lvl="2"/>
            <a:r>
              <a:rPr lang="en-US" sz="2400" dirty="0"/>
              <a:t>Functional status (ADL, BIFS)</a:t>
            </a:r>
          </a:p>
          <a:p>
            <a:pPr lvl="2"/>
            <a:r>
              <a:rPr lang="en-US" sz="2400" dirty="0"/>
              <a:t>Oral health, Pain, Traumatic Brain Injury</a:t>
            </a:r>
          </a:p>
          <a:p>
            <a:endParaRPr lang="en-US" dirty="0"/>
          </a:p>
          <a:p>
            <a:endParaRPr lang="en-US" dirty="0"/>
          </a:p>
        </p:txBody>
      </p:sp>
      <p:sp>
        <p:nvSpPr>
          <p:cNvPr id="4" name="Date Placeholder 3"/>
          <p:cNvSpPr>
            <a:spLocks noGrp="1"/>
          </p:cNvSpPr>
          <p:nvPr>
            <p:ph type="dt" sz="half" idx="10"/>
          </p:nvPr>
        </p:nvSpPr>
        <p:spPr/>
        <p:txBody>
          <a:bodyPr/>
          <a:lstStyle/>
          <a:p>
            <a:fld id="{79B7DBF6-BF26-4689-816D-92D83860786E}" type="datetime1">
              <a:rPr lang="en-US" smtClean="0"/>
              <a:t>5/24/2018</a:t>
            </a:fld>
            <a:endParaRPr lang="en-US" dirty="0"/>
          </a:p>
        </p:txBody>
      </p:sp>
      <p:sp>
        <p:nvSpPr>
          <p:cNvPr id="5" name="Footer Placeholder 4"/>
          <p:cNvSpPr>
            <a:spLocks noGrp="1"/>
          </p:cNvSpPr>
          <p:nvPr>
            <p:ph type="ftr" sz="quarter" idx="11"/>
          </p:nvPr>
        </p:nvSpPr>
        <p:spPr/>
        <p:txBody>
          <a:bodyPr/>
          <a:lstStyle/>
          <a:p>
            <a:r>
              <a:rPr lang="en-US" smtClean="0"/>
              <a:t>Pathways to Homelessness among Older Homeless Adults @mkushel</a:t>
            </a:r>
            <a:endParaRPr lang="en-US" dirty="0"/>
          </a:p>
        </p:txBody>
      </p:sp>
      <p:sp>
        <p:nvSpPr>
          <p:cNvPr id="6" name="Slide Number Placeholder 5"/>
          <p:cNvSpPr>
            <a:spLocks noGrp="1"/>
          </p:cNvSpPr>
          <p:nvPr>
            <p:ph type="sldNum" sz="quarter" idx="12"/>
          </p:nvPr>
        </p:nvSpPr>
        <p:spPr/>
        <p:txBody>
          <a:bodyPr/>
          <a:lstStyle/>
          <a:p>
            <a:fld id="{9F9A58A6-E642-4C23-9191-648660BBC767}" type="slidenum">
              <a:rPr lang="en-US" smtClean="0"/>
              <a:t>9</a:t>
            </a:fld>
            <a:endParaRPr lang="en-US" dirty="0"/>
          </a:p>
        </p:txBody>
      </p:sp>
    </p:spTree>
    <p:extLst>
      <p:ext uri="{BB962C8B-B14F-4D97-AF65-F5344CB8AC3E}">
        <p14:creationId xmlns:p14="http://schemas.microsoft.com/office/powerpoint/2010/main" val="103447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48DB2A-A2BB-49B9-B517-04CB45F2482A}">
  <ds:schemaRefs>
    <ds:schemaRef ds:uri="http://www.w3.org/XML/1998/namespace"/>
    <ds:schemaRef ds:uri="http://schemas.microsoft.com/office/2006/documentManagement/types"/>
    <ds:schemaRef ds:uri="http://purl.org/dc/terms/"/>
    <ds:schemaRef ds:uri="http://purl.org/dc/elements/1.1/"/>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8302</TotalTime>
  <Words>3858</Words>
  <Application>Microsoft Office PowerPoint</Application>
  <PresentationFormat>On-screen Show (4:3)</PresentationFormat>
  <Paragraphs>613</Paragraphs>
  <Slides>40</Slides>
  <Notes>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8" baseType="lpstr">
      <vt:lpstr>MS PGothic</vt:lpstr>
      <vt:lpstr>Arial</vt:lpstr>
      <vt:lpstr>Garamond</vt:lpstr>
      <vt:lpstr>Times New Roman</vt:lpstr>
      <vt:lpstr>Wingdings</vt:lpstr>
      <vt:lpstr>UCSF PPT Template-Blue</vt:lpstr>
      <vt:lpstr>UCSF PPT Template-Blue Bar</vt:lpstr>
      <vt:lpstr>Microsoft Excel Chart</vt:lpstr>
      <vt:lpstr>Pathways to Homelessness among Older Homeless Adults</vt:lpstr>
      <vt:lpstr>The homeless population is aging</vt:lpstr>
      <vt:lpstr>Generational effect</vt:lpstr>
      <vt:lpstr>HOPE HOME Study</vt:lpstr>
      <vt:lpstr>HOPE HOME Study</vt:lpstr>
      <vt:lpstr>HOPE HOME Study</vt:lpstr>
      <vt:lpstr>Methods: Baseline Interview</vt:lpstr>
      <vt:lpstr>Methods: Baseline Interview</vt:lpstr>
      <vt:lpstr>Baseline Interview: Methods</vt:lpstr>
      <vt:lpstr>Methods: Baseline Interview</vt:lpstr>
      <vt:lpstr>Methods: Baseline Interview</vt:lpstr>
      <vt:lpstr>Methods: Clinical Assessments </vt:lpstr>
      <vt:lpstr>6 month follow up interviews and monthly check-ins</vt:lpstr>
      <vt:lpstr>Qualitative </vt:lpstr>
      <vt:lpstr>Life Course Experiences Study</vt:lpstr>
      <vt:lpstr>Life course analysis modelling strategy</vt:lpstr>
      <vt:lpstr>Two thirds are 60 and under, but 12% are older than 65 years at study entry: Median age 57</vt:lpstr>
      <vt:lpstr>Study population</vt:lpstr>
      <vt:lpstr>44% with first episode of homelessness after age 50</vt:lpstr>
      <vt:lpstr>Almost a third of the sample lost stable housing* in the past year</vt:lpstr>
      <vt:lpstr>Economic challenges and interpersonal conflict are most common reasons to have left last stable housing</vt:lpstr>
      <vt:lpstr>Results: Baseline characteristics and life course experiences by age at first homelessness (n=350)</vt:lpstr>
      <vt:lpstr>Baseline characteristics and life course experiences by age at first homelessness (n=350)</vt:lpstr>
      <vt:lpstr>Baseline characteristics and life course experiences by age at first homelessness (n=350)</vt:lpstr>
      <vt:lpstr>Reduced Multivariable Model: First homelessness &lt;50 (n=350)</vt:lpstr>
      <vt:lpstr>Current vulnerabilities by age at first homelessness (n=350)</vt:lpstr>
      <vt:lpstr>Those with early homelessness (&lt;50)</vt:lpstr>
      <vt:lpstr>PowerPoint Presentation</vt:lpstr>
      <vt:lpstr>PowerPoint Presentation</vt:lpstr>
      <vt:lpstr>Late onset homelessness</vt:lpstr>
      <vt:lpstr>Late onset homelessness</vt:lpstr>
      <vt:lpstr>“It was a lot of different things but basically the new owners took over, we were being evicted.  </vt:lpstr>
      <vt:lpstr>“…When they bought the company out they cut our hours back and they would bring in temp workers and they would give them all the hours and they weren’t giving us our hours, which caused me to lose my place I was staying in because I couldn’t afford to pay the rent, because, you know, from, you’re going from almost 80-100 (hours) a week down to 20 hours a week, it’s kind of hard to pay bills.”</vt:lpstr>
      <vt:lpstr>PowerPoint Presentation</vt:lpstr>
      <vt:lpstr>Conclusions</vt:lpstr>
      <vt:lpstr>Conclusions</vt:lpstr>
      <vt:lpstr>Conclusions</vt:lpstr>
      <vt:lpstr>PowerPoint Presentation</vt:lpstr>
      <vt:lpstr>HOPE HOME papers currently available or in press</vt:lpstr>
      <vt:lpstr>HOPE HOME papers currently available or in press</vt:lpstr>
    </vt:vector>
  </TitlesOfParts>
  <Company>UCSF</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California Center for Population Research</cp:lastModifiedBy>
  <cp:revision>522</cp:revision>
  <dcterms:created xsi:type="dcterms:W3CDTF">2012-05-07T17:59:34Z</dcterms:created>
  <dcterms:modified xsi:type="dcterms:W3CDTF">2018-05-24T15:45:46Z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