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65"/>
  </p:notesMasterIdLst>
  <p:sldIdLst>
    <p:sldId id="306" r:id="rId2"/>
    <p:sldId id="307" r:id="rId3"/>
    <p:sldId id="308" r:id="rId4"/>
    <p:sldId id="309" r:id="rId5"/>
    <p:sldId id="310" r:id="rId6"/>
    <p:sldId id="350" r:id="rId7"/>
    <p:sldId id="351" r:id="rId8"/>
    <p:sldId id="352" r:id="rId9"/>
    <p:sldId id="314" r:id="rId10"/>
    <p:sldId id="316" r:id="rId11"/>
    <p:sldId id="328" r:id="rId12"/>
    <p:sldId id="329" r:id="rId13"/>
    <p:sldId id="349" r:id="rId14"/>
    <p:sldId id="382" r:id="rId15"/>
    <p:sldId id="383" r:id="rId16"/>
    <p:sldId id="294" r:id="rId17"/>
    <p:sldId id="317" r:id="rId18"/>
    <p:sldId id="318" r:id="rId19"/>
    <p:sldId id="323" r:id="rId20"/>
    <p:sldId id="330" r:id="rId21"/>
    <p:sldId id="327" r:id="rId22"/>
    <p:sldId id="353" r:id="rId23"/>
    <p:sldId id="356" r:id="rId24"/>
    <p:sldId id="384"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80" r:id="rId48"/>
    <p:sldId id="381" r:id="rId49"/>
    <p:sldId id="354" r:id="rId50"/>
    <p:sldId id="355" r:id="rId51"/>
    <p:sldId id="336" r:id="rId52"/>
    <p:sldId id="337" r:id="rId53"/>
    <p:sldId id="263" r:id="rId54"/>
    <p:sldId id="290" r:id="rId55"/>
    <p:sldId id="338" r:id="rId56"/>
    <p:sldId id="347" r:id="rId57"/>
    <p:sldId id="348" r:id="rId58"/>
    <p:sldId id="341" r:id="rId59"/>
    <p:sldId id="342" r:id="rId60"/>
    <p:sldId id="296" r:id="rId61"/>
    <p:sldId id="297" r:id="rId62"/>
    <p:sldId id="298" r:id="rId63"/>
    <p:sldId id="29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n Gelberg" initials="LG" lastIdx="5" clrIdx="0"/>
  <p:cmAuthor id="2" name="Gelberg, Lillian M.D." initials="GL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p:restoredTop sz="90278" autoAdjust="0"/>
  </p:normalViewPr>
  <p:slideViewPr>
    <p:cSldViewPr snapToGrid="0" snapToObjects="1">
      <p:cViewPr varScale="1">
        <p:scale>
          <a:sx n="83" d="100"/>
          <a:sy n="83" d="100"/>
        </p:scale>
        <p:origin x="30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solidFill>
                  <a:schemeClr val="tx1"/>
                </a:solidFill>
              </a:rPr>
              <a:t>Race/Ethnicity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bg2">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Sheet2!$B$9:$B$13</c:f>
              <c:strCache>
                <c:ptCount val="5"/>
                <c:pt idx="0">
                  <c:v>2+races/Not Latino</c:v>
                </c:pt>
                <c:pt idx="1">
                  <c:v>Asian/Not Latino</c:v>
                </c:pt>
                <c:pt idx="2">
                  <c:v>Caucasian/Not Latino</c:v>
                </c:pt>
                <c:pt idx="3">
                  <c:v>Black/Not Latino</c:v>
                </c:pt>
                <c:pt idx="4">
                  <c:v>Latino</c:v>
                </c:pt>
              </c:strCache>
            </c:strRef>
          </c:cat>
          <c:val>
            <c:numRef>
              <c:f>Sheet2!$C$9:$C$13</c:f>
              <c:numCache>
                <c:formatCode>0%</c:formatCode>
                <c:ptCount val="5"/>
                <c:pt idx="0">
                  <c:v>0.04</c:v>
                </c:pt>
                <c:pt idx="1">
                  <c:v>0.04</c:v>
                </c:pt>
                <c:pt idx="2">
                  <c:v>0.28000000000000003</c:v>
                </c:pt>
                <c:pt idx="3">
                  <c:v>0.32</c:v>
                </c:pt>
                <c:pt idx="4">
                  <c:v>0.32</c:v>
                </c:pt>
              </c:numCache>
            </c:numRef>
          </c:val>
          <c:extLst xmlns:c16r2="http://schemas.microsoft.com/office/drawing/2015/06/chart">
            <c:ext xmlns:c16="http://schemas.microsoft.com/office/drawing/2014/chart" uri="{C3380CC4-5D6E-409C-BE32-E72D297353CC}">
              <c16:uniqueId val="{00000000-214F-4D23-9615-DD6C9E7C589F}"/>
            </c:ext>
          </c:extLst>
        </c:ser>
        <c:dLbls>
          <c:showLegendKey val="0"/>
          <c:showVal val="0"/>
          <c:showCatName val="0"/>
          <c:showSerName val="0"/>
          <c:showPercent val="0"/>
          <c:showBubbleSize val="0"/>
        </c:dLbls>
        <c:gapWidth val="69"/>
        <c:overlap val="-20"/>
        <c:axId val="644220720"/>
        <c:axId val="644227792"/>
      </c:barChart>
      <c:catAx>
        <c:axId val="6442207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44227792"/>
        <c:crosses val="autoZero"/>
        <c:auto val="1"/>
        <c:lblAlgn val="ctr"/>
        <c:lblOffset val="100"/>
        <c:noMultiLvlLbl val="0"/>
      </c:catAx>
      <c:valAx>
        <c:axId val="64422779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64422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dirty="0">
                <a:solidFill>
                  <a:schemeClr val="tx1"/>
                </a:solidFill>
                <a:latin typeface="Arial Black" panose="020B0A04020102020204" pitchFamily="34" charset="0"/>
              </a:rPr>
              <a:t>Highest Level of Education</a:t>
            </a:r>
          </a:p>
        </c:rich>
      </c:tx>
      <c:layout>
        <c:manualLayout>
          <c:xMode val="edge"/>
          <c:yMode val="edge"/>
          <c:x val="8.98150159501814E-4"/>
          <c:y val="5.229803538518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Sheet1!$B$3</c:f>
              <c:strCache>
                <c:ptCount val="1"/>
                <c:pt idx="0">
                  <c:v>Percentage of Providers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797-45A0-ABCB-044072B68B09}"/>
              </c:ext>
            </c:extLst>
          </c:dPt>
          <c:dPt>
            <c:idx val="1"/>
            <c:bubble3D val="0"/>
            <c:spPr>
              <a:solidFill>
                <a:schemeClr val="accent6">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797-45A0-ABCB-044072B68B09}"/>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797-45A0-ABCB-044072B68B09}"/>
              </c:ext>
            </c:extLst>
          </c:dPt>
          <c:dPt>
            <c:idx val="3"/>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797-45A0-ABCB-044072B68B09}"/>
              </c:ext>
            </c:extLst>
          </c:dPt>
          <c:dPt>
            <c:idx val="4"/>
            <c:bubble3D val="0"/>
            <c:spPr>
              <a:solidFill>
                <a:schemeClr val="bg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797-45A0-ABCB-044072B68B09}"/>
              </c:ext>
            </c:extLst>
          </c:dPt>
          <c:dLbls>
            <c:dLbl>
              <c:idx val="0"/>
              <c:layout>
                <c:manualLayout>
                  <c:x val="8.9570091770553903E-2"/>
                  <c:y val="-0.160560249917718"/>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797-45A0-ABCB-044072B68B09}"/>
                </c:ext>
                <c:ext xmlns:c15="http://schemas.microsoft.com/office/drawing/2012/chart" uri="{CE6537A1-D6FC-4f65-9D91-7224C49458BB}"/>
              </c:extLst>
            </c:dLbl>
            <c:dLbl>
              <c:idx val="1"/>
              <c:layout>
                <c:manualLayout>
                  <c:x val="0.14732437797797701"/>
                  <c:y val="9.946645898596699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Arial Black" panose="020B0A04020102020204" pitchFamily="34" charset="0"/>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797-45A0-ABCB-044072B68B09}"/>
                </c:ext>
                <c:ext xmlns:c15="http://schemas.microsoft.com/office/drawing/2012/chart" uri="{CE6537A1-D6FC-4f65-9D91-7224C49458BB}">
                  <c15:layout>
                    <c:manualLayout>
                      <c:w val="0.17088986122983299"/>
                      <c:h val="0.187001843479252"/>
                    </c:manualLayout>
                  </c15:layout>
                </c:ext>
              </c:extLst>
            </c:dLbl>
            <c:dLbl>
              <c:idx val="2"/>
              <c:layout>
                <c:manualLayout>
                  <c:x val="-0.18511152299247799"/>
                  <c:y val="0.11497633591203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797-45A0-ABCB-044072B68B09}"/>
                </c:ext>
                <c:ext xmlns:c15="http://schemas.microsoft.com/office/drawing/2012/chart" uri="{CE6537A1-D6FC-4f65-9D91-7224C49458BB}"/>
              </c:extLst>
            </c:dLbl>
            <c:dLbl>
              <c:idx val="3"/>
              <c:layout>
                <c:manualLayout>
                  <c:x val="-0.16719750463836699"/>
                  <c:y val="-7.8557446964363491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C797-45A0-ABCB-044072B68B09}"/>
                </c:ext>
                <c:ext xmlns:c15="http://schemas.microsoft.com/office/drawing/2012/chart" uri="{CE6537A1-D6FC-4f65-9D91-7224C49458BB}"/>
              </c:extLst>
            </c:dLbl>
            <c:dLbl>
              <c:idx val="4"/>
              <c:layout>
                <c:manualLayout>
                  <c:x val="-0.117436342543615"/>
                  <c:y val="-0.13112420409947001"/>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C797-45A0-ABCB-044072B68B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Black" panose="020B0A04020102020204" pitchFamily="34" charset="0"/>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Sheet1!$A$4:$A$8</c:f>
              <c:strCache>
                <c:ptCount val="5"/>
                <c:pt idx="0">
                  <c:v>Doctoral Degree</c:v>
                </c:pt>
                <c:pt idx="1">
                  <c:v>Master's Degree</c:v>
                </c:pt>
                <c:pt idx="2">
                  <c:v>Bachelor's Degree</c:v>
                </c:pt>
                <c:pt idx="3">
                  <c:v>Associate's Degree</c:v>
                </c:pt>
                <c:pt idx="4">
                  <c:v>High School Diploma/GED</c:v>
                </c:pt>
              </c:strCache>
            </c:strRef>
          </c:cat>
          <c:val>
            <c:numRef>
              <c:f>Sheet1!$B$4:$B$8</c:f>
              <c:numCache>
                <c:formatCode>0%</c:formatCode>
                <c:ptCount val="5"/>
                <c:pt idx="0">
                  <c:v>0.04</c:v>
                </c:pt>
                <c:pt idx="1">
                  <c:v>0.4</c:v>
                </c:pt>
                <c:pt idx="2">
                  <c:v>0.2</c:v>
                </c:pt>
                <c:pt idx="3">
                  <c:v>0.04</c:v>
                </c:pt>
                <c:pt idx="4">
                  <c:v>0.32</c:v>
                </c:pt>
              </c:numCache>
            </c:numRef>
          </c:val>
          <c:extLst xmlns:c16r2="http://schemas.microsoft.com/office/drawing/2015/06/chart">
            <c:ext xmlns:c16="http://schemas.microsoft.com/office/drawing/2014/chart" uri="{C3380CC4-5D6E-409C-BE32-E72D297353CC}">
              <c16:uniqueId val="{0000000A-C797-45A0-ABCB-044072B68B09}"/>
            </c:ext>
          </c:extLst>
        </c:ser>
        <c:dLbls>
          <c:showLegendKey val="0"/>
          <c:showVal val="0"/>
          <c:showCatName val="1"/>
          <c:showSerName val="0"/>
          <c:showPercent val="1"/>
          <c:showBubbleSize val="0"/>
          <c:showLeaderLines val="0"/>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6">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C80-4CB3-A2C5-4FC3121BCA97}"/>
              </c:ext>
            </c:extLst>
          </c:dPt>
          <c:dPt>
            <c:idx val="1"/>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C80-4CB3-A2C5-4FC3121BCA97}"/>
              </c:ext>
            </c:extLst>
          </c:dPt>
          <c:dPt>
            <c:idx val="2"/>
            <c:bubble3D val="0"/>
            <c:spPr>
              <a:solidFill>
                <a:srgbClr val="00D0DD"/>
              </a:solidFill>
              <a:ln w="19050">
                <a:solidFill>
                  <a:schemeClr val="lt1"/>
                </a:solidFill>
              </a:ln>
              <a:effectLst/>
            </c:spPr>
            <c:extLst xmlns:c16r2="http://schemas.microsoft.com/office/drawing/2015/06/chart">
              <c:ext xmlns:c16="http://schemas.microsoft.com/office/drawing/2014/chart" uri="{C3380CC4-5D6E-409C-BE32-E72D297353CC}">
                <c16:uniqueId val="{00000005-5C80-4CB3-A2C5-4FC3121BCA97}"/>
              </c:ext>
            </c:extLst>
          </c:dPt>
          <c:dPt>
            <c:idx val="3"/>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5C80-4CB3-A2C5-4FC3121BCA97}"/>
              </c:ext>
            </c:extLst>
          </c:dPt>
          <c:dLbls>
            <c:dLbl>
              <c:idx val="0"/>
              <c:layout>
                <c:manualLayout>
                  <c:x val="0.15838864724177101"/>
                  <c:y val="-0.170386429232117"/>
                </c:manualLayout>
              </c:layout>
              <c:tx>
                <c:rich>
                  <a:bodyPr/>
                  <a:lstStyle/>
                  <a:p>
                    <a:fld id="{B053CEF7-8D8D-4B49-BE48-A05E79F0CD0E}" type="CATEGORYNAME">
                      <a:rPr lang="en-US"/>
                      <a:pPr/>
                      <a:t>[CATEGORY NAME]</a:t>
                    </a:fld>
                    <a:endParaRPr lang="en-US" baseline="0" dirty="0"/>
                  </a:p>
                  <a:p>
                    <a:fld id="{F22CA70D-9E97-4479-BA0C-457E8A6D01F9}" type="VALUE">
                      <a:rPr lang="en-US">
                        <a:solidFill>
                          <a:schemeClr val="tx1"/>
                        </a:solidFill>
                      </a:rPr>
                      <a:pPr/>
                      <a:t>[VALUE]</a:t>
                    </a:fld>
                    <a:endParaRPr lang="en-US"/>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5C80-4CB3-A2C5-4FC3121BCA97}"/>
                </c:ext>
                <c:ext xmlns:c15="http://schemas.microsoft.com/office/drawing/2012/chart" uri="{CE6537A1-D6FC-4f65-9D91-7224C49458BB}">
                  <c15:dlblFieldTable/>
                  <c15:showDataLabelsRange val="0"/>
                </c:ext>
              </c:extLst>
            </c:dLbl>
            <c:dLbl>
              <c:idx val="1"/>
              <c:layout>
                <c:manualLayout>
                  <c:x val="0.163322041749557"/>
                  <c:y val="0.183187689443575"/>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Arial Black" panose="020B0A04020102020204" pitchFamily="34" charset="0"/>
                        <a:ea typeface="Segoe UI Black" panose="020B0A02040204020203" pitchFamily="34" charset="0"/>
                        <a:cs typeface="Segoe UI Black" panose="020B0A02040204020203" pitchFamily="34" charset="0"/>
                      </a:defRPr>
                    </a:pPr>
                    <a:fld id="{DE72E34C-9759-467C-9BF3-AAAE795E0F44}" type="CATEGORYNAME">
                      <a:rPr lang="en-US" sz="1200"/>
                      <a:pPr>
                        <a:defRPr sz="1200">
                          <a:latin typeface="Arial Black" panose="020B0A04020102020204" pitchFamily="34" charset="0"/>
                          <a:ea typeface="Segoe UI Black" panose="020B0A02040204020203" pitchFamily="34" charset="0"/>
                          <a:cs typeface="Segoe UI Black" panose="020B0A02040204020203" pitchFamily="34" charset="0"/>
                        </a:defRPr>
                      </a:pPr>
                      <a:t>[CATEGORY NAME]</a:t>
                    </a:fld>
                    <a:endParaRPr lang="en-US" sz="1200" baseline="0" dirty="0"/>
                  </a:p>
                  <a:p>
                    <a:pPr>
                      <a:defRPr sz="1200">
                        <a:latin typeface="Arial Black" panose="020B0A04020102020204" pitchFamily="34" charset="0"/>
                        <a:ea typeface="Segoe UI Black" panose="020B0A02040204020203" pitchFamily="34" charset="0"/>
                        <a:cs typeface="Segoe UI Black" panose="020B0A02040204020203" pitchFamily="34" charset="0"/>
                      </a:defRPr>
                    </a:pPr>
                    <a:fld id="{77DE29DF-892B-43A0-9E6C-985EB0914E3D}" type="VALUE">
                      <a:rPr lang="en-US" sz="1200">
                        <a:solidFill>
                          <a:schemeClr val="tx1"/>
                        </a:solidFill>
                      </a:rPr>
                      <a:pPr>
                        <a:defRPr sz="1200">
                          <a:latin typeface="Arial Black" panose="020B0A04020102020204" pitchFamily="34" charset="0"/>
                          <a:ea typeface="Segoe UI Black" panose="020B0A02040204020203" pitchFamily="34" charset="0"/>
                          <a:cs typeface="Segoe UI Black" panose="020B0A02040204020203"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Arial Black" panose="020B0A04020102020204" pitchFamily="34" charset="0"/>
                      <a:ea typeface="Segoe UI Black" panose="020B0A02040204020203" pitchFamily="34" charset="0"/>
                      <a:cs typeface="Segoe UI Black" panose="020B0A02040204020203" pitchFamily="34" charset="0"/>
                    </a:defRPr>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5C80-4CB3-A2C5-4FC3121BCA97}"/>
                </c:ext>
                <c:ext xmlns:c15="http://schemas.microsoft.com/office/drawing/2012/chart" uri="{CE6537A1-D6FC-4f65-9D91-7224C49458BB}">
                  <c15:layout>
                    <c:manualLayout>
                      <c:w val="0.20740467783863101"/>
                      <c:h val="0.178958641759664"/>
                    </c:manualLayout>
                  </c15:layout>
                  <c15:dlblFieldTable/>
                  <c15:showDataLabelsRange val="0"/>
                </c:ext>
              </c:extLst>
            </c:dLbl>
            <c:dLbl>
              <c:idx val="2"/>
              <c:layout>
                <c:manualLayout>
                  <c:x val="-0.20979766670038499"/>
                  <c:y val="8.7374586500107806E-2"/>
                </c:manualLayout>
              </c:layout>
              <c:tx>
                <c:rich>
                  <a:bodyPr/>
                  <a:lstStyle/>
                  <a:p>
                    <a:fld id="{EDA8E1D6-2DD5-4CDD-BA8A-BF775C79BDF0}" type="CATEGORYNAME">
                      <a:rPr lang="en-US"/>
                      <a:pPr/>
                      <a:t>[CATEGORY NAME]</a:t>
                    </a:fld>
                    <a:endParaRPr lang="en-US" baseline="0" dirty="0"/>
                  </a:p>
                  <a:p>
                    <a:fld id="{C650343E-5986-4520-90D7-DFD982827789}" type="VALUE">
                      <a:rPr lang="en-US">
                        <a:solidFill>
                          <a:schemeClr val="tx1"/>
                        </a:solidFill>
                      </a:rPr>
                      <a:pPr/>
                      <a:t>[VALUE]</a:t>
                    </a:fld>
                    <a:endParaRPr lang="en-US"/>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5C80-4CB3-A2C5-4FC3121BCA97}"/>
                </c:ext>
                <c:ext xmlns:c15="http://schemas.microsoft.com/office/drawing/2012/chart" uri="{CE6537A1-D6FC-4f65-9D91-7224C49458BB}">
                  <c15:dlblFieldTable/>
                  <c15:showDataLabelsRange val="0"/>
                </c:ext>
              </c:extLst>
            </c:dLbl>
            <c:dLbl>
              <c:idx val="3"/>
              <c:layout>
                <c:manualLayout>
                  <c:x val="-0.10118611805545499"/>
                  <c:y val="-0.15421004214223599"/>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Arial Black" panose="020B0A04020102020204" pitchFamily="34" charset="0"/>
                        <a:ea typeface="Segoe UI Black" panose="020B0A02040204020203" pitchFamily="34" charset="0"/>
                        <a:cs typeface="Segoe UI Black" panose="020B0A02040204020203" pitchFamily="34" charset="0"/>
                      </a:defRPr>
                    </a:pPr>
                    <a:fld id="{A192C26F-4393-4166-9246-3E5CCB143B76}" type="CATEGORYNAME">
                      <a:rPr lang="en-US" sz="1200"/>
                      <a:pPr>
                        <a:defRPr sz="1200">
                          <a:latin typeface="Arial Black" panose="020B0A04020102020204" pitchFamily="34" charset="0"/>
                          <a:ea typeface="Segoe UI Black" panose="020B0A02040204020203" pitchFamily="34" charset="0"/>
                          <a:cs typeface="Segoe UI Black" panose="020B0A02040204020203" pitchFamily="34" charset="0"/>
                        </a:defRPr>
                      </a:pPr>
                      <a:t>[CATEGORY NAME]</a:t>
                    </a:fld>
                    <a:endParaRPr lang="en-US" sz="1200" baseline="0" dirty="0"/>
                  </a:p>
                  <a:p>
                    <a:pPr>
                      <a:defRPr sz="1200">
                        <a:latin typeface="Arial Black" panose="020B0A04020102020204" pitchFamily="34" charset="0"/>
                        <a:ea typeface="Segoe UI Black" panose="020B0A02040204020203" pitchFamily="34" charset="0"/>
                        <a:cs typeface="Segoe UI Black" panose="020B0A02040204020203" pitchFamily="34" charset="0"/>
                      </a:defRPr>
                    </a:pPr>
                    <a:fld id="{ABBE7283-EE48-4FE7-A037-517E3B5C774F}" type="VALUE">
                      <a:rPr lang="en-US" sz="1200">
                        <a:solidFill>
                          <a:schemeClr val="tx1"/>
                        </a:solidFill>
                      </a:rPr>
                      <a:pPr>
                        <a:defRPr sz="1200">
                          <a:latin typeface="Arial Black" panose="020B0A04020102020204" pitchFamily="34" charset="0"/>
                          <a:ea typeface="Segoe UI Black" panose="020B0A02040204020203" pitchFamily="34" charset="0"/>
                          <a:cs typeface="Segoe UI Black" panose="020B0A02040204020203"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Arial Black" panose="020B0A04020102020204" pitchFamily="34" charset="0"/>
                      <a:ea typeface="Segoe UI Black" panose="020B0A02040204020203" pitchFamily="34" charset="0"/>
                      <a:cs typeface="Segoe UI Black" panose="020B0A02040204020203" pitchFamily="34" charset="0"/>
                    </a:defRPr>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5C80-4CB3-A2C5-4FC3121BCA97}"/>
                </c:ext>
                <c:ext xmlns:c15="http://schemas.microsoft.com/office/drawing/2012/chart" uri="{CE6537A1-D6FC-4f65-9D91-7224C49458BB}">
                  <c15:layout>
                    <c:manualLayout>
                      <c:w val="0.25226293293770602"/>
                      <c:h val="0.2233239251939639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Black" panose="020B0A04020102020204" pitchFamily="34" charset="0"/>
                    <a:ea typeface="Segoe UI Black" panose="020B0A02040204020203" pitchFamily="34" charset="0"/>
                    <a:cs typeface="Segoe UI Black" panose="020B0A02040204020203" pitchFamily="34" charset="0"/>
                  </a:defRPr>
                </a:pPr>
                <a:endParaRPr lang="en-US"/>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Sheet3!$A$4:$A$7</c:f>
              <c:strCache>
                <c:ptCount val="4"/>
                <c:pt idx="0">
                  <c:v>Married</c:v>
                </c:pt>
                <c:pt idx="1">
                  <c:v>Divorced</c:v>
                </c:pt>
                <c:pt idx="2">
                  <c:v>Separated</c:v>
                </c:pt>
                <c:pt idx="3">
                  <c:v>Never Married</c:v>
                </c:pt>
              </c:strCache>
            </c:strRef>
          </c:cat>
          <c:val>
            <c:numRef>
              <c:f>Sheet3!$B$4:$B$7</c:f>
              <c:numCache>
                <c:formatCode>0%</c:formatCode>
                <c:ptCount val="4"/>
                <c:pt idx="0">
                  <c:v>0.19</c:v>
                </c:pt>
                <c:pt idx="1">
                  <c:v>0.19</c:v>
                </c:pt>
                <c:pt idx="2">
                  <c:v>0.31</c:v>
                </c:pt>
                <c:pt idx="3">
                  <c:v>0.31</c:v>
                </c:pt>
              </c:numCache>
            </c:numRef>
          </c:val>
          <c:extLst xmlns:c16r2="http://schemas.microsoft.com/office/drawing/2015/06/chart">
            <c:ext xmlns:c16="http://schemas.microsoft.com/office/drawing/2014/chart" uri="{C3380CC4-5D6E-409C-BE32-E72D297353CC}">
              <c16:uniqueId val="{00000008-5C80-4CB3-A2C5-4FC3121BCA97}"/>
            </c:ext>
          </c:extLst>
        </c:ser>
        <c:dLbls>
          <c:showLegendKey val="0"/>
          <c:showVal val="0"/>
          <c:showCatName val="0"/>
          <c:showSerName val="0"/>
          <c:showPercent val="0"/>
          <c:showBubbleSize val="0"/>
          <c:showLeaderLines val="0"/>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4">
                <a:lumMod val="60000"/>
                <a:lumOff val="40000"/>
              </a:schemeClr>
            </a:solidFill>
          </c:spPr>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8B7-4E83-BD51-C9C1A78435CE}"/>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58B7-4E83-BD51-C9C1A78435CE}"/>
              </c:ext>
            </c:extLst>
          </c:dPt>
          <c:dLbls>
            <c:dLbl>
              <c:idx val="0"/>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58B7-4E83-BD51-C9C1A78435CE}"/>
                </c:ext>
                <c:ext xmlns:c15="http://schemas.microsoft.com/office/drawing/2012/chart" uri="{CE6537A1-D6FC-4f65-9D91-7224C49458BB}"/>
              </c:extLst>
            </c:dLbl>
            <c:dLbl>
              <c:idx val="1"/>
              <c:layout>
                <c:manualLayout>
                  <c:x val="-5.56691952316485E-3"/>
                  <c:y val="-6.4130725687132906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58B7-4E83-BD51-C9C1A78435CE}"/>
                </c:ext>
                <c:ext xmlns:c15="http://schemas.microsoft.com/office/drawing/2012/chart" uri="{CE6537A1-D6FC-4f65-9D91-7224C49458BB}">
                  <c15:layout>
                    <c:manualLayout>
                      <c:w val="0.268144705717073"/>
                      <c:h val="0.31210286501071399"/>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Sheet4!$A$3:$A$4</c:f>
              <c:strCache>
                <c:ptCount val="2"/>
                <c:pt idx="0">
                  <c:v>Male</c:v>
                </c:pt>
                <c:pt idx="1">
                  <c:v>Female</c:v>
                </c:pt>
              </c:strCache>
            </c:strRef>
          </c:cat>
          <c:val>
            <c:numRef>
              <c:f>Sheet4!$B$3:$B$4</c:f>
              <c:numCache>
                <c:formatCode>0%</c:formatCode>
                <c:ptCount val="2"/>
                <c:pt idx="0">
                  <c:v>0.47</c:v>
                </c:pt>
                <c:pt idx="1">
                  <c:v>0.53</c:v>
                </c:pt>
              </c:numCache>
            </c:numRef>
          </c:val>
          <c:extLst xmlns:c16r2="http://schemas.microsoft.com/office/drawing/2015/06/chart">
            <c:ext xmlns:c16="http://schemas.microsoft.com/office/drawing/2014/chart" uri="{C3380CC4-5D6E-409C-BE32-E72D297353CC}">
              <c16:uniqueId val="{00000004-58B7-4E83-BD51-C9C1A78435CE}"/>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796FD-B6BD-4012-B476-28AF5F4D5790}"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16713444-4D3D-4264-A516-16C6A38E477B}">
      <dgm:prSet custT="1"/>
      <dgm:spPr/>
      <dgm:t>
        <a:bodyPr/>
        <a:lstStyle/>
        <a:p>
          <a:r>
            <a:rPr lang="en-US" sz="2400" dirty="0">
              <a:latin typeface="Arial" panose="020B0604020202020204" pitchFamily="34" charset="0"/>
              <a:cs typeface="Arial" panose="020B0604020202020204" pitchFamily="34" charset="0"/>
            </a:rPr>
            <a:t>Racism/discrimination</a:t>
          </a:r>
        </a:p>
      </dgm:t>
    </dgm:pt>
    <dgm:pt modelId="{5A813A17-B89A-44DC-92BC-70C604BA0505}" type="parTrans" cxnId="{9355FBA4-107C-4E95-BB25-F9D19C75D9AE}">
      <dgm:prSet/>
      <dgm:spPr/>
      <dgm:t>
        <a:bodyPr/>
        <a:lstStyle/>
        <a:p>
          <a:endParaRPr lang="en-US"/>
        </a:p>
      </dgm:t>
    </dgm:pt>
    <dgm:pt modelId="{57FADA06-C502-4FF1-A0DE-6A9FC6F0025F}" type="sibTrans" cxnId="{9355FBA4-107C-4E95-BB25-F9D19C75D9AE}">
      <dgm:prSet/>
      <dgm:spPr/>
      <dgm:t>
        <a:bodyPr/>
        <a:lstStyle/>
        <a:p>
          <a:endParaRPr lang="en-US"/>
        </a:p>
      </dgm:t>
    </dgm:pt>
    <dgm:pt modelId="{9028E8AC-65D4-481F-B682-27301633BED0}">
      <dgm:prSet custT="1"/>
      <dgm:spPr/>
      <dgm:t>
        <a:bodyPr/>
        <a:lstStyle/>
        <a:p>
          <a:r>
            <a:rPr lang="en-US" sz="2400" b="0" i="0" dirty="0">
              <a:latin typeface="Arial" panose="020B0604020202020204" pitchFamily="34" charset="0"/>
              <a:cs typeface="Arial" panose="020B0604020202020204" pitchFamily="34" charset="0"/>
            </a:rPr>
            <a:t>Trauma</a:t>
          </a:r>
          <a:r>
            <a:rPr lang="en-US" sz="2400" b="0" i="0" dirty="0"/>
            <a:t> </a:t>
          </a:r>
          <a:endParaRPr lang="en-US" sz="2400" dirty="0"/>
        </a:p>
      </dgm:t>
    </dgm:pt>
    <dgm:pt modelId="{701698B6-71F4-404C-8738-39EB184CFAE7}" type="parTrans" cxnId="{E0DDDF56-4772-4DA4-BA82-B28A37D0AC1E}">
      <dgm:prSet/>
      <dgm:spPr/>
      <dgm:t>
        <a:bodyPr/>
        <a:lstStyle/>
        <a:p>
          <a:endParaRPr lang="en-US"/>
        </a:p>
      </dgm:t>
    </dgm:pt>
    <dgm:pt modelId="{FCF6C34F-5A93-49E6-B272-B8E9550CBAFF}" type="sibTrans" cxnId="{E0DDDF56-4772-4DA4-BA82-B28A37D0AC1E}">
      <dgm:prSet/>
      <dgm:spPr/>
      <dgm:t>
        <a:bodyPr/>
        <a:lstStyle/>
        <a:p>
          <a:endParaRPr lang="en-US"/>
        </a:p>
      </dgm:t>
    </dgm:pt>
    <dgm:pt modelId="{61E70FD5-8C2E-4799-9B03-7EA86508ED7A}">
      <dgm:prSet custT="1"/>
      <dgm:spPr/>
      <dgm:t>
        <a:bodyPr/>
        <a:lstStyle/>
        <a:p>
          <a:r>
            <a:rPr lang="en-US" sz="2400" b="0" i="0" dirty="0">
              <a:latin typeface="Arial" panose="020B0604020202020204" pitchFamily="34" charset="0"/>
              <a:cs typeface="Arial" panose="020B0604020202020204" pitchFamily="34" charset="0"/>
            </a:rPr>
            <a:t>Substance use</a:t>
          </a:r>
          <a:endParaRPr lang="en-US" sz="2400" dirty="0">
            <a:latin typeface="Arial" panose="020B0604020202020204" pitchFamily="34" charset="0"/>
            <a:cs typeface="Arial" panose="020B0604020202020204" pitchFamily="34" charset="0"/>
          </a:endParaRPr>
        </a:p>
      </dgm:t>
    </dgm:pt>
    <dgm:pt modelId="{5C487B84-96F3-4469-8F29-CE00231A2B68}" type="parTrans" cxnId="{69FE1FDA-5BAF-4A94-A3E4-E0B6DAEFDC5B}">
      <dgm:prSet/>
      <dgm:spPr/>
      <dgm:t>
        <a:bodyPr/>
        <a:lstStyle/>
        <a:p>
          <a:endParaRPr lang="en-US"/>
        </a:p>
      </dgm:t>
    </dgm:pt>
    <dgm:pt modelId="{0D0DABD6-2686-4452-8D8B-240AE8809E8D}" type="sibTrans" cxnId="{69FE1FDA-5BAF-4A94-A3E4-E0B6DAEFDC5B}">
      <dgm:prSet/>
      <dgm:spPr/>
      <dgm:t>
        <a:bodyPr/>
        <a:lstStyle/>
        <a:p>
          <a:endParaRPr lang="en-US"/>
        </a:p>
      </dgm:t>
    </dgm:pt>
    <dgm:pt modelId="{F9B69F16-71E5-4D2C-9DA9-DFFBCA958A18}">
      <dgm:prSet custT="1"/>
      <dgm:spPr/>
      <dgm:t>
        <a:bodyPr/>
        <a:lstStyle/>
        <a:p>
          <a:r>
            <a:rPr lang="en-US" sz="2400" b="0" i="0" dirty="0">
              <a:latin typeface="Arial" panose="020B0604020202020204" pitchFamily="34" charset="0"/>
              <a:cs typeface="Arial" panose="020B0604020202020204" pitchFamily="34" charset="0"/>
            </a:rPr>
            <a:t>Separation from social connections </a:t>
          </a:r>
          <a:endParaRPr lang="en-US" sz="2400" dirty="0">
            <a:latin typeface="Arial" panose="020B0604020202020204" pitchFamily="34" charset="0"/>
            <a:cs typeface="Arial" panose="020B0604020202020204" pitchFamily="34" charset="0"/>
          </a:endParaRPr>
        </a:p>
      </dgm:t>
    </dgm:pt>
    <dgm:pt modelId="{3B958860-E9FA-42CD-ACC8-CCBFA24898FC}" type="parTrans" cxnId="{C2A2B67F-4A96-42DA-BD18-A97B38D6D604}">
      <dgm:prSet/>
      <dgm:spPr/>
      <dgm:t>
        <a:bodyPr/>
        <a:lstStyle/>
        <a:p>
          <a:endParaRPr lang="en-US"/>
        </a:p>
      </dgm:t>
    </dgm:pt>
    <dgm:pt modelId="{A88C9AAC-0B4F-4BF6-BCF5-FF28212BCD29}" type="sibTrans" cxnId="{C2A2B67F-4A96-42DA-BD18-A97B38D6D604}">
      <dgm:prSet/>
      <dgm:spPr/>
      <dgm:t>
        <a:bodyPr/>
        <a:lstStyle/>
        <a:p>
          <a:endParaRPr lang="en-US"/>
        </a:p>
      </dgm:t>
    </dgm:pt>
    <dgm:pt modelId="{0DCFCC10-53B1-43B5-A753-AE44D4B0216A}">
      <dgm:prSet custT="1"/>
      <dgm:spPr/>
      <dgm:t>
        <a:bodyPr/>
        <a:lstStyle/>
        <a:p>
          <a:r>
            <a:rPr lang="en-US" sz="2400" b="0" i="0" dirty="0">
              <a:latin typeface="Arial" panose="020B0604020202020204" pitchFamily="34" charset="0"/>
              <a:cs typeface="Arial" panose="020B0604020202020204" pitchFamily="34" charset="0"/>
            </a:rPr>
            <a:t>Poor health </a:t>
          </a:r>
          <a:endParaRPr lang="en-US" sz="2400" dirty="0">
            <a:latin typeface="Arial" panose="020B0604020202020204" pitchFamily="34" charset="0"/>
            <a:cs typeface="Arial" panose="020B0604020202020204" pitchFamily="34" charset="0"/>
          </a:endParaRPr>
        </a:p>
      </dgm:t>
    </dgm:pt>
    <dgm:pt modelId="{103A1EA0-606B-4345-8D40-8470653BC99D}" type="parTrans" cxnId="{E6246E47-B3E2-4FF7-86E3-1653EB0DC5E9}">
      <dgm:prSet/>
      <dgm:spPr/>
      <dgm:t>
        <a:bodyPr/>
        <a:lstStyle/>
        <a:p>
          <a:endParaRPr lang="en-US"/>
        </a:p>
      </dgm:t>
    </dgm:pt>
    <dgm:pt modelId="{19228755-4A2C-49F3-AB8C-E5432BED4369}" type="sibTrans" cxnId="{E6246E47-B3E2-4FF7-86E3-1653EB0DC5E9}">
      <dgm:prSet/>
      <dgm:spPr/>
      <dgm:t>
        <a:bodyPr/>
        <a:lstStyle/>
        <a:p>
          <a:endParaRPr lang="en-US"/>
        </a:p>
      </dgm:t>
    </dgm:pt>
    <dgm:pt modelId="{885C849D-C293-4B9E-B268-F2273C14BD79}">
      <dgm:prSet custT="1"/>
      <dgm:spPr/>
      <dgm:t>
        <a:bodyPr/>
        <a:lstStyle/>
        <a:p>
          <a:r>
            <a:rPr lang="en-US" sz="2400" b="0" i="0" dirty="0">
              <a:latin typeface="Arial" panose="020B0604020202020204" pitchFamily="34" charset="0"/>
              <a:cs typeface="Arial" panose="020B0604020202020204" pitchFamily="34" charset="0"/>
            </a:rPr>
            <a:t>Daily stressors of caring for family members </a:t>
          </a:r>
          <a:endParaRPr lang="en-US" sz="2400" dirty="0">
            <a:latin typeface="Arial" panose="020B0604020202020204" pitchFamily="34" charset="0"/>
            <a:cs typeface="Arial" panose="020B0604020202020204" pitchFamily="34" charset="0"/>
          </a:endParaRPr>
        </a:p>
      </dgm:t>
    </dgm:pt>
    <dgm:pt modelId="{A9BF5FEA-886A-4F53-B5E5-B1D8511B0F61}" type="parTrans" cxnId="{42AC43C5-4E17-4EB7-B609-98CDF9614F8D}">
      <dgm:prSet/>
      <dgm:spPr/>
      <dgm:t>
        <a:bodyPr/>
        <a:lstStyle/>
        <a:p>
          <a:endParaRPr lang="en-US"/>
        </a:p>
      </dgm:t>
    </dgm:pt>
    <dgm:pt modelId="{EFDEF85D-2393-4A7A-A866-40A5C628FE89}" type="sibTrans" cxnId="{42AC43C5-4E17-4EB7-B609-98CDF9614F8D}">
      <dgm:prSet/>
      <dgm:spPr/>
      <dgm:t>
        <a:bodyPr/>
        <a:lstStyle/>
        <a:p>
          <a:endParaRPr lang="en-US"/>
        </a:p>
      </dgm:t>
    </dgm:pt>
    <dgm:pt modelId="{AFEE1F09-9942-46B7-A7EB-E2C0F491B4B0}" type="pres">
      <dgm:prSet presAssocID="{098796FD-B6BD-4012-B476-28AF5F4D5790}" presName="compositeShape" presStyleCnt="0">
        <dgm:presLayoutVars>
          <dgm:chMax val="7"/>
          <dgm:dir/>
          <dgm:resizeHandles val="exact"/>
        </dgm:presLayoutVars>
      </dgm:prSet>
      <dgm:spPr/>
      <dgm:t>
        <a:bodyPr/>
        <a:lstStyle/>
        <a:p>
          <a:endParaRPr lang="en-US"/>
        </a:p>
      </dgm:t>
    </dgm:pt>
    <dgm:pt modelId="{8DD8CCBA-9EDF-4997-8703-B0CBF415DD8E}" type="pres">
      <dgm:prSet presAssocID="{16713444-4D3D-4264-A516-16C6A38E477B}" presName="circ1" presStyleLbl="vennNode1" presStyleIdx="0" presStyleCnt="6"/>
      <dgm:spPr/>
    </dgm:pt>
    <dgm:pt modelId="{9E85CAF4-24B0-4BC5-9484-2A59B5D84C45}" type="pres">
      <dgm:prSet presAssocID="{16713444-4D3D-4264-A516-16C6A38E477B}" presName="circ1Tx" presStyleLbl="revTx" presStyleIdx="0" presStyleCnt="0" custScaleX="288210" custScaleY="97173" custLinFactNeighborX="11146" custLinFactNeighborY="14174">
        <dgm:presLayoutVars>
          <dgm:chMax val="0"/>
          <dgm:chPref val="0"/>
          <dgm:bulletEnabled val="1"/>
        </dgm:presLayoutVars>
      </dgm:prSet>
      <dgm:spPr/>
      <dgm:t>
        <a:bodyPr/>
        <a:lstStyle/>
        <a:p>
          <a:endParaRPr lang="en-US"/>
        </a:p>
      </dgm:t>
    </dgm:pt>
    <dgm:pt modelId="{0D9C55B9-C442-4338-BD40-E475BD6A7FAD}" type="pres">
      <dgm:prSet presAssocID="{9028E8AC-65D4-481F-B682-27301633BED0}" presName="circ2" presStyleLbl="vennNode1" presStyleIdx="1" presStyleCnt="6"/>
      <dgm:spPr/>
    </dgm:pt>
    <dgm:pt modelId="{27A7BEF9-7A26-4DC3-8C87-9ED380B15E2F}" type="pres">
      <dgm:prSet presAssocID="{9028E8AC-65D4-481F-B682-27301633BED0}" presName="circ2Tx" presStyleLbl="revTx" presStyleIdx="0" presStyleCnt="0">
        <dgm:presLayoutVars>
          <dgm:chMax val="0"/>
          <dgm:chPref val="0"/>
          <dgm:bulletEnabled val="1"/>
        </dgm:presLayoutVars>
      </dgm:prSet>
      <dgm:spPr/>
      <dgm:t>
        <a:bodyPr/>
        <a:lstStyle/>
        <a:p>
          <a:endParaRPr lang="en-US"/>
        </a:p>
      </dgm:t>
    </dgm:pt>
    <dgm:pt modelId="{9653497D-3BBC-4BAC-9697-58A21D416853}" type="pres">
      <dgm:prSet presAssocID="{61E70FD5-8C2E-4799-9B03-7EA86508ED7A}" presName="circ3" presStyleLbl="vennNode1" presStyleIdx="2" presStyleCnt="6"/>
      <dgm:spPr/>
    </dgm:pt>
    <dgm:pt modelId="{138C7FDC-C1BB-4ED1-BB1E-BB460E5B5701}" type="pres">
      <dgm:prSet presAssocID="{61E70FD5-8C2E-4799-9B03-7EA86508ED7A}" presName="circ3Tx" presStyleLbl="revTx" presStyleIdx="0" presStyleCnt="0">
        <dgm:presLayoutVars>
          <dgm:chMax val="0"/>
          <dgm:chPref val="0"/>
          <dgm:bulletEnabled val="1"/>
        </dgm:presLayoutVars>
      </dgm:prSet>
      <dgm:spPr/>
      <dgm:t>
        <a:bodyPr/>
        <a:lstStyle/>
        <a:p>
          <a:endParaRPr lang="en-US"/>
        </a:p>
      </dgm:t>
    </dgm:pt>
    <dgm:pt modelId="{23B62379-ED7C-48D1-AD13-3D9D59B4FEEC}" type="pres">
      <dgm:prSet presAssocID="{F9B69F16-71E5-4D2C-9DA9-DFFBCA958A18}" presName="circ4" presStyleLbl="vennNode1" presStyleIdx="3" presStyleCnt="6"/>
      <dgm:spPr/>
    </dgm:pt>
    <dgm:pt modelId="{17B42276-9220-4A84-A7AA-77480A9C07B0}" type="pres">
      <dgm:prSet presAssocID="{F9B69F16-71E5-4D2C-9DA9-DFFBCA958A18}" presName="circ4Tx" presStyleLbl="revTx" presStyleIdx="0" presStyleCnt="0">
        <dgm:presLayoutVars>
          <dgm:chMax val="0"/>
          <dgm:chPref val="0"/>
          <dgm:bulletEnabled val="1"/>
        </dgm:presLayoutVars>
      </dgm:prSet>
      <dgm:spPr/>
      <dgm:t>
        <a:bodyPr/>
        <a:lstStyle/>
        <a:p>
          <a:endParaRPr lang="en-US"/>
        </a:p>
      </dgm:t>
    </dgm:pt>
    <dgm:pt modelId="{C841C16D-F8C4-4A10-96A1-996766F429B2}" type="pres">
      <dgm:prSet presAssocID="{0DCFCC10-53B1-43B5-A753-AE44D4B0216A}" presName="circ5" presStyleLbl="vennNode1" presStyleIdx="4" presStyleCnt="6"/>
      <dgm:spPr/>
    </dgm:pt>
    <dgm:pt modelId="{C968BD15-3377-49D9-92B8-C92BD495595F}" type="pres">
      <dgm:prSet presAssocID="{0DCFCC10-53B1-43B5-A753-AE44D4B0216A}" presName="circ5Tx" presStyleLbl="revTx" presStyleIdx="0" presStyleCnt="0">
        <dgm:presLayoutVars>
          <dgm:chMax val="0"/>
          <dgm:chPref val="0"/>
          <dgm:bulletEnabled val="1"/>
        </dgm:presLayoutVars>
      </dgm:prSet>
      <dgm:spPr/>
      <dgm:t>
        <a:bodyPr/>
        <a:lstStyle/>
        <a:p>
          <a:endParaRPr lang="en-US"/>
        </a:p>
      </dgm:t>
    </dgm:pt>
    <dgm:pt modelId="{767744F3-E811-46F8-AD39-D777CF6A1EFB}" type="pres">
      <dgm:prSet presAssocID="{885C849D-C293-4B9E-B268-F2273C14BD79}" presName="circ6" presStyleLbl="vennNode1" presStyleIdx="5" presStyleCnt="6"/>
      <dgm:spPr/>
    </dgm:pt>
    <dgm:pt modelId="{5D789C36-520D-44E5-B9F4-A169EF3A122A}" type="pres">
      <dgm:prSet presAssocID="{885C849D-C293-4B9E-B268-F2273C14BD79}" presName="circ6Tx" presStyleLbl="revTx" presStyleIdx="0" presStyleCnt="0">
        <dgm:presLayoutVars>
          <dgm:chMax val="0"/>
          <dgm:chPref val="0"/>
          <dgm:bulletEnabled val="1"/>
        </dgm:presLayoutVars>
      </dgm:prSet>
      <dgm:spPr/>
      <dgm:t>
        <a:bodyPr/>
        <a:lstStyle/>
        <a:p>
          <a:endParaRPr lang="en-US"/>
        </a:p>
      </dgm:t>
    </dgm:pt>
  </dgm:ptLst>
  <dgm:cxnLst>
    <dgm:cxn modelId="{E6246E47-B3E2-4FF7-86E3-1653EB0DC5E9}" srcId="{098796FD-B6BD-4012-B476-28AF5F4D5790}" destId="{0DCFCC10-53B1-43B5-A753-AE44D4B0216A}" srcOrd="4" destOrd="0" parTransId="{103A1EA0-606B-4345-8D40-8470653BC99D}" sibTransId="{19228755-4A2C-49F3-AB8C-E5432BED4369}"/>
    <dgm:cxn modelId="{42AC43C5-4E17-4EB7-B609-98CDF9614F8D}" srcId="{098796FD-B6BD-4012-B476-28AF5F4D5790}" destId="{885C849D-C293-4B9E-B268-F2273C14BD79}" srcOrd="5" destOrd="0" parTransId="{A9BF5FEA-886A-4F53-B5E5-B1D8511B0F61}" sibTransId="{EFDEF85D-2393-4A7A-A866-40A5C628FE89}"/>
    <dgm:cxn modelId="{9355FBA4-107C-4E95-BB25-F9D19C75D9AE}" srcId="{098796FD-B6BD-4012-B476-28AF5F4D5790}" destId="{16713444-4D3D-4264-A516-16C6A38E477B}" srcOrd="0" destOrd="0" parTransId="{5A813A17-B89A-44DC-92BC-70C604BA0505}" sibTransId="{57FADA06-C502-4FF1-A0DE-6A9FC6F0025F}"/>
    <dgm:cxn modelId="{E0DDDF56-4772-4DA4-BA82-B28A37D0AC1E}" srcId="{098796FD-B6BD-4012-B476-28AF5F4D5790}" destId="{9028E8AC-65D4-481F-B682-27301633BED0}" srcOrd="1" destOrd="0" parTransId="{701698B6-71F4-404C-8738-39EB184CFAE7}" sibTransId="{FCF6C34F-5A93-49E6-B272-B8E9550CBAFF}"/>
    <dgm:cxn modelId="{E599EE9C-8F55-2D4E-A30A-9C6340F2ACC2}" type="presOf" srcId="{61E70FD5-8C2E-4799-9B03-7EA86508ED7A}" destId="{138C7FDC-C1BB-4ED1-BB1E-BB460E5B5701}" srcOrd="0" destOrd="0" presId="urn:microsoft.com/office/officeart/2005/8/layout/venn1"/>
    <dgm:cxn modelId="{C2A2B67F-4A96-42DA-BD18-A97B38D6D604}" srcId="{098796FD-B6BD-4012-B476-28AF5F4D5790}" destId="{F9B69F16-71E5-4D2C-9DA9-DFFBCA958A18}" srcOrd="3" destOrd="0" parTransId="{3B958860-E9FA-42CD-ACC8-CCBFA24898FC}" sibTransId="{A88C9AAC-0B4F-4BF6-BCF5-FF28212BCD29}"/>
    <dgm:cxn modelId="{F8705540-67B2-574E-8333-A1501B93E724}" type="presOf" srcId="{0DCFCC10-53B1-43B5-A753-AE44D4B0216A}" destId="{C968BD15-3377-49D9-92B8-C92BD495595F}" srcOrd="0" destOrd="0" presId="urn:microsoft.com/office/officeart/2005/8/layout/venn1"/>
    <dgm:cxn modelId="{1746ECE1-E806-324D-929D-DCD02F543DE8}" type="presOf" srcId="{F9B69F16-71E5-4D2C-9DA9-DFFBCA958A18}" destId="{17B42276-9220-4A84-A7AA-77480A9C07B0}" srcOrd="0" destOrd="0" presId="urn:microsoft.com/office/officeart/2005/8/layout/venn1"/>
    <dgm:cxn modelId="{69FE1FDA-5BAF-4A94-A3E4-E0B6DAEFDC5B}" srcId="{098796FD-B6BD-4012-B476-28AF5F4D5790}" destId="{61E70FD5-8C2E-4799-9B03-7EA86508ED7A}" srcOrd="2" destOrd="0" parTransId="{5C487B84-96F3-4469-8F29-CE00231A2B68}" sibTransId="{0D0DABD6-2686-4452-8D8B-240AE8809E8D}"/>
    <dgm:cxn modelId="{2F143FEF-D537-6743-9BE3-631B025FBF34}" type="presOf" srcId="{885C849D-C293-4B9E-B268-F2273C14BD79}" destId="{5D789C36-520D-44E5-B9F4-A169EF3A122A}" srcOrd="0" destOrd="0" presId="urn:microsoft.com/office/officeart/2005/8/layout/venn1"/>
    <dgm:cxn modelId="{19EEF522-1F15-8C41-926A-C83905419055}" type="presOf" srcId="{16713444-4D3D-4264-A516-16C6A38E477B}" destId="{9E85CAF4-24B0-4BC5-9484-2A59B5D84C45}" srcOrd="0" destOrd="0" presId="urn:microsoft.com/office/officeart/2005/8/layout/venn1"/>
    <dgm:cxn modelId="{81FE699A-AC74-2148-9A75-3F2E048794FA}" type="presOf" srcId="{9028E8AC-65D4-481F-B682-27301633BED0}" destId="{27A7BEF9-7A26-4DC3-8C87-9ED380B15E2F}" srcOrd="0" destOrd="0" presId="urn:microsoft.com/office/officeart/2005/8/layout/venn1"/>
    <dgm:cxn modelId="{D8C955DE-C664-B145-BE3F-079BACF983C7}" type="presOf" srcId="{098796FD-B6BD-4012-B476-28AF5F4D5790}" destId="{AFEE1F09-9942-46B7-A7EB-E2C0F491B4B0}" srcOrd="0" destOrd="0" presId="urn:microsoft.com/office/officeart/2005/8/layout/venn1"/>
    <dgm:cxn modelId="{DD11C50E-81FE-F644-B3CF-BC49E262D2D6}" type="presParOf" srcId="{AFEE1F09-9942-46B7-A7EB-E2C0F491B4B0}" destId="{8DD8CCBA-9EDF-4997-8703-B0CBF415DD8E}" srcOrd="0" destOrd="0" presId="urn:microsoft.com/office/officeart/2005/8/layout/venn1"/>
    <dgm:cxn modelId="{73AD34FC-F10C-4E45-83C5-B8765F5CF8EC}" type="presParOf" srcId="{AFEE1F09-9942-46B7-A7EB-E2C0F491B4B0}" destId="{9E85CAF4-24B0-4BC5-9484-2A59B5D84C45}" srcOrd="1" destOrd="0" presId="urn:microsoft.com/office/officeart/2005/8/layout/venn1"/>
    <dgm:cxn modelId="{18937F63-181E-B149-9F37-02ADDD3910BD}" type="presParOf" srcId="{AFEE1F09-9942-46B7-A7EB-E2C0F491B4B0}" destId="{0D9C55B9-C442-4338-BD40-E475BD6A7FAD}" srcOrd="2" destOrd="0" presId="urn:microsoft.com/office/officeart/2005/8/layout/venn1"/>
    <dgm:cxn modelId="{B2BB76EC-0747-A14A-A26E-E4D8B9F066C2}" type="presParOf" srcId="{AFEE1F09-9942-46B7-A7EB-E2C0F491B4B0}" destId="{27A7BEF9-7A26-4DC3-8C87-9ED380B15E2F}" srcOrd="3" destOrd="0" presId="urn:microsoft.com/office/officeart/2005/8/layout/venn1"/>
    <dgm:cxn modelId="{A5AD6644-87BE-D74A-9F26-C9D199100DE3}" type="presParOf" srcId="{AFEE1F09-9942-46B7-A7EB-E2C0F491B4B0}" destId="{9653497D-3BBC-4BAC-9697-58A21D416853}" srcOrd="4" destOrd="0" presId="urn:microsoft.com/office/officeart/2005/8/layout/venn1"/>
    <dgm:cxn modelId="{9D94F33F-86AA-8647-8B5E-ED6594362B16}" type="presParOf" srcId="{AFEE1F09-9942-46B7-A7EB-E2C0F491B4B0}" destId="{138C7FDC-C1BB-4ED1-BB1E-BB460E5B5701}" srcOrd="5" destOrd="0" presId="urn:microsoft.com/office/officeart/2005/8/layout/venn1"/>
    <dgm:cxn modelId="{FEE16A04-5C1A-3244-8448-741D7632D979}" type="presParOf" srcId="{AFEE1F09-9942-46B7-A7EB-E2C0F491B4B0}" destId="{23B62379-ED7C-48D1-AD13-3D9D59B4FEEC}" srcOrd="6" destOrd="0" presId="urn:microsoft.com/office/officeart/2005/8/layout/venn1"/>
    <dgm:cxn modelId="{59F2E5CB-8CCF-3B42-BD2B-21D943411EBF}" type="presParOf" srcId="{AFEE1F09-9942-46B7-A7EB-E2C0F491B4B0}" destId="{17B42276-9220-4A84-A7AA-77480A9C07B0}" srcOrd="7" destOrd="0" presId="urn:microsoft.com/office/officeart/2005/8/layout/venn1"/>
    <dgm:cxn modelId="{4E05E983-A8AB-1F4C-ACF2-69C2299B40D6}" type="presParOf" srcId="{AFEE1F09-9942-46B7-A7EB-E2C0F491B4B0}" destId="{C841C16D-F8C4-4A10-96A1-996766F429B2}" srcOrd="8" destOrd="0" presId="urn:microsoft.com/office/officeart/2005/8/layout/venn1"/>
    <dgm:cxn modelId="{D4A5F264-D6FF-884D-B97A-C191C5EB356C}" type="presParOf" srcId="{AFEE1F09-9942-46B7-A7EB-E2C0F491B4B0}" destId="{C968BD15-3377-49D9-92B8-C92BD495595F}" srcOrd="9" destOrd="0" presId="urn:microsoft.com/office/officeart/2005/8/layout/venn1"/>
    <dgm:cxn modelId="{D6E17B5F-A02A-2740-9F26-0C54AD83801B}" type="presParOf" srcId="{AFEE1F09-9942-46B7-A7EB-E2C0F491B4B0}" destId="{767744F3-E811-46F8-AD39-D777CF6A1EFB}" srcOrd="10" destOrd="0" presId="urn:microsoft.com/office/officeart/2005/8/layout/venn1"/>
    <dgm:cxn modelId="{375FE2A0-845E-6F46-9DD2-F6E326CE83F0}" type="presParOf" srcId="{AFEE1F09-9942-46B7-A7EB-E2C0F491B4B0}" destId="{5D789C36-520D-44E5-B9F4-A169EF3A122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0.36351</cdr:x>
      <cdr:y>0.41103</cdr:y>
    </cdr:from>
    <cdr:to>
      <cdr:x>0.62331</cdr:x>
      <cdr:y>0.65516</cdr:y>
    </cdr:to>
    <cdr:sp macro="" textlink="">
      <cdr:nvSpPr>
        <cdr:cNvPr id="2" name="Rounded Rectangle 1"/>
        <cdr:cNvSpPr/>
      </cdr:nvSpPr>
      <cdr:spPr>
        <a:xfrm xmlns:a="http://schemas.openxmlformats.org/drawingml/2006/main">
          <a:off x="2283374" y="1980732"/>
          <a:ext cx="1631966" cy="1176433"/>
        </a:xfrm>
        <a:prstGeom xmlns:a="http://schemas.openxmlformats.org/drawingml/2006/main" prst="roundRect">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0.38226</cdr:x>
      <cdr:y>0.42696</cdr:y>
    </cdr:from>
    <cdr:to>
      <cdr:x>0.61065</cdr:x>
      <cdr:y>0.64058</cdr:y>
    </cdr:to>
    <cdr:pic>
      <cdr:nvPicPr>
        <cdr:cNvPr id="38" name="chart">
          <a:extLst xmlns:a="http://schemas.openxmlformats.org/drawingml/2006/main">
            <a:ext uri="{FF2B5EF4-FFF2-40B4-BE49-F238E27FC236}">
              <a16:creationId xmlns="" xmlns:a16="http://schemas.microsoft.com/office/drawing/2014/main" id="{A3D2A14C-8F54-4704-B93E-D8A547DF73C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38995" y="2098345"/>
          <a:ext cx="1457242" cy="104984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72100-E689-41E9-A751-7418F12218FC}"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DDE7B-20CE-470F-8A8A-72651EF7582F}" type="slidenum">
              <a:rPr lang="en-US" smtClean="0"/>
              <a:t>‹#›</a:t>
            </a:fld>
            <a:endParaRPr lang="en-US"/>
          </a:p>
        </p:txBody>
      </p:sp>
    </p:spTree>
    <p:extLst>
      <p:ext uri="{BB962C8B-B14F-4D97-AF65-F5344CB8AC3E}">
        <p14:creationId xmlns:p14="http://schemas.microsoft.com/office/powerpoint/2010/main" val="52565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UCLA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1</a:t>
            </a:fld>
            <a:endParaRPr lang="en-US"/>
          </a:p>
        </p:txBody>
      </p:sp>
    </p:spTree>
    <p:extLst>
      <p:ext uri="{BB962C8B-B14F-4D97-AF65-F5344CB8AC3E}">
        <p14:creationId xmlns:p14="http://schemas.microsoft.com/office/powerpoint/2010/main" val="45382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32A8F4-F702-D447-95E3-81D43E9BA2F8}" type="slidenum">
              <a:rPr lang="en-US" altLang="en-US"/>
              <a:pPr/>
              <a:t>10</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94282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figure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11</a:t>
            </a:fld>
            <a:endParaRPr lang="en-US"/>
          </a:p>
        </p:txBody>
      </p:sp>
    </p:spTree>
    <p:extLst>
      <p:ext uri="{BB962C8B-B14F-4D97-AF65-F5344CB8AC3E}">
        <p14:creationId xmlns:p14="http://schemas.microsoft.com/office/powerpoint/2010/main" val="52544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title?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12</a:t>
            </a:fld>
            <a:endParaRPr lang="en-US"/>
          </a:p>
        </p:txBody>
      </p:sp>
    </p:spTree>
    <p:extLst>
      <p:ext uri="{BB962C8B-B14F-4D97-AF65-F5344CB8AC3E}">
        <p14:creationId xmlns:p14="http://schemas.microsoft.com/office/powerpoint/2010/main" val="48752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13</a:t>
            </a:fld>
            <a:endParaRPr lang="en-US"/>
          </a:p>
        </p:txBody>
      </p:sp>
    </p:spTree>
    <p:extLst>
      <p:ext uri="{BB962C8B-B14F-4D97-AF65-F5344CB8AC3E}">
        <p14:creationId xmlns:p14="http://schemas.microsoft.com/office/powerpoint/2010/main" val="174740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aseline="0" dirty="0"/>
              <a:t>First, when we talk about homeless </a:t>
            </a:r>
            <a:r>
              <a:rPr lang="en-US" sz="1200" baseline="0" dirty="0" smtClean="0"/>
              <a:t>individuals, what </a:t>
            </a:r>
            <a:r>
              <a:rPr lang="en-US" sz="1200" baseline="0" dirty="0"/>
              <a:t>do we picture? Usually an older gentleman sleeping on the street, or asking for money </a:t>
            </a:r>
          </a:p>
        </p:txBody>
      </p:sp>
      <p:sp>
        <p:nvSpPr>
          <p:cNvPr id="4" name="Slide Number Placeholder 3"/>
          <p:cNvSpPr>
            <a:spLocks noGrp="1"/>
          </p:cNvSpPr>
          <p:nvPr>
            <p:ph type="sldNum" sz="quarter" idx="10"/>
          </p:nvPr>
        </p:nvSpPr>
        <p:spPr/>
        <p:txBody>
          <a:bodyPr/>
          <a:lstStyle/>
          <a:p>
            <a:fld id="{1596C8D2-2031-8745-AD48-D81800356219}" type="slidenum">
              <a:rPr lang="en-US" smtClean="0"/>
              <a:t>14</a:t>
            </a:fld>
            <a:endParaRPr lang="en-US"/>
          </a:p>
        </p:txBody>
      </p:sp>
    </p:spTree>
    <p:extLst>
      <p:ext uri="{BB962C8B-B14F-4D97-AF65-F5344CB8AC3E}">
        <p14:creationId xmlns:p14="http://schemas.microsoft.com/office/powerpoint/2010/main" val="23106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Yet, we often don</a:t>
            </a:r>
            <a:r>
              <a:rPr lang="mr-IN" dirty="0"/>
              <a:t>’</a:t>
            </a:r>
            <a:r>
              <a:rPr lang="en-US" dirty="0"/>
              <a:t>t think</a:t>
            </a:r>
            <a:r>
              <a:rPr lang="en-US" baseline="0" dirty="0"/>
              <a:t> about the </a:t>
            </a:r>
            <a:r>
              <a:rPr lang="en-US" baseline="0" dirty="0" smtClean="0"/>
              <a:t>families\We </a:t>
            </a:r>
            <a:r>
              <a:rPr lang="en-US" baseline="0" dirty="0"/>
              <a:t>don’t see them out on the street, but they are living “doubled up with other families,” staying in their cars, often working multiple jobs </a:t>
            </a:r>
            <a:endParaRPr lang="en-US" dirty="0"/>
          </a:p>
        </p:txBody>
      </p:sp>
      <p:sp>
        <p:nvSpPr>
          <p:cNvPr id="4" name="Slide Number Placeholder 3"/>
          <p:cNvSpPr>
            <a:spLocks noGrp="1"/>
          </p:cNvSpPr>
          <p:nvPr>
            <p:ph type="sldNum" sz="quarter" idx="10"/>
          </p:nvPr>
        </p:nvSpPr>
        <p:spPr/>
        <p:txBody>
          <a:bodyPr/>
          <a:lstStyle/>
          <a:p>
            <a:fld id="{1596C8D2-2031-8745-AD48-D81800356219}" type="slidenum">
              <a:rPr lang="en-US" smtClean="0"/>
              <a:t>15</a:t>
            </a:fld>
            <a:endParaRPr lang="en-US"/>
          </a:p>
        </p:txBody>
      </p:sp>
    </p:spTree>
    <p:extLst>
      <p:ext uri="{BB962C8B-B14F-4D97-AF65-F5344CB8AC3E}">
        <p14:creationId xmlns:p14="http://schemas.microsoft.com/office/powerpoint/2010/main" val="1230951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16</a:t>
            </a:fld>
            <a:endParaRPr lang="en-US"/>
          </a:p>
        </p:txBody>
      </p:sp>
    </p:spTree>
    <p:extLst>
      <p:ext uri="{BB962C8B-B14F-4D97-AF65-F5344CB8AC3E}">
        <p14:creationId xmlns:p14="http://schemas.microsoft.com/office/powerpoint/2010/main" val="132579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47A984-A262-3B4F-9EA0-976716938535}" type="slidenum">
              <a:rPr lang="en-US" altLang="en-US"/>
              <a:pPr/>
              <a:t>17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7571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F93C62-5C52-3D4F-9E23-66665B45ABAF}" type="slidenum">
              <a:rPr lang="en-US" altLang="en-US"/>
              <a:pPr/>
              <a:t>18</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dirty="0"/>
          </a:p>
        </p:txBody>
      </p:sp>
    </p:spTree>
    <p:extLst>
      <p:ext uri="{BB962C8B-B14F-4D97-AF65-F5344CB8AC3E}">
        <p14:creationId xmlns:p14="http://schemas.microsoft.com/office/powerpoint/2010/main" val="206805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1954FA-DE3A-0E4A-9D2C-624608A41686}" type="slidenum">
              <a:rPr lang="en-US" altLang="en-US"/>
              <a:pPr/>
              <a:t>19</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99564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2</a:t>
            </a:fld>
            <a:endParaRPr lang="en-US"/>
          </a:p>
        </p:txBody>
      </p:sp>
    </p:spTree>
    <p:extLst>
      <p:ext uri="{BB962C8B-B14F-4D97-AF65-F5344CB8AC3E}">
        <p14:creationId xmlns:p14="http://schemas.microsoft.com/office/powerpoint/2010/main" val="9350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20</a:t>
            </a:fld>
            <a:endParaRPr lang="en-US"/>
          </a:p>
        </p:txBody>
      </p:sp>
    </p:spTree>
    <p:extLst>
      <p:ext uri="{BB962C8B-B14F-4D97-AF65-F5344CB8AC3E}">
        <p14:creationId xmlns:p14="http://schemas.microsoft.com/office/powerpoint/2010/main" val="1775401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tLang="en-US" dirty="0"/>
          </a:p>
        </p:txBody>
      </p:sp>
      <p:sp>
        <p:nvSpPr>
          <p:cNvPr id="460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D12245-661F-B64F-8DC4-393C3D5FCE64}" type="slidenum">
              <a:rPr lang="en-US" altLang="en-US"/>
              <a:pPr/>
              <a:t>21</a:t>
            </a:fld>
            <a:endParaRPr lang="en-US" altLang="en-US"/>
          </a:p>
        </p:txBody>
      </p:sp>
    </p:spTree>
    <p:extLst>
      <p:ext uri="{BB962C8B-B14F-4D97-AF65-F5344CB8AC3E}">
        <p14:creationId xmlns:p14="http://schemas.microsoft.com/office/powerpoint/2010/main" val="1090265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22</a:t>
            </a:fld>
            <a:endParaRPr lang="en-US"/>
          </a:p>
        </p:txBody>
      </p:sp>
    </p:spTree>
    <p:extLst>
      <p:ext uri="{BB962C8B-B14F-4D97-AF65-F5344CB8AC3E}">
        <p14:creationId xmlns:p14="http://schemas.microsoft.com/office/powerpoint/2010/main" val="1721986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Hi everyone, I’m a child and adolescent psychiatrist and health</a:t>
            </a:r>
            <a:r>
              <a:rPr lang="en-US" baseline="0" dirty="0" smtClean="0"/>
              <a:t> services researcher. My works has focused on vulnerable populations with trauma and especially homeless families. </a:t>
            </a:r>
          </a:p>
          <a:p>
            <a:pPr marL="171450" indent="-171450">
              <a:buFont typeface="Arial" charset="0"/>
              <a:buChar char="•"/>
            </a:pPr>
            <a:r>
              <a:rPr lang="en-US" baseline="0" dirty="0" smtClean="0"/>
              <a:t>Now that Lillian has laid the background for her research on homeless women, I want to talk about homeless families. </a:t>
            </a:r>
          </a:p>
          <a:p>
            <a:pPr marL="171450" indent="-171450">
              <a:buFont typeface="Arial" charset="0"/>
              <a:buChar char="•"/>
            </a:pPr>
            <a:r>
              <a:rPr lang="en-US" baseline="0" dirty="0" smtClean="0"/>
              <a:t>It is important for us to talk about homeless families when we talk about homeless women, because women are predominantly the head of households of homeless families.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23</a:t>
            </a:fld>
            <a:endParaRPr lang="en-US"/>
          </a:p>
        </p:txBody>
      </p:sp>
    </p:spTree>
    <p:extLst>
      <p:ext uri="{BB962C8B-B14F-4D97-AF65-F5344CB8AC3E}">
        <p14:creationId xmlns:p14="http://schemas.microsoft.com/office/powerpoint/2010/main" val="120219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Update</a:t>
            </a:r>
            <a:r>
              <a:rPr lang="en-US" baseline="0" dirty="0" smtClean="0"/>
              <a:t> team </a:t>
            </a:r>
            <a:endParaRPr lang="en-US" dirty="0"/>
          </a:p>
        </p:txBody>
      </p:sp>
      <p:sp>
        <p:nvSpPr>
          <p:cNvPr id="4" name="Slide Number Placeholder 3"/>
          <p:cNvSpPr>
            <a:spLocks noGrp="1"/>
          </p:cNvSpPr>
          <p:nvPr>
            <p:ph type="sldNum" sz="quarter" idx="10"/>
          </p:nvPr>
        </p:nvSpPr>
        <p:spPr/>
        <p:txBody>
          <a:bodyPr/>
          <a:lstStyle/>
          <a:p>
            <a:fld id="{1596C8D2-2031-8745-AD48-D81800356219}" type="slidenum">
              <a:rPr lang="en-US" smtClean="0"/>
              <a:t>24</a:t>
            </a:fld>
            <a:endParaRPr lang="en-US"/>
          </a:p>
        </p:txBody>
      </p:sp>
    </p:spTree>
    <p:extLst>
      <p:ext uri="{BB962C8B-B14F-4D97-AF65-F5344CB8AC3E}">
        <p14:creationId xmlns:p14="http://schemas.microsoft.com/office/powerpoint/2010/main" val="127439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25</a:t>
            </a:fld>
            <a:endParaRPr lang="en-US"/>
          </a:p>
        </p:txBody>
      </p:sp>
    </p:spTree>
    <p:extLst>
      <p:ext uri="{BB962C8B-B14F-4D97-AF65-F5344CB8AC3E}">
        <p14:creationId xmlns:p14="http://schemas.microsoft.com/office/powerpoint/2010/main" val="1933243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start by giving an overview</a:t>
            </a:r>
            <a:r>
              <a:rPr lang="en-US" baseline="0" dirty="0" smtClean="0"/>
              <a:t> of the numbers of homeless families in the US and Los Angeles</a:t>
            </a:r>
            <a:endParaRPr lang="en-US" dirty="0" smtClean="0"/>
          </a:p>
          <a:p>
            <a:endParaRPr lang="en-US" dirty="0" smtClean="0"/>
          </a:p>
          <a:p>
            <a:r>
              <a:rPr lang="en-US" dirty="0" smtClean="0"/>
              <a:t>-29% increase</a:t>
            </a:r>
            <a:r>
              <a:rPr lang="en-US" baseline="0" dirty="0" smtClean="0"/>
              <a:t> from 2016</a:t>
            </a:r>
          </a:p>
          <a:p>
            <a:r>
              <a:rPr lang="en-US" baseline="0" smtClean="0"/>
              <a:t>-LA has 57000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26</a:t>
            </a:fld>
            <a:endParaRPr lang="en-US"/>
          </a:p>
        </p:txBody>
      </p:sp>
    </p:spTree>
    <p:extLst>
      <p:ext uri="{BB962C8B-B14F-4D97-AF65-F5344CB8AC3E}">
        <p14:creationId xmlns:p14="http://schemas.microsoft.com/office/powerpoint/2010/main" val="1801292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know this seems intuitive to many, but I want to also lay the groundwork for explaining the significant stressors that homeless families are exposed to</a:t>
            </a:r>
          </a:p>
          <a:p>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27</a:t>
            </a:fld>
            <a:endParaRPr lang="en-US"/>
          </a:p>
        </p:txBody>
      </p:sp>
    </p:spTree>
    <p:extLst>
      <p:ext uri="{BB962C8B-B14F-4D97-AF65-F5344CB8AC3E}">
        <p14:creationId xmlns:p14="http://schemas.microsoft.com/office/powerpoint/2010/main" val="1324040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start by explaining the path into homelessness among real homeless families.</a:t>
            </a:r>
            <a:r>
              <a:rPr lang="en-US" baseline="0" dirty="0" smtClean="0"/>
              <a:t> Everyone had their own stories. These paths demonstrate how easy it was for families to become homeless.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28</a:t>
            </a:fld>
            <a:endParaRPr lang="en-US"/>
          </a:p>
        </p:txBody>
      </p:sp>
    </p:spTree>
    <p:extLst>
      <p:ext uri="{BB962C8B-B14F-4D97-AF65-F5344CB8AC3E}">
        <p14:creationId xmlns:p14="http://schemas.microsoft.com/office/powerpoint/2010/main" val="28823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29</a:t>
            </a:fld>
            <a:endParaRPr lang="en-US"/>
          </a:p>
        </p:txBody>
      </p:sp>
    </p:spTree>
    <p:extLst>
      <p:ext uri="{BB962C8B-B14F-4D97-AF65-F5344CB8AC3E}">
        <p14:creationId xmlns:p14="http://schemas.microsoft.com/office/powerpoint/2010/main" val="17213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AAEE54-1B33-ED43-9831-4FB9CAD3D62C}" type="slidenum">
              <a:rPr lang="en-US" altLang="en-US"/>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dirty="0"/>
          </a:p>
        </p:txBody>
      </p:sp>
    </p:spTree>
    <p:extLst>
      <p:ext uri="{BB962C8B-B14F-4D97-AF65-F5344CB8AC3E}">
        <p14:creationId xmlns:p14="http://schemas.microsoft.com/office/powerpoint/2010/main" val="531956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Decades</a:t>
            </a:r>
            <a:r>
              <a:rPr lang="en-US" baseline="0" dirty="0" smtClean="0"/>
              <a:t> of research demonstrate the risks of being homeless as a child, including developing mental health problems, substance use, and poor functional outcomes </a:t>
            </a:r>
            <a:endParaRPr lang="en-US" dirty="0"/>
          </a:p>
        </p:txBody>
      </p:sp>
      <p:sp>
        <p:nvSpPr>
          <p:cNvPr id="4" name="Slide Number Placeholder 3"/>
          <p:cNvSpPr>
            <a:spLocks noGrp="1"/>
          </p:cNvSpPr>
          <p:nvPr>
            <p:ph type="sldNum" sz="quarter" idx="10"/>
          </p:nvPr>
        </p:nvSpPr>
        <p:spPr/>
        <p:txBody>
          <a:bodyPr/>
          <a:lstStyle/>
          <a:p>
            <a:fld id="{1596C8D2-2031-8745-AD48-D81800356219}" type="slidenum">
              <a:rPr lang="en-US" smtClean="0"/>
              <a:t>30</a:t>
            </a:fld>
            <a:endParaRPr lang="en-US"/>
          </a:p>
        </p:txBody>
      </p:sp>
    </p:spTree>
    <p:extLst>
      <p:ext uri="{BB962C8B-B14F-4D97-AF65-F5344CB8AC3E}">
        <p14:creationId xmlns:p14="http://schemas.microsoft.com/office/powerpoint/2010/main" val="491969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Given this risk, my</a:t>
            </a:r>
            <a:r>
              <a:rPr lang="en-US" sz="1200" baseline="0" dirty="0" smtClean="0"/>
              <a:t> research project is focused on adapting a family-based preventive program for homeless families with parental substance use disorders. The goal is decrease family stress and improve youth mental health and substance use outcomes, given these youth are very high risk.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596C8D2-2031-8745-AD48-D81800356219}" type="slidenum">
              <a:rPr lang="en-US" smtClean="0"/>
              <a:t>31</a:t>
            </a:fld>
            <a:endParaRPr lang="en-US"/>
          </a:p>
        </p:txBody>
      </p:sp>
    </p:spTree>
    <p:extLst>
      <p:ext uri="{BB962C8B-B14F-4D97-AF65-F5344CB8AC3E}">
        <p14:creationId xmlns:p14="http://schemas.microsoft.com/office/powerpoint/2010/main" val="18460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core elements focus on improving family coping, reducing distress, and enhancing family resilience though communication, problem-solving, and goal setting</a:t>
            </a:r>
            <a:r>
              <a:rPr lang="en-US" dirty="0" smtClean="0">
                <a:effectLst/>
              </a:rPr>
              <a:t> </a:t>
            </a:r>
            <a:endParaRPr lang="en-US" sz="1200" dirty="0" smtClean="0"/>
          </a:p>
        </p:txBody>
      </p:sp>
      <p:sp>
        <p:nvSpPr>
          <p:cNvPr id="4" name="Slide Number Placeholder 3"/>
          <p:cNvSpPr>
            <a:spLocks noGrp="1"/>
          </p:cNvSpPr>
          <p:nvPr>
            <p:ph type="sldNum" sz="quarter" idx="10"/>
          </p:nvPr>
        </p:nvSpPr>
        <p:spPr/>
        <p:txBody>
          <a:bodyPr/>
          <a:lstStyle/>
          <a:p>
            <a:fld id="{1596C8D2-2031-8745-AD48-D81800356219}" type="slidenum">
              <a:rPr lang="en-US" smtClean="0"/>
              <a:t>32</a:t>
            </a:fld>
            <a:endParaRPr lang="en-US"/>
          </a:p>
        </p:txBody>
      </p:sp>
    </p:spTree>
    <p:extLst>
      <p:ext uri="{BB962C8B-B14F-4D97-AF65-F5344CB8AC3E}">
        <p14:creationId xmlns:p14="http://schemas.microsoft.com/office/powerpoint/2010/main" val="1573484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despite significant need</a:t>
            </a:r>
            <a:r>
              <a:rPr lang="en-US" baseline="0" dirty="0" smtClean="0"/>
              <a:t>, there is a gap of evidence-based programs for homeless families </a:t>
            </a:r>
          </a:p>
          <a:p>
            <a:r>
              <a:rPr lang="en-US" baseline="0" dirty="0" smtClean="0"/>
              <a:t>-however, there is certainly an argument for family-based preventive programs </a:t>
            </a:r>
            <a:endParaRPr lang="en-US" dirty="0" smtClean="0"/>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33</a:t>
            </a:fld>
            <a:endParaRPr lang="en-US"/>
          </a:p>
        </p:txBody>
      </p:sp>
    </p:spTree>
    <p:extLst>
      <p:ext uri="{BB962C8B-B14F-4D97-AF65-F5344CB8AC3E}">
        <p14:creationId xmlns:p14="http://schemas.microsoft.com/office/powerpoint/2010/main" val="52796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conducted interviews with homeles</a:t>
            </a:r>
            <a:r>
              <a:rPr lang="en-US" baseline="0" dirty="0" smtClean="0"/>
              <a:t>s families and providers, in order to understand the experiences, stressors and needs of the families to inform adaptation of the intervention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34</a:t>
            </a:fld>
            <a:endParaRPr lang="en-US"/>
          </a:p>
        </p:txBody>
      </p:sp>
    </p:spTree>
    <p:extLst>
      <p:ext uri="{BB962C8B-B14F-4D97-AF65-F5344CB8AC3E}">
        <p14:creationId xmlns:p14="http://schemas.microsoft.com/office/powerpoint/2010/main" val="81135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Bronfrenbrenner’s</a:t>
            </a:r>
            <a:r>
              <a:rPr lang="en-US" dirty="0" smtClean="0"/>
              <a:t> ecological model served</a:t>
            </a:r>
            <a:r>
              <a:rPr lang="en-US" baseline="0" dirty="0" smtClean="0"/>
              <a:t> as a conceptual model for our interview guide and data analysis, in which we coded our data based on individual level factors, family level factors, and structural factors among homeless families </a:t>
            </a:r>
          </a:p>
          <a:p>
            <a:r>
              <a:rPr lang="en-US" baseline="0" dirty="0" smtClean="0"/>
              <a:t>-for the interest of time, I am going to talk about a few findings. </a:t>
            </a:r>
          </a:p>
          <a:p>
            <a:r>
              <a:rPr lang="en-US" baseline="0" dirty="0" smtClean="0"/>
              <a:t>-First, I will talk about the structural stressors families encountered in the forms of housing barriers and experiences with case management, and next I will talk about the stressors of family processes </a:t>
            </a:r>
          </a:p>
        </p:txBody>
      </p:sp>
      <p:sp>
        <p:nvSpPr>
          <p:cNvPr id="4" name="Slide Number Placeholder 3"/>
          <p:cNvSpPr>
            <a:spLocks noGrp="1"/>
          </p:cNvSpPr>
          <p:nvPr>
            <p:ph type="sldNum" sz="quarter" idx="10"/>
          </p:nvPr>
        </p:nvSpPr>
        <p:spPr/>
        <p:txBody>
          <a:bodyPr/>
          <a:lstStyle/>
          <a:p>
            <a:fld id="{191DDE7B-20CE-470F-8A8A-72651EF7582F}" type="slidenum">
              <a:rPr lang="en-US" smtClean="0"/>
              <a:t>35</a:t>
            </a:fld>
            <a:endParaRPr lang="en-US"/>
          </a:p>
        </p:txBody>
      </p:sp>
    </p:spTree>
    <p:extLst>
      <p:ext uri="{BB962C8B-B14F-4D97-AF65-F5344CB8AC3E}">
        <p14:creationId xmlns:p14="http://schemas.microsoft.com/office/powerpoint/2010/main" val="481703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of our adaptation was</a:t>
            </a:r>
            <a:r>
              <a:rPr lang="en-US" baseline="0" dirty="0" smtClean="0"/>
              <a:t> understanding the experiences, needs and stressors of homeless families with parental substance use disorders. I want to share with you some of our findings from the qualitative interviews, to share the experiences of these families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36</a:t>
            </a:fld>
            <a:endParaRPr lang="en-US"/>
          </a:p>
        </p:txBody>
      </p:sp>
    </p:spTree>
    <p:extLst>
      <p:ext uri="{BB962C8B-B14F-4D97-AF65-F5344CB8AC3E}">
        <p14:creationId xmlns:p14="http://schemas.microsoft.com/office/powerpoint/2010/main" val="705583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37</a:t>
            </a:fld>
            <a:endParaRPr lang="en-US"/>
          </a:p>
        </p:txBody>
      </p:sp>
    </p:spTree>
    <p:extLst>
      <p:ext uri="{BB962C8B-B14F-4D97-AF65-F5344CB8AC3E}">
        <p14:creationId xmlns:p14="http://schemas.microsoft.com/office/powerpoint/2010/main" val="733424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we report median instead </a:t>
            </a:r>
          </a:p>
          <a:p>
            <a:r>
              <a:rPr lang="en-US" dirty="0" smtClean="0"/>
              <a:t>-add child ethnicity/race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38</a:t>
            </a:fld>
            <a:endParaRPr lang="en-US"/>
          </a:p>
        </p:txBody>
      </p:sp>
    </p:spTree>
    <p:extLst>
      <p:ext uri="{BB962C8B-B14F-4D97-AF65-F5344CB8AC3E}">
        <p14:creationId xmlns:p14="http://schemas.microsoft.com/office/powerpoint/2010/main" val="917775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explain some of the housing barriers these families encountered in LA County. </a:t>
            </a:r>
          </a:p>
          <a:p>
            <a:endParaRPr lang="en-US" baseline="0" dirty="0" smtClean="0"/>
          </a:p>
          <a:p>
            <a:r>
              <a:rPr lang="en-US" baseline="0" dirty="0" smtClean="0"/>
              <a:t>-One family actually had a voucher and couldn’t find housing. </a:t>
            </a:r>
          </a:p>
          <a:p>
            <a:r>
              <a:rPr lang="en-US" baseline="0" dirty="0" smtClean="0"/>
              <a:t>-One family didn’t know how to find landlords willing to accept homeless</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39</a:t>
            </a:fld>
            <a:endParaRPr lang="en-US"/>
          </a:p>
        </p:txBody>
      </p:sp>
    </p:spTree>
    <p:extLst>
      <p:ext uri="{BB962C8B-B14F-4D97-AF65-F5344CB8AC3E}">
        <p14:creationId xmlns:p14="http://schemas.microsoft.com/office/powerpoint/2010/main" val="125596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20E477-F78D-0547-8920-2D5B3D8B4F4C}" type="slidenum">
              <a:rPr lang="en-US" altLang="en-US"/>
              <a:pPr/>
              <a:t>4</a:t>
            </a:fld>
            <a:endParaRPr lang="en-US" altLang="en-US"/>
          </a:p>
        </p:txBody>
      </p:sp>
      <p:sp>
        <p:nvSpPr>
          <p:cNvPr id="8195" name="Rectangle 2"/>
          <p:cNvSpPr>
            <a:spLocks noGrp="1" noRot="1" noChangeAspect="1" noChangeArrowheads="1" noTextEdit="1"/>
          </p:cNvSpPr>
          <p:nvPr>
            <p:ph type="sldImg"/>
          </p:nvPr>
        </p:nvSpPr>
        <p:spPr>
          <a:xfrm>
            <a:off x="398463" y="693738"/>
            <a:ext cx="6157912" cy="3465512"/>
          </a:xfrm>
          <a:ln/>
        </p:spPr>
      </p:sp>
      <p:sp>
        <p:nvSpPr>
          <p:cNvPr id="8196" name="Rectangle 3"/>
          <p:cNvSpPr>
            <a:spLocks noGrp="1" noChangeArrowheads="1"/>
          </p:cNvSpPr>
          <p:nvPr>
            <p:ph type="body" idx="1"/>
          </p:nvPr>
        </p:nvSpPr>
        <p:spPr>
          <a:xfrm>
            <a:off x="927100" y="4391025"/>
            <a:ext cx="5100638" cy="423703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dirty="0" smtClean="0"/>
              <a:t>Only 1 study</a:t>
            </a:r>
            <a:r>
              <a:rPr lang="en-US" altLang="en-US" baseline="0" dirty="0" smtClean="0"/>
              <a:t> before Lillian’s study. </a:t>
            </a:r>
            <a:endParaRPr lang="en-US" altLang="en-US" dirty="0"/>
          </a:p>
        </p:txBody>
      </p:sp>
    </p:spTree>
    <p:extLst>
      <p:ext uri="{BB962C8B-B14F-4D97-AF65-F5344CB8AC3E}">
        <p14:creationId xmlns:p14="http://schemas.microsoft.com/office/powerpoint/2010/main" val="1381862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Families</a:t>
            </a:r>
            <a:r>
              <a:rPr lang="en-US" baseline="0" dirty="0" smtClean="0"/>
              <a:t> described being discriminated against because they were homeless. The majority of parents interviewed did not get a section 8 voucher.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40</a:t>
            </a:fld>
            <a:endParaRPr lang="en-US"/>
          </a:p>
        </p:txBody>
      </p:sp>
    </p:spTree>
    <p:extLst>
      <p:ext uri="{BB962C8B-B14F-4D97-AF65-F5344CB8AC3E}">
        <p14:creationId xmlns:p14="http://schemas.microsoft.com/office/powerpoint/2010/main" val="359168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parent</a:t>
            </a:r>
            <a:r>
              <a:rPr lang="en-US" baseline="0" dirty="0" smtClean="0"/>
              <a:t> with a history of a substance use disorder, multiple children, who recently had a baby.</a:t>
            </a:r>
            <a:endParaRPr lang="en-US" dirty="0" smtClean="0"/>
          </a:p>
          <a:p>
            <a:endParaRPr lang="en-US" dirty="0" smtClean="0"/>
          </a:p>
          <a:p>
            <a:r>
              <a:rPr lang="en-US" dirty="0" smtClean="0"/>
              <a:t>Some families need ongoing</a:t>
            </a:r>
            <a:r>
              <a:rPr lang="en-US" baseline="0" dirty="0" smtClean="0"/>
              <a:t> support beyond short-term rental assistance, concern that they could continue to pay market rate rents. These families are also at risk for relapse.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41</a:t>
            </a:fld>
            <a:endParaRPr lang="en-US"/>
          </a:p>
        </p:txBody>
      </p:sp>
    </p:spTree>
    <p:extLst>
      <p:ext uri="{BB962C8B-B14F-4D97-AF65-F5344CB8AC3E}">
        <p14:creationId xmlns:p14="http://schemas.microsoft.com/office/powerpoint/2010/main" val="998667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Although under HUD, individuals</a:t>
            </a:r>
            <a:r>
              <a:rPr lang="en-US" baseline="0" dirty="0" smtClean="0"/>
              <a:t> can spend up to 24 months in transitional housing, many of our participants referenced only being allowed to stay 3-6 months in housing, and finding this was not enough time. </a:t>
            </a:r>
          </a:p>
          <a:p>
            <a:pPr marL="171450" indent="-171450">
              <a:buFont typeface="Arial" charset="0"/>
              <a:buChar char="•"/>
            </a:pPr>
            <a:r>
              <a:rPr lang="en-US" dirty="0" smtClean="0"/>
              <a:t>In Los Angeles, HUD cuts led to</a:t>
            </a:r>
            <a:r>
              <a:rPr lang="en-US" baseline="0" dirty="0" smtClean="0"/>
              <a:t> a push away from TH (which is more expensive) to a path towards rapid-rehousing, with an expectation for families to move out within 12 weeks. But for many facilities we interviewed, this was not possible for families.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42</a:t>
            </a:fld>
            <a:endParaRPr lang="en-US"/>
          </a:p>
        </p:txBody>
      </p:sp>
    </p:spTree>
    <p:extLst>
      <p:ext uri="{BB962C8B-B14F-4D97-AF65-F5344CB8AC3E}">
        <p14:creationId xmlns:p14="http://schemas.microsoft.com/office/powerpoint/2010/main" val="257055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a:t>
            </a:r>
            <a:r>
              <a:rPr lang="en-US" dirty="0" err="1" smtClean="0"/>
              <a:t>moe</a:t>
            </a:r>
            <a:r>
              <a:rPr lang="en-US" dirty="0" smtClean="0"/>
              <a:t> down0</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43</a:t>
            </a:fld>
            <a:endParaRPr lang="en-US"/>
          </a:p>
        </p:txBody>
      </p:sp>
    </p:spTree>
    <p:extLst>
      <p:ext uri="{BB962C8B-B14F-4D97-AF65-F5344CB8AC3E}">
        <p14:creationId xmlns:p14="http://schemas.microsoft.com/office/powerpoint/2010/main" val="885000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Families described barriers to communication, which included dealing with past traumas and family separations</a:t>
            </a:r>
            <a:r>
              <a:rPr lang="en-US" baseline="0" dirty="0" smtClean="0"/>
              <a:t> due to DCFS involvement. Families described a lack of services addressing these needs.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44</a:t>
            </a:fld>
            <a:endParaRPr lang="en-US"/>
          </a:p>
        </p:txBody>
      </p:sp>
    </p:spTree>
    <p:extLst>
      <p:ext uri="{BB962C8B-B14F-4D97-AF65-F5344CB8AC3E}">
        <p14:creationId xmlns:p14="http://schemas.microsoft.com/office/powerpoint/2010/main" val="1459416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this quote was very important to describe the level</a:t>
            </a:r>
            <a:r>
              <a:rPr lang="en-US" baseline="0" dirty="0" smtClean="0"/>
              <a:t> of support many of these families need</a:t>
            </a:r>
            <a:r>
              <a:rPr lang="en-US" dirty="0" smtClean="0"/>
              <a:t>. This</a:t>
            </a:r>
            <a:r>
              <a:rPr lang="en-US" baseline="0" dirty="0" smtClean="0"/>
              <a:t> mother described the stressors of being homeless, not just life handing one lemons, but throwing lemons.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45</a:t>
            </a:fld>
            <a:endParaRPr lang="en-US"/>
          </a:p>
        </p:txBody>
      </p:sp>
    </p:spTree>
    <p:extLst>
      <p:ext uri="{BB962C8B-B14F-4D97-AF65-F5344CB8AC3E}">
        <p14:creationId xmlns:p14="http://schemas.microsoft.com/office/powerpoint/2010/main" val="1892016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46</a:t>
            </a:fld>
            <a:endParaRPr lang="en-US"/>
          </a:p>
        </p:txBody>
      </p:sp>
    </p:spTree>
    <p:extLst>
      <p:ext uri="{BB962C8B-B14F-4D97-AF65-F5344CB8AC3E}">
        <p14:creationId xmlns:p14="http://schemas.microsoft.com/office/powerpoint/2010/main" val="590278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brings up back to the adaptation. Although our findings showed structural stressors and family stressors, and the intervention can’t change housing policy in LA County, in spite of the housing situation, we can help the families cope better with their stressors and work on strengthening their family within transitional housing. Proposed adaptation based on the interviews include: </a:t>
            </a:r>
          </a:p>
          <a:p>
            <a:pPr marL="228600" indent="-228600">
              <a:buAutoNum type="arabicPeriod"/>
            </a:pPr>
            <a:r>
              <a:rPr lang="en-US" baseline="0" dirty="0" smtClean="0"/>
              <a:t>Change to the narrative timeline. Since our families had multiple </a:t>
            </a:r>
            <a:r>
              <a:rPr lang="en-US" baseline="0" dirty="0" err="1" smtClean="0"/>
              <a:t>traumaitc</a:t>
            </a:r>
            <a:r>
              <a:rPr lang="en-US" baseline="0" dirty="0" smtClean="0"/>
              <a:t> experiences, including separation, and chronic stress, instead of a timeline describing all of their experiences, it seems better suited to have a “family shared identity project.” In which families can still share with </a:t>
            </a:r>
            <a:r>
              <a:rPr lang="en-US" baseline="0" dirty="0" err="1" smtClean="0"/>
              <a:t>eachother</a:t>
            </a:r>
            <a:r>
              <a:rPr lang="en-US" baseline="0" dirty="0" smtClean="0"/>
              <a:t> but not have to rehash all of the multiple traumas. This project would focus on who the family were in the past, who they were now, and who they want to be in the future. </a:t>
            </a:r>
          </a:p>
          <a:p>
            <a:pPr marL="228600" indent="-228600">
              <a:buAutoNum type="arabicPeriod"/>
            </a:pPr>
            <a:r>
              <a:rPr lang="en-US" baseline="0" dirty="0" smtClean="0"/>
              <a:t>Goal setting. Given the focus on needing housing, goal setting would help families with long-term housing goals, in addition to immediate family goals. Also would add a component of youth goals. </a:t>
            </a:r>
          </a:p>
          <a:p>
            <a:pPr marL="228600" indent="-228600">
              <a:buAutoNum type="arabicPeriod"/>
            </a:pPr>
            <a:r>
              <a:rPr lang="en-US" baseline="0" dirty="0" smtClean="0"/>
              <a:t>Communication. Would tailor the communication to also communicating about past events, and prevention of substance use and risky behaviors among youth. </a:t>
            </a:r>
          </a:p>
          <a:p>
            <a:pPr marL="228600" indent="-228600">
              <a:buAutoNum type="arabicPeriod"/>
            </a:pPr>
            <a:r>
              <a:rPr lang="en-US" baseline="0" dirty="0" smtClean="0"/>
              <a:t>Throughout the intervention, would tailor the skills to working with case management, helping families with advocacy </a:t>
            </a:r>
            <a:r>
              <a:rPr lang="en-US" baseline="0" dirty="0" err="1" smtClean="0"/>
              <a:t>etc</a:t>
            </a:r>
            <a:r>
              <a:rPr lang="en-US" baseline="0" dirty="0" smtClean="0"/>
              <a:t>, given this was a significant stressor. </a:t>
            </a:r>
          </a:p>
          <a:p>
            <a:pPr marL="228600" indent="-228600">
              <a:buAutoNum type="arabicPeriod"/>
            </a:pPr>
            <a:r>
              <a:rPr lang="en-US" baseline="0" dirty="0" smtClean="0"/>
              <a:t>Would finally incorporate relevant examples throughout the program to the families.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47</a:t>
            </a:fld>
            <a:endParaRPr lang="en-US"/>
          </a:p>
        </p:txBody>
      </p:sp>
    </p:spTree>
    <p:extLst>
      <p:ext uri="{BB962C8B-B14F-4D97-AF65-F5344CB8AC3E}">
        <p14:creationId xmlns:p14="http://schemas.microsoft.com/office/powerpoint/2010/main" val="2087168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48</a:t>
            </a:fld>
            <a:endParaRPr lang="en-US"/>
          </a:p>
        </p:txBody>
      </p:sp>
    </p:spTree>
    <p:extLst>
      <p:ext uri="{BB962C8B-B14F-4D97-AF65-F5344CB8AC3E}">
        <p14:creationId xmlns:p14="http://schemas.microsoft.com/office/powerpoint/2010/main" val="89328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49</a:t>
            </a:fld>
            <a:endParaRPr lang="en-US"/>
          </a:p>
        </p:txBody>
      </p:sp>
    </p:spTree>
    <p:extLst>
      <p:ext uri="{BB962C8B-B14F-4D97-AF65-F5344CB8AC3E}">
        <p14:creationId xmlns:p14="http://schemas.microsoft.com/office/powerpoint/2010/main" val="175141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053E3D-9D79-FA4D-9C08-2224653DB284}" type="slidenum">
              <a:rPr lang="en-US" altLang="en-US"/>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dirty="0"/>
          </a:p>
        </p:txBody>
      </p:sp>
    </p:spTree>
    <p:extLst>
      <p:ext uri="{BB962C8B-B14F-4D97-AF65-F5344CB8AC3E}">
        <p14:creationId xmlns:p14="http://schemas.microsoft.com/office/powerpoint/2010/main" val="1471554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50</a:t>
            </a:fld>
            <a:endParaRPr lang="en-US"/>
          </a:p>
        </p:txBody>
      </p:sp>
    </p:spTree>
    <p:extLst>
      <p:ext uri="{BB962C8B-B14F-4D97-AF65-F5344CB8AC3E}">
        <p14:creationId xmlns:p14="http://schemas.microsoft.com/office/powerpoint/2010/main" val="448193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51</a:t>
            </a:fld>
            <a:endParaRPr lang="en-US"/>
          </a:p>
        </p:txBody>
      </p:sp>
    </p:spTree>
    <p:extLst>
      <p:ext uri="{BB962C8B-B14F-4D97-AF65-F5344CB8AC3E}">
        <p14:creationId xmlns:p14="http://schemas.microsoft.com/office/powerpoint/2010/main" val="939576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52</a:t>
            </a:fld>
            <a:endParaRPr lang="en-US"/>
          </a:p>
        </p:txBody>
      </p:sp>
    </p:spTree>
    <p:extLst>
      <p:ext uri="{BB962C8B-B14F-4D97-AF65-F5344CB8AC3E}">
        <p14:creationId xmlns:p14="http://schemas.microsoft.com/office/powerpoint/2010/main" val="1010609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53</a:t>
            </a:fld>
            <a:endParaRPr lang="en-US"/>
          </a:p>
        </p:txBody>
      </p:sp>
    </p:spTree>
    <p:extLst>
      <p:ext uri="{BB962C8B-B14F-4D97-AF65-F5344CB8AC3E}">
        <p14:creationId xmlns:p14="http://schemas.microsoft.com/office/powerpoint/2010/main" val="1552444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am I interested in homeless families?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-Decades of research demonstrate the </a:t>
            </a:r>
            <a:r>
              <a:rPr lang="en-US" dirty="0" err="1"/>
              <a:t>downstreams</a:t>
            </a:r>
            <a:r>
              <a:rPr lang="en-US" dirty="0"/>
              <a:t> effect of homelessness on children </a:t>
            </a:r>
          </a:p>
          <a:p>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54</a:t>
            </a:fld>
            <a:endParaRPr lang="en-US"/>
          </a:p>
        </p:txBody>
      </p:sp>
    </p:spTree>
    <p:extLst>
      <p:ext uri="{BB962C8B-B14F-4D97-AF65-F5344CB8AC3E}">
        <p14:creationId xmlns:p14="http://schemas.microsoft.com/office/powerpoint/2010/main" val="3579756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Yet, despite significant need for homeless families, there is a gap in family</a:t>
            </a:r>
            <a:r>
              <a:rPr lang="en-US" sz="1200" baseline="0" dirty="0" smtClean="0"/>
              <a:t> </a:t>
            </a:r>
            <a:r>
              <a:rPr lang="en-US" sz="1200" baseline="0" dirty="0" err="1" smtClean="0"/>
              <a:t>servivces</a:t>
            </a:r>
            <a:r>
              <a:rPr lang="en-US" sz="1200" baseline="0" dirty="0" smtClean="0"/>
              <a:t>. </a:t>
            </a:r>
            <a:endParaRPr lang="en-US" sz="1200" dirty="0"/>
          </a:p>
        </p:txBody>
      </p:sp>
      <p:sp>
        <p:nvSpPr>
          <p:cNvPr id="4" name="Slide Number Placeholder 3"/>
          <p:cNvSpPr>
            <a:spLocks noGrp="1"/>
          </p:cNvSpPr>
          <p:nvPr>
            <p:ph type="sldNum" sz="quarter" idx="10"/>
          </p:nvPr>
        </p:nvSpPr>
        <p:spPr/>
        <p:txBody>
          <a:bodyPr/>
          <a:lstStyle/>
          <a:p>
            <a:fld id="{1596C8D2-2031-8745-AD48-D81800356219}" type="slidenum">
              <a:rPr lang="en-US" smtClean="0"/>
              <a:t>55</a:t>
            </a:fld>
            <a:endParaRPr lang="en-US"/>
          </a:p>
        </p:txBody>
      </p:sp>
    </p:spTree>
    <p:extLst>
      <p:ext uri="{BB962C8B-B14F-4D97-AF65-F5344CB8AC3E}">
        <p14:creationId xmlns:p14="http://schemas.microsoft.com/office/powerpoint/2010/main" val="83066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56</a:t>
            </a:fld>
            <a:endParaRPr lang="en-US"/>
          </a:p>
        </p:txBody>
      </p:sp>
    </p:spTree>
    <p:extLst>
      <p:ext uri="{BB962C8B-B14F-4D97-AF65-F5344CB8AC3E}">
        <p14:creationId xmlns:p14="http://schemas.microsoft.com/office/powerpoint/2010/main" val="7744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57</a:t>
            </a:fld>
            <a:endParaRPr lang="en-US"/>
          </a:p>
        </p:txBody>
      </p:sp>
    </p:spTree>
    <p:extLst>
      <p:ext uri="{BB962C8B-B14F-4D97-AF65-F5344CB8AC3E}">
        <p14:creationId xmlns:p14="http://schemas.microsoft.com/office/powerpoint/2010/main" val="1320809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58</a:t>
            </a:fld>
            <a:endParaRPr lang="en-US"/>
          </a:p>
        </p:txBody>
      </p:sp>
    </p:spTree>
    <p:extLst>
      <p:ext uri="{BB962C8B-B14F-4D97-AF65-F5344CB8AC3E}">
        <p14:creationId xmlns:p14="http://schemas.microsoft.com/office/powerpoint/2010/main" val="482525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a:t>
            </a:r>
            <a:r>
              <a:rPr lang="en-US" dirty="0" err="1" smtClean="0"/>
              <a:t>moe</a:t>
            </a:r>
            <a:r>
              <a:rPr lang="en-US" dirty="0" smtClean="0"/>
              <a:t> down0</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59</a:t>
            </a:fld>
            <a:endParaRPr lang="en-US"/>
          </a:p>
        </p:txBody>
      </p:sp>
    </p:spTree>
    <p:extLst>
      <p:ext uri="{BB962C8B-B14F-4D97-AF65-F5344CB8AC3E}">
        <p14:creationId xmlns:p14="http://schemas.microsoft.com/office/powerpoint/2010/main" val="198113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6</a:t>
            </a:fld>
            <a:endParaRPr lang="en-US"/>
          </a:p>
        </p:txBody>
      </p:sp>
    </p:spTree>
    <p:extLst>
      <p:ext uri="{BB962C8B-B14F-4D97-AF65-F5344CB8AC3E}">
        <p14:creationId xmlns:p14="http://schemas.microsoft.com/office/powerpoint/2010/main" val="1997493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list out</a:t>
            </a:r>
            <a:r>
              <a:rPr lang="en-US" baseline="0" dirty="0" smtClean="0"/>
              <a:t> the demographic</a:t>
            </a:r>
          </a:p>
          <a:p>
            <a:r>
              <a:rPr lang="en-US" baseline="0" dirty="0" smtClean="0"/>
              <a:t>-average age of provider</a:t>
            </a:r>
          </a:p>
          <a:p>
            <a:r>
              <a:rPr lang="en-US" baseline="0" dirty="0" smtClean="0"/>
              <a:t>-sex </a:t>
            </a:r>
          </a:p>
          <a:p>
            <a:r>
              <a:rPr lang="en-US" baseline="0" dirty="0" smtClean="0"/>
              <a:t>-ethnicity (one line)</a:t>
            </a:r>
          </a:p>
          <a:p>
            <a:r>
              <a:rPr lang="en-US" baseline="0" dirty="0" smtClean="0"/>
              <a:t>-level of education (one line)</a:t>
            </a:r>
          </a:p>
          <a:p>
            <a:r>
              <a:rPr lang="en-US" baseline="0" dirty="0" smtClean="0"/>
              <a:t>-time with homeless </a:t>
            </a:r>
          </a:p>
          <a:p>
            <a:endParaRPr lang="en-US" baseline="0" dirty="0" smtClean="0"/>
          </a:p>
          <a:p>
            <a:r>
              <a:rPr lang="en-US" baseline="0" dirty="0" smtClean="0"/>
              <a:t>Parent/Children </a:t>
            </a:r>
          </a:p>
          <a:p>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60</a:t>
            </a:fld>
            <a:endParaRPr lang="en-US"/>
          </a:p>
        </p:txBody>
      </p:sp>
    </p:spTree>
    <p:extLst>
      <p:ext uri="{BB962C8B-B14F-4D97-AF65-F5344CB8AC3E}">
        <p14:creationId xmlns:p14="http://schemas.microsoft.com/office/powerpoint/2010/main" val="12769163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61</a:t>
            </a:fld>
            <a:endParaRPr lang="en-US"/>
          </a:p>
        </p:txBody>
      </p:sp>
    </p:spTree>
    <p:extLst>
      <p:ext uri="{BB962C8B-B14F-4D97-AF65-F5344CB8AC3E}">
        <p14:creationId xmlns:p14="http://schemas.microsoft.com/office/powerpoint/2010/main" val="308807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a:t>
            </a:r>
          </a:p>
          <a:p>
            <a:r>
              <a:rPr lang="en-US" dirty="0" smtClean="0"/>
              <a:t>Number of children in custody</a:t>
            </a:r>
          </a:p>
          <a:p>
            <a:r>
              <a:rPr lang="en-US" dirty="0" smtClean="0"/>
              <a:t>Race/ethnicity </a:t>
            </a:r>
          </a:p>
          <a:p>
            <a:r>
              <a:rPr lang="en-US" dirty="0" smtClean="0"/>
              <a:t>Length of homelessness</a:t>
            </a:r>
            <a:r>
              <a:rPr lang="en-US" baseline="0" dirty="0" smtClean="0"/>
              <a:t> (maybe do the median instead)</a:t>
            </a:r>
            <a:endParaRPr lang="en-US" dirty="0"/>
          </a:p>
        </p:txBody>
      </p:sp>
      <p:sp>
        <p:nvSpPr>
          <p:cNvPr id="4" name="Slide Number Placeholder 3"/>
          <p:cNvSpPr>
            <a:spLocks noGrp="1"/>
          </p:cNvSpPr>
          <p:nvPr>
            <p:ph type="sldNum" sz="quarter" idx="10"/>
          </p:nvPr>
        </p:nvSpPr>
        <p:spPr/>
        <p:txBody>
          <a:bodyPr/>
          <a:lstStyle/>
          <a:p>
            <a:fld id="{191DDE7B-20CE-470F-8A8A-72651EF7582F}" type="slidenum">
              <a:rPr lang="en-US" smtClean="0"/>
              <a:t>62</a:t>
            </a:fld>
            <a:endParaRPr lang="en-US"/>
          </a:p>
        </p:txBody>
      </p:sp>
    </p:spTree>
    <p:extLst>
      <p:ext uri="{BB962C8B-B14F-4D97-AF65-F5344CB8AC3E}">
        <p14:creationId xmlns:p14="http://schemas.microsoft.com/office/powerpoint/2010/main" val="769438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63</a:t>
            </a:fld>
            <a:endParaRPr lang="en-US"/>
          </a:p>
        </p:txBody>
      </p:sp>
    </p:spTree>
    <p:extLst>
      <p:ext uri="{BB962C8B-B14F-4D97-AF65-F5344CB8AC3E}">
        <p14:creationId xmlns:p14="http://schemas.microsoft.com/office/powerpoint/2010/main" val="18070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7</a:t>
            </a:fld>
            <a:endParaRPr lang="en-US"/>
          </a:p>
        </p:txBody>
      </p:sp>
    </p:spTree>
    <p:extLst>
      <p:ext uri="{BB962C8B-B14F-4D97-AF65-F5344CB8AC3E}">
        <p14:creationId xmlns:p14="http://schemas.microsoft.com/office/powerpoint/2010/main" val="63218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DDE7B-20CE-470F-8A8A-72651EF7582F}" type="slidenum">
              <a:rPr lang="en-US" smtClean="0"/>
              <a:t>8</a:t>
            </a:fld>
            <a:endParaRPr lang="en-US"/>
          </a:p>
        </p:txBody>
      </p:sp>
    </p:spTree>
    <p:extLst>
      <p:ext uri="{BB962C8B-B14F-4D97-AF65-F5344CB8AC3E}">
        <p14:creationId xmlns:p14="http://schemas.microsoft.com/office/powerpoint/2010/main" val="112082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944DDA-3448-2542-BEE4-4B4F10DBA87E}" type="slidenum">
              <a:rPr lang="en-US" altLang="en-US"/>
              <a:pPr/>
              <a:t>9</a:t>
            </a:fld>
            <a:endParaRPr lang="en-US" altLang="en-US"/>
          </a:p>
        </p:txBody>
      </p:sp>
      <p:sp>
        <p:nvSpPr>
          <p:cNvPr id="17411" name="Rectangle 2"/>
          <p:cNvSpPr>
            <a:spLocks noGrp="1" noRot="1" noChangeAspect="1" noChangeArrowheads="1" noTextEdit="1"/>
          </p:cNvSpPr>
          <p:nvPr>
            <p:ph type="sldImg"/>
          </p:nvPr>
        </p:nvSpPr>
        <p:spPr>
          <a:xfrm>
            <a:off x="398463" y="693738"/>
            <a:ext cx="6157912" cy="3465512"/>
          </a:xfrm>
          <a:ln/>
        </p:spPr>
      </p:sp>
      <p:sp>
        <p:nvSpPr>
          <p:cNvPr id="17412" name="Rectangle 3"/>
          <p:cNvSpPr>
            <a:spLocks noGrp="1" noChangeArrowheads="1"/>
          </p:cNvSpPr>
          <p:nvPr>
            <p:ph type="body" idx="1"/>
          </p:nvPr>
        </p:nvSpPr>
        <p:spPr>
          <a:xfrm>
            <a:off x="927100" y="4391025"/>
            <a:ext cx="5100638" cy="423703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dirty="0" smtClean="0"/>
              <a:t>Insert </a:t>
            </a:r>
            <a:r>
              <a:rPr lang="en-US" altLang="en-US" dirty="0" err="1" smtClean="0"/>
              <a:t>lilian’s</a:t>
            </a:r>
            <a:r>
              <a:rPr lang="en-US" altLang="en-US" dirty="0" smtClean="0"/>
              <a:t> pic</a:t>
            </a:r>
            <a:r>
              <a:rPr lang="en-US" altLang="en-US" baseline="0" dirty="0" smtClean="0"/>
              <a:t> here </a:t>
            </a:r>
            <a:endParaRPr lang="en-US" altLang="en-US" dirty="0"/>
          </a:p>
        </p:txBody>
      </p:sp>
    </p:spTree>
    <p:extLst>
      <p:ext uri="{BB962C8B-B14F-4D97-AF65-F5344CB8AC3E}">
        <p14:creationId xmlns:p14="http://schemas.microsoft.com/office/powerpoint/2010/main" val="107070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119F1D-1250-1942-9176-83534D97DC79}"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995A1-4BD4-7942-BE85-5A9B79463354}" type="datetime1">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426EF5-B746-5544-8938-9D0082A7A364}"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6F7D090-9179-0A40-9843-6C3B774200C5}"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022A75-7E7B-D54A-8C5E-818BC5DB9591}"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FAD34A-62A2-7642-AE46-26A9FD6DAE1F}" type="datetime1">
              <a:rPr lang="en-US" smtClean="0"/>
              <a:t>5/24/2018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FAFA1D-8B6E-EE47-AFC3-477E4D6139DD}" type="datetime1">
              <a:rPr lang="en-US" smtClean="0"/>
              <a:t>5/24/2018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89C91-CA3A-234C-9910-6DF1D7177C73}"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0B480-C6E3-3A4B-8BBE-12C4695708D7}"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73B0B20-9C60-D543-85AB-B64426BC5EB4}"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1A4E8-36F0-8E43-9529-E2F743A9F38F}"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B9CD3-2E1A-844B-B016-E1C112612CAD}" type="datetime1">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973356-6916-F54E-9A2D-6CBE64BB8496}" type="datetime1">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A7E1EBB-47A2-C242-AB4F-7548F96D8D5F}" type="datetime1">
              <a:rPr lang="en-US" smtClean="0"/>
              <a:t>5/24/2018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159D004-9142-DC4F-9038-EA3DF15BB1F4}" type="datetime1">
              <a:rPr lang="en-US" smtClean="0"/>
              <a:t>5/24/2018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2B1094D-0C0F-E549-8E26-A18A739745F8}" type="datetime1">
              <a:rPr lang="en-US" smtClean="0"/>
              <a:t>5/24/2018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17163A-49F3-F244-BF58-91DCB02C4CB5}" type="datetime1">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72C2E-3FC5-2840-BF24-B6E0325916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72E884-01ED-934A-868E-0ECAC50DF8E3}" type="datetime1">
              <a:rPr lang="en-US" smtClean="0"/>
              <a:t>5/24/2018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EA72C2E-3FC5-2840-BF24-B6E03259169B}" type="slidenum">
              <a:rPr lang="en-US" smtClean="0"/>
              <a:t>‹#›</a:t>
            </a:fld>
            <a:endParaRPr lang="en-US"/>
          </a:p>
        </p:txBody>
      </p:sp>
    </p:spTree>
    <p:extLst>
      <p:ext uri="{BB962C8B-B14F-4D97-AF65-F5344CB8AC3E}">
        <p14:creationId xmlns:p14="http://schemas.microsoft.com/office/powerpoint/2010/main" val="1765453117"/>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lacounty.gov/wps/portal/!ut/p/b1/jdLtboIwGAXga_EClrd81fITHCBCO8vHkP4xbFkMH4qJzZhc_Vjckjkj7P3X5DnJyUlBQK5i09SxiTTYgDgU7-WukGV7KJqvt8Bbgi6nPlGOkRqGK8eL5ppH8ADy34Do3B2AQ1Lf0FTE8VgesZ88unMWus6TMNGGPDdZuraQ5xuQQW7flLhR_yoxAiZGyED86Xk9A1UmADemAP4GI0uxZbt_g3xg87tlUwQJbJC-javz0e_rPqr6WJOP9pomrx11miBG9cepWqgyjGicyuBU2UwmNo0TFiBiKs8udywWSnykM1iB2DXty_BRsgXsReOG5_KhjpadQrrZJ6mqnzk!/dl4/d5/L2dJQSEvUUt3QS80SmtFL1o2XzgwMDAwMDAwMk9NUTYwMkxMSkVHUjczME42/" TargetMode="External"/><Relationship Id="rId3" Type="http://schemas.openxmlformats.org/officeDocument/2006/relationships/image" Target="../media/image8.png"/><Relationship Id="rId7" Type="http://schemas.openxmlformats.org/officeDocument/2006/relationships/hyperlink" Target="http://www.lacounty.gov/wps/portal/!ut/p/b0/04_Sj9CPykssy0xPLMnMz0vMAfGjzOItDCDAyMIk0M3AyMfVItTT1NjIwNdQvyDbUREABWqQf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lacounty.gov/wps/portal/!ut/p/b0/04_Sj9CPykssy0xPLMnMz0vMAfGjzOItDCDAyMIk0M3AyMfVItTT1NjIINBUvyDbUREAqd5_Rw!!/" TargetMode="External"/><Relationship Id="rId5" Type="http://schemas.openxmlformats.org/officeDocument/2006/relationships/image" Target="../media/image10.png"/><Relationship Id="rId10" Type="http://schemas.openxmlformats.org/officeDocument/2006/relationships/image" Target="../media/image11.jpg"/><Relationship Id="rId4" Type="http://schemas.openxmlformats.org/officeDocument/2006/relationships/image" Target="../media/image9.png"/><Relationship Id="rId9" Type="http://schemas.openxmlformats.org/officeDocument/2006/relationships/hyperlink" Target="http://www.google.com/url?sa=t&amp;rct=j&amp;q=&amp;esrc=s&amp;source=web&amp;cd=1&amp;ved=0CDAQFjAA&amp;url=http://quickfacts.census.gov/qfd/states/06/06037.html&amp;ei=AeGPUfWcM-WTiALwm4DQDA&amp;usg=AFQjCNGM2VJmr064OOwJ88uu9iUJTxDC3A&amp;sig2=NeMmyzK7KuDtDXK3U2kFgw&amp;bvm=bv.46340616,d.cGE&amp;cad=rj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LGelberg@mednet.ucla.edu" TargetMode="External"/><Relationship Id="rId7"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RIjadiMaghsoodi@mednet.ucla.edu"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chart" Target="../charts/chart3.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9475" y="-361740"/>
            <a:ext cx="8825658" cy="3329581"/>
          </a:xfrm>
        </p:spPr>
        <p:txBody>
          <a:bodyPr/>
          <a:lstStyle/>
          <a:p>
            <a:r>
              <a:rPr lang="en-US" sz="5400" b="1" dirty="0">
                <a:latin typeface="Arial" panose="020B0604020202020204" pitchFamily="34" charset="0"/>
                <a:cs typeface="Arial" panose="020B0604020202020204" pitchFamily="34" charset="0"/>
              </a:rPr>
              <a:t>Homeless </a:t>
            </a:r>
            <a:r>
              <a:rPr lang="en-US" sz="5400" b="1" dirty="0" smtClean="0">
                <a:latin typeface="Arial" panose="020B0604020202020204" pitchFamily="34" charset="0"/>
                <a:cs typeface="Arial" panose="020B0604020202020204" pitchFamily="34" charset="0"/>
              </a:rPr>
              <a:t>Women </a:t>
            </a:r>
            <a:r>
              <a:rPr lang="en-US" sz="5400" b="1" dirty="0">
                <a:latin typeface="Arial" panose="020B0604020202020204" pitchFamily="34" charset="0"/>
                <a:cs typeface="Arial" panose="020B0604020202020204" pitchFamily="34" charset="0"/>
              </a:rPr>
              <a:t>and </a:t>
            </a:r>
            <a:r>
              <a:rPr lang="en-US" sz="5400" b="1" dirty="0" smtClean="0">
                <a:latin typeface="Arial" panose="020B0604020202020204" pitchFamily="34" charset="0"/>
                <a:cs typeface="Arial" panose="020B0604020202020204" pitchFamily="34" charset="0"/>
              </a:rPr>
              <a:t>Homeless </a:t>
            </a:r>
            <a:r>
              <a:rPr lang="en-US" sz="5400" b="1" dirty="0">
                <a:latin typeface="Arial" panose="020B0604020202020204" pitchFamily="34" charset="0"/>
                <a:cs typeface="Arial" panose="020B0604020202020204" pitchFamily="34" charset="0"/>
              </a:rPr>
              <a:t>F</a:t>
            </a:r>
            <a:r>
              <a:rPr lang="en-US" sz="5400" b="1" dirty="0" smtClean="0">
                <a:latin typeface="Arial" panose="020B0604020202020204" pitchFamily="34" charset="0"/>
                <a:cs typeface="Arial" panose="020B0604020202020204" pitchFamily="34" charset="0"/>
              </a:rPr>
              <a:t>amilies </a:t>
            </a:r>
            <a:r>
              <a:rPr lang="en-US" sz="5400" b="1" dirty="0">
                <a:latin typeface="Arial" panose="020B0604020202020204" pitchFamily="34" charset="0"/>
                <a:cs typeface="Arial" panose="020B0604020202020204" pitchFamily="34" charset="0"/>
              </a:rPr>
              <a:t>– </a:t>
            </a:r>
            <a:r>
              <a:rPr lang="en-US" sz="5400" b="1" dirty="0" smtClean="0">
                <a:latin typeface="Arial" panose="020B0604020202020204" pitchFamily="34" charset="0"/>
                <a:cs typeface="Arial" panose="020B0604020202020204" pitchFamily="34" charset="0"/>
              </a:rPr>
              <a:t>Two </a:t>
            </a:r>
            <a:r>
              <a:rPr lang="en-US" sz="5400" b="1" dirty="0">
                <a:latin typeface="Arial" panose="020B0604020202020204" pitchFamily="34" charset="0"/>
                <a:cs typeface="Arial" panose="020B0604020202020204" pitchFamily="34" charset="0"/>
              </a:rPr>
              <a:t>G</a:t>
            </a:r>
            <a:r>
              <a:rPr lang="en-US" sz="5400" b="1" dirty="0" smtClean="0">
                <a:latin typeface="Arial" panose="020B0604020202020204" pitchFamily="34" charset="0"/>
                <a:cs typeface="Arial" panose="020B0604020202020204" pitchFamily="34" charset="0"/>
              </a:rPr>
              <a:t>enerations </a:t>
            </a:r>
            <a:r>
              <a:rPr lang="en-US" sz="5400" b="1" dirty="0">
                <a:latin typeface="Arial" panose="020B0604020202020204" pitchFamily="34" charset="0"/>
                <a:cs typeface="Arial" panose="020B0604020202020204" pitchFamily="34" charset="0"/>
              </a:rPr>
              <a:t>at </a:t>
            </a:r>
            <a:r>
              <a:rPr lang="en-US" sz="5400" b="1" dirty="0" smtClean="0">
                <a:latin typeface="Arial" panose="020B0604020202020204" pitchFamily="34" charset="0"/>
                <a:cs typeface="Arial" panose="020B0604020202020204" pitchFamily="34" charset="0"/>
              </a:rPr>
              <a:t>Risk</a:t>
            </a:r>
            <a:endParaRPr lang="en-US" sz="54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037390" y="3562535"/>
            <a:ext cx="8825658" cy="861420"/>
          </a:xfrm>
        </p:spPr>
        <p:txBody>
          <a:bodyPr>
            <a:normAutofit fontScale="25000" lnSpcReduction="20000"/>
          </a:bodyPr>
          <a:lstStyle/>
          <a:p>
            <a:pPr algn="ctr">
              <a:defRPr/>
            </a:pPr>
            <a:r>
              <a:rPr lang="en-US" sz="12800" cap="none" dirty="0" smtClean="0">
                <a:solidFill>
                  <a:schemeClr val="accent4">
                    <a:lumMod val="40000"/>
                    <a:lumOff val="60000"/>
                  </a:schemeClr>
                </a:solidFill>
                <a:latin typeface="Arial" panose="020B0604020202020204" pitchFamily="34" charset="0"/>
                <a:cs typeface="Arial" panose="020B0604020202020204" pitchFamily="34" charset="0"/>
              </a:rPr>
              <a:t>Roya Ijadi-Maghsoodi</a:t>
            </a:r>
            <a:r>
              <a:rPr lang="en-US" sz="12800" dirty="0" smtClean="0">
                <a:solidFill>
                  <a:schemeClr val="accent4">
                    <a:lumMod val="40000"/>
                    <a:lumOff val="60000"/>
                  </a:schemeClr>
                </a:solidFill>
                <a:latin typeface="Arial" panose="020B0604020202020204" pitchFamily="34" charset="0"/>
                <a:cs typeface="Arial" panose="020B0604020202020204" pitchFamily="34" charset="0"/>
              </a:rPr>
              <a:t>, </a:t>
            </a:r>
            <a:r>
              <a:rPr lang="en-US" sz="12800" dirty="0">
                <a:solidFill>
                  <a:schemeClr val="accent4">
                    <a:lumMod val="40000"/>
                    <a:lumOff val="60000"/>
                  </a:schemeClr>
                </a:solidFill>
                <a:latin typeface="Arial" panose="020B0604020202020204" pitchFamily="34" charset="0"/>
                <a:cs typeface="Arial" panose="020B0604020202020204" pitchFamily="34" charset="0"/>
              </a:rPr>
              <a:t>MD, MSHPM</a:t>
            </a:r>
          </a:p>
          <a:p>
            <a:pPr algn="ctr">
              <a:defRPr/>
            </a:pPr>
            <a:r>
              <a:rPr lang="en-US" sz="12800" cap="none" dirty="0" smtClean="0">
                <a:solidFill>
                  <a:schemeClr val="accent4">
                    <a:lumMod val="40000"/>
                    <a:lumOff val="60000"/>
                  </a:schemeClr>
                </a:solidFill>
                <a:latin typeface="Arial" panose="020B0604020202020204" pitchFamily="34" charset="0"/>
                <a:cs typeface="Arial" panose="020B0604020202020204" pitchFamily="34" charset="0"/>
              </a:rPr>
              <a:t>Lillian Gelberg</a:t>
            </a:r>
            <a:r>
              <a:rPr lang="en-US" sz="12800" dirty="0" smtClean="0">
                <a:solidFill>
                  <a:schemeClr val="accent4">
                    <a:lumMod val="40000"/>
                    <a:lumOff val="60000"/>
                  </a:schemeClr>
                </a:solidFill>
                <a:latin typeface="Arial" panose="020B0604020202020204" pitchFamily="34" charset="0"/>
                <a:cs typeface="Arial" panose="020B0604020202020204" pitchFamily="34" charset="0"/>
              </a:rPr>
              <a:t>, </a:t>
            </a:r>
            <a:r>
              <a:rPr lang="en-US" sz="12800" dirty="0">
                <a:solidFill>
                  <a:schemeClr val="accent4">
                    <a:lumMod val="40000"/>
                    <a:lumOff val="60000"/>
                  </a:schemeClr>
                </a:solidFill>
                <a:latin typeface="Arial" panose="020B0604020202020204" pitchFamily="34" charset="0"/>
                <a:cs typeface="Arial" panose="020B0604020202020204" pitchFamily="34" charset="0"/>
              </a:rPr>
              <a:t>MD, </a:t>
            </a:r>
            <a:r>
              <a:rPr lang="en-US" sz="12800" dirty="0" smtClean="0">
                <a:solidFill>
                  <a:schemeClr val="accent4">
                    <a:lumMod val="40000"/>
                    <a:lumOff val="60000"/>
                  </a:schemeClr>
                </a:solidFill>
                <a:latin typeface="Arial" panose="020B0604020202020204" pitchFamily="34" charset="0"/>
                <a:cs typeface="Arial" panose="020B0604020202020204" pitchFamily="34" charset="0"/>
              </a:rPr>
              <a:t>MSPH</a:t>
            </a:r>
          </a:p>
          <a:p>
            <a:pPr algn="ctr">
              <a:defRPr/>
            </a:pPr>
            <a:endParaRPr lang="en-US" sz="8000" dirty="0">
              <a:solidFill>
                <a:schemeClr val="accent4">
                  <a:lumMod val="40000"/>
                  <a:lumOff val="60000"/>
                </a:schemeClr>
              </a:solidFill>
              <a:latin typeface="Arial" panose="020B0604020202020204" pitchFamily="34" charset="0"/>
              <a:cs typeface="Arial" panose="020B0604020202020204" pitchFamily="34" charset="0"/>
            </a:endParaRPr>
          </a:p>
          <a:p>
            <a:pPr algn="ctr">
              <a:defRPr/>
            </a:pPr>
            <a:r>
              <a:rPr lang="en-US" sz="8000" dirty="0">
                <a:solidFill>
                  <a:schemeClr val="accent4">
                    <a:lumMod val="40000"/>
                    <a:lumOff val="60000"/>
                  </a:schemeClr>
                </a:solidFill>
                <a:latin typeface="Arial" panose="020B0604020202020204" pitchFamily="34" charset="0"/>
                <a:cs typeface="Arial" panose="020B0604020202020204" pitchFamily="34" charset="0"/>
              </a:rPr>
              <a:t>UCLA </a:t>
            </a:r>
            <a:r>
              <a:rPr lang="en-US" sz="8000" cap="none" dirty="0" smtClean="0">
                <a:solidFill>
                  <a:schemeClr val="accent4">
                    <a:lumMod val="40000"/>
                    <a:lumOff val="60000"/>
                  </a:schemeClr>
                </a:solidFill>
                <a:latin typeface="Arial" panose="020B0604020202020204" pitchFamily="34" charset="0"/>
                <a:cs typeface="Arial" panose="020B0604020202020204" pitchFamily="34" charset="0"/>
              </a:rPr>
              <a:t>Departments Of Psychiatry And Family Medicine</a:t>
            </a:r>
            <a:endParaRPr lang="en-US" sz="8000" dirty="0">
              <a:solidFill>
                <a:schemeClr val="accent4">
                  <a:lumMod val="40000"/>
                  <a:lumOff val="60000"/>
                </a:schemeClr>
              </a:solidFill>
              <a:latin typeface="Arial" panose="020B0604020202020204" pitchFamily="34" charset="0"/>
              <a:cs typeface="Arial" panose="020B0604020202020204" pitchFamily="34" charset="0"/>
            </a:endParaRPr>
          </a:p>
          <a:p>
            <a:pPr algn="ctr">
              <a:defRPr/>
            </a:pPr>
            <a:r>
              <a:rPr lang="en-US" sz="8000" dirty="0">
                <a:solidFill>
                  <a:schemeClr val="accent4">
                    <a:lumMod val="40000"/>
                    <a:lumOff val="60000"/>
                  </a:schemeClr>
                </a:solidFill>
                <a:latin typeface="Arial" panose="020B0604020202020204" pitchFamily="34" charset="0"/>
                <a:cs typeface="Arial" panose="020B0604020202020204" pitchFamily="34" charset="0"/>
              </a:rPr>
              <a:t>VA </a:t>
            </a:r>
            <a:r>
              <a:rPr lang="en-US" sz="8000" cap="none" dirty="0" smtClean="0">
                <a:solidFill>
                  <a:schemeClr val="accent4">
                    <a:lumMod val="40000"/>
                    <a:lumOff val="60000"/>
                  </a:schemeClr>
                </a:solidFill>
                <a:latin typeface="Arial" panose="020B0604020202020204" pitchFamily="34" charset="0"/>
                <a:cs typeface="Arial" panose="020B0604020202020204" pitchFamily="34" charset="0"/>
              </a:rPr>
              <a:t>Greater Los Angeles Healthcare System</a:t>
            </a:r>
            <a:endParaRPr lang="en-US" sz="8000" dirty="0" smtClean="0">
              <a:solidFill>
                <a:schemeClr val="accent4">
                  <a:lumMod val="40000"/>
                  <a:lumOff val="60000"/>
                </a:schemeClr>
              </a:solidFill>
              <a:latin typeface="Arial" panose="020B0604020202020204" pitchFamily="34" charset="0"/>
              <a:cs typeface="Arial" panose="020B0604020202020204" pitchFamily="34" charset="0"/>
            </a:endParaRPr>
          </a:p>
          <a:p>
            <a:pPr algn="ctr">
              <a:defRPr/>
            </a:pPr>
            <a:r>
              <a:rPr lang="en-US" sz="8000" b="1" cap="none" dirty="0" smtClean="0">
                <a:solidFill>
                  <a:schemeClr val="accent4">
                    <a:lumMod val="40000"/>
                    <a:lumOff val="60000"/>
                  </a:schemeClr>
                </a:solidFill>
                <a:latin typeface="Arial" panose="020B0604020202020204" pitchFamily="34" charset="0"/>
                <a:cs typeface="Arial" panose="020B0604020202020204" pitchFamily="34" charset="0"/>
              </a:rPr>
              <a:t>Transdisciplinary Homelessness Research: Measure H And Beyond</a:t>
            </a:r>
            <a:endParaRPr lang="en-US" sz="28800" cap="none" dirty="0" smtClean="0">
              <a:solidFill>
                <a:schemeClr val="accent4">
                  <a:lumMod val="40000"/>
                  <a:lumOff val="60000"/>
                </a:schemeClr>
              </a:solidFill>
              <a:latin typeface="Arial" panose="020B0604020202020204" pitchFamily="34" charset="0"/>
              <a:cs typeface="Arial" panose="020B0604020202020204" pitchFamily="34" charset="0"/>
            </a:endParaRPr>
          </a:p>
          <a:p>
            <a:pPr algn="ctr">
              <a:defRPr/>
            </a:pPr>
            <a:r>
              <a:rPr lang="en-US" sz="8000" dirty="0" smtClean="0">
                <a:solidFill>
                  <a:schemeClr val="accent4">
                    <a:lumMod val="40000"/>
                    <a:lumOff val="60000"/>
                  </a:schemeClr>
                </a:solidFill>
                <a:latin typeface="Arial" panose="020B0604020202020204" pitchFamily="34" charset="0"/>
                <a:cs typeface="Arial" panose="020B0604020202020204" pitchFamily="34" charset="0"/>
              </a:rPr>
              <a:t>UCLA, </a:t>
            </a:r>
            <a:r>
              <a:rPr lang="en-US" sz="8000" cap="none" dirty="0" smtClean="0">
                <a:solidFill>
                  <a:schemeClr val="accent4">
                    <a:lumMod val="40000"/>
                    <a:lumOff val="60000"/>
                  </a:schemeClr>
                </a:solidFill>
                <a:latin typeface="Arial" panose="020B0604020202020204" pitchFamily="34" charset="0"/>
                <a:cs typeface="Arial" panose="020B0604020202020204" pitchFamily="34" charset="0"/>
              </a:rPr>
              <a:t>May</a:t>
            </a:r>
            <a:r>
              <a:rPr lang="en-US" sz="8000" dirty="0" smtClean="0">
                <a:solidFill>
                  <a:schemeClr val="accent4">
                    <a:lumMod val="40000"/>
                    <a:lumOff val="60000"/>
                  </a:schemeClr>
                </a:solidFill>
                <a:latin typeface="Arial" panose="020B0604020202020204" pitchFamily="34" charset="0"/>
                <a:cs typeface="Arial" panose="020B0604020202020204" pitchFamily="34" charset="0"/>
              </a:rPr>
              <a:t> 24, 2018</a:t>
            </a:r>
            <a:endParaRPr lang="en-US" sz="8000" dirty="0">
              <a:solidFill>
                <a:schemeClr val="accent4">
                  <a:lumMod val="40000"/>
                  <a:lumOff val="60000"/>
                </a:schemeClr>
              </a:solidFill>
              <a:latin typeface="Arial" panose="020B0604020202020204" pitchFamily="34" charset="0"/>
              <a:cs typeface="Arial" panose="020B0604020202020204" pitchFamily="34" charset="0"/>
            </a:endParaRPr>
          </a:p>
          <a:p>
            <a:endParaRPr lang="en-US" dirty="0"/>
          </a:p>
        </p:txBody>
      </p:sp>
      <p:sp>
        <p:nvSpPr>
          <p:cNvPr id="6" name="Slide Number Placeholder 5"/>
          <p:cNvSpPr>
            <a:spLocks noGrp="1"/>
          </p:cNvSpPr>
          <p:nvPr>
            <p:ph type="sldNum" sz="quarter" idx="12"/>
          </p:nvPr>
        </p:nvSpPr>
        <p:spPr/>
        <p:txBody>
          <a:bodyPr/>
          <a:lstStyle/>
          <a:p>
            <a:fld id="{DEA72C2E-3FC5-2840-BF24-B6E03259169B}" type="slidenum">
              <a:rPr lang="en-US" smtClean="0"/>
              <a:t>1</a:t>
            </a:fld>
            <a:endParaRPr lang="en-US"/>
          </a:p>
        </p:txBody>
      </p:sp>
      <p:pic>
        <p:nvPicPr>
          <p:cNvPr id="7" name="Picture 6"/>
          <p:cNvPicPr>
            <a:picLocks noChangeAspect="1"/>
          </p:cNvPicPr>
          <p:nvPr/>
        </p:nvPicPr>
        <p:blipFill>
          <a:blip r:embed="rId3"/>
          <a:stretch>
            <a:fillRect/>
          </a:stretch>
        </p:blipFill>
        <p:spPr>
          <a:xfrm>
            <a:off x="9909271" y="4824916"/>
            <a:ext cx="1724736" cy="77335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77" y="5999226"/>
            <a:ext cx="2825376" cy="53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67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B38CED4-1813-9147-9D04-A53453BA3B64}" type="slidenum">
              <a:rPr lang="en-US" altLang="en-US" sz="1000"/>
              <a:pPr>
                <a:spcBef>
                  <a:spcPct val="0"/>
                </a:spcBef>
                <a:buFontTx/>
                <a:buNone/>
              </a:pPr>
              <a:t>10</a:t>
            </a:fld>
            <a:endParaRPr lang="en-US" altLang="en-US" sz="1000"/>
          </a:p>
        </p:txBody>
      </p:sp>
      <p:sp>
        <p:nvSpPr>
          <p:cNvPr id="20483" name="Rectangle 2"/>
          <p:cNvSpPr>
            <a:spLocks noGrp="1" noChangeArrowheads="1"/>
          </p:cNvSpPr>
          <p:nvPr>
            <p:ph type="title"/>
          </p:nvPr>
        </p:nvSpPr>
        <p:spPr>
          <a:xfrm>
            <a:off x="612438" y="295729"/>
            <a:ext cx="9740102" cy="923472"/>
          </a:xfrm>
        </p:spPr>
        <p:txBody>
          <a:bodyPr/>
          <a:lstStyle/>
          <a:p>
            <a:r>
              <a:rPr lang="en-US" altLang="en-US" sz="3600" i="1" dirty="0">
                <a:latin typeface="Arial" panose="020B0604020202020204" pitchFamily="34" charset="0"/>
                <a:cs typeface="Arial" panose="020B0604020202020204" pitchFamily="34" charset="0"/>
              </a:rPr>
              <a:t>If we send </a:t>
            </a:r>
            <a:r>
              <a:rPr lang="en-US" altLang="en-US" sz="3600" i="1" dirty="0" smtClean="0">
                <a:latin typeface="Arial" panose="020B0604020202020204" pitchFamily="34" charset="0"/>
                <a:cs typeface="Arial" panose="020B0604020202020204" pitchFamily="34" charset="0"/>
              </a:rPr>
              <a:t>homeless persons for </a:t>
            </a:r>
            <a:r>
              <a:rPr lang="en-US" altLang="en-US" sz="3600" i="1" dirty="0">
                <a:latin typeface="Arial" panose="020B0604020202020204" pitchFamily="34" charset="0"/>
                <a:cs typeface="Arial" panose="020B0604020202020204" pitchFamily="34" charset="0"/>
              </a:rPr>
              <a:t>health care, will they go? </a:t>
            </a:r>
            <a:endParaRPr lang="en-US" altLang="en-US" sz="3600" dirty="0">
              <a:latin typeface="Arial" panose="020B0604020202020204" pitchFamily="34" charset="0"/>
              <a:cs typeface="Arial" panose="020B0604020202020204" pitchFamily="34" charset="0"/>
            </a:endParaRPr>
          </a:p>
        </p:txBody>
      </p:sp>
      <p:sp>
        <p:nvSpPr>
          <p:cNvPr id="20484" name="Rectangle 3"/>
          <p:cNvSpPr>
            <a:spLocks noGrp="1" noChangeArrowheads="1"/>
          </p:cNvSpPr>
          <p:nvPr>
            <p:ph type="body" idx="1"/>
          </p:nvPr>
        </p:nvSpPr>
        <p:spPr>
          <a:xfrm>
            <a:off x="612438" y="1748783"/>
            <a:ext cx="10578301" cy="4718692"/>
          </a:xfrm>
        </p:spPr>
        <p:txBody>
          <a:bodyPr>
            <a:noAutofit/>
          </a:bodyPr>
          <a:lstStyle/>
          <a:p>
            <a:r>
              <a:rPr lang="en-US" altLang="en-US" dirty="0" smtClean="0">
                <a:latin typeface="Arial" panose="020B0604020202020204" pitchFamily="34" charset="0"/>
                <a:cs typeface="Arial" panose="020B0604020202020204" pitchFamily="34" charset="0"/>
              </a:rPr>
              <a:t>AHRQ, </a:t>
            </a:r>
            <a:r>
              <a:rPr lang="en-US" altLang="en-US" i="1" dirty="0">
                <a:latin typeface="Arial" panose="020B0604020202020204" pitchFamily="34" charset="0"/>
                <a:cs typeface="Arial" panose="020B0604020202020204" pitchFamily="34" charset="0"/>
              </a:rPr>
              <a:t>Physical Health and Medical Care in a Homeless Cohort</a:t>
            </a:r>
            <a:r>
              <a:rPr lang="en-US" altLang="en-US" dirty="0">
                <a:latin typeface="Arial" panose="020B0604020202020204" pitchFamily="34" charset="0"/>
                <a:cs typeface="Arial" panose="020B0604020202020204" pitchFamily="34" charset="0"/>
              </a:rPr>
              <a:t> (1991-1995)</a:t>
            </a:r>
            <a:endParaRPr lang="en-US" altLang="en-US" i="1"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Project</a:t>
            </a:r>
          </a:p>
          <a:p>
            <a:pPr lvl="1" eaLnBrk="1" hangingPunct="1"/>
            <a:r>
              <a:rPr lang="en-US" altLang="en-US" sz="2000" dirty="0" smtClean="0">
                <a:latin typeface="Arial" panose="020B0604020202020204" pitchFamily="34" charset="0"/>
                <a:cs typeface="Arial" panose="020B0604020202020204" pitchFamily="34" charset="0"/>
              </a:rPr>
              <a:t>Predictors of use of services and change in health status</a:t>
            </a:r>
          </a:p>
          <a:p>
            <a:pPr lvl="1" eaLnBrk="1" hangingPunct="1"/>
            <a:r>
              <a:rPr lang="en-US" altLang="en-US" sz="2000" dirty="0" smtClean="0">
                <a:latin typeface="Arial" panose="020B0604020202020204" pitchFamily="34" charset="0"/>
                <a:cs typeface="Arial" panose="020B0604020202020204" pitchFamily="34" charset="0"/>
              </a:rPr>
              <a:t>4 conditions</a:t>
            </a:r>
          </a:p>
          <a:p>
            <a:pPr lvl="2" eaLnBrk="1" hangingPunct="1"/>
            <a:r>
              <a:rPr lang="en-US" altLang="en-US" sz="2000" dirty="0" smtClean="0">
                <a:latin typeface="Arial" panose="020B0604020202020204" pitchFamily="34" charset="0"/>
                <a:cs typeface="Arial" panose="020B0604020202020204" pitchFamily="34" charset="0"/>
              </a:rPr>
              <a:t>TB, HTN, Visual Acuity, Skin/Leg/Foot Problems</a:t>
            </a:r>
          </a:p>
          <a:p>
            <a:pPr lvl="2" eaLnBrk="1" hangingPunct="1"/>
            <a:r>
              <a:rPr lang="en-US" altLang="en-US" sz="2000" dirty="0" smtClean="0">
                <a:latin typeface="Arial" panose="020B0604020202020204" pitchFamily="34" charset="0"/>
                <a:cs typeface="Arial" panose="020B0604020202020204" pitchFamily="34" charset="0"/>
              </a:rPr>
              <a:t>Screened and referred for medical care</a:t>
            </a:r>
          </a:p>
          <a:p>
            <a:pPr lvl="1" eaLnBrk="1" hangingPunct="1"/>
            <a:r>
              <a:rPr lang="en-US" altLang="en-US" sz="2000" dirty="0" smtClean="0">
                <a:latin typeface="Arial" panose="020B0604020202020204" pitchFamily="34" charset="0"/>
                <a:cs typeface="Arial" panose="020B0604020202020204" pitchFamily="34" charset="0"/>
              </a:rPr>
              <a:t>Face-to-face </a:t>
            </a:r>
            <a:r>
              <a:rPr lang="en-US" altLang="en-US" sz="2000" dirty="0">
                <a:latin typeface="Arial" panose="020B0604020202020204" pitchFamily="34" charset="0"/>
                <a:cs typeface="Arial" panose="020B0604020202020204" pitchFamily="34" charset="0"/>
              </a:rPr>
              <a:t>interviews and screening physical examinations in public settings</a:t>
            </a:r>
          </a:p>
          <a:p>
            <a:pPr eaLnBrk="1" hangingPunct="1"/>
            <a:r>
              <a:rPr lang="en-US" altLang="en-US" dirty="0" smtClean="0">
                <a:latin typeface="Arial" panose="020B0604020202020204" pitchFamily="34" charset="0"/>
                <a:cs typeface="Arial" panose="020B0604020202020204" pitchFamily="34" charset="0"/>
              </a:rPr>
              <a:t>Model Development – Behavioral Model for Vulnerable Populations (Gelberg et al., 2000)</a:t>
            </a:r>
          </a:p>
          <a:p>
            <a:pPr eaLnBrk="1" hangingPunct="1"/>
            <a:r>
              <a:rPr lang="en-US" altLang="en-US" dirty="0" smtClean="0">
                <a:latin typeface="Arial" panose="020B0604020202020204" pitchFamily="34" charset="0"/>
                <a:cs typeface="Arial" panose="020B0604020202020204" pitchFamily="34" charset="0"/>
              </a:rPr>
              <a:t>Results</a:t>
            </a:r>
            <a:endParaRPr lang="en-US" altLang="en-US"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Homeless people will go for health care, if it is available (90</a:t>
            </a:r>
            <a:r>
              <a:rPr lang="en-US" altLang="en-US" sz="2000" dirty="0" smtClean="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05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73717" y="1529464"/>
            <a:ext cx="8742066" cy="48332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6111" y="666200"/>
            <a:ext cx="9404723" cy="1400530"/>
          </a:xfrm>
        </p:spPr>
        <p:txBody>
          <a:bodyPr/>
          <a:lstStyle/>
          <a:p>
            <a:r>
              <a:rPr lang="en-US" sz="3600" dirty="0" smtClean="0">
                <a:latin typeface="Arial" panose="020B0604020202020204" pitchFamily="34" charset="0"/>
                <a:cs typeface="Arial" panose="020B0604020202020204" pitchFamily="34" charset="0"/>
              </a:rPr>
              <a:t>Behavioral Model for Vulnerable Populations </a:t>
            </a:r>
            <a:endParaRPr lang="en-US" sz="3600" dirty="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2650602" y="22802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p:nvPr/>
        </p:nvPicPr>
        <p:blipFill>
          <a:blip r:embed="rId3" cstate="print"/>
          <a:srcRect/>
          <a:stretch>
            <a:fillRect/>
          </a:stretch>
        </p:blipFill>
        <p:spPr bwMode="auto">
          <a:xfrm>
            <a:off x="2062153" y="1770260"/>
            <a:ext cx="7965194" cy="43516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EA72C2E-3FC5-2840-BF24-B6E03259169B}" type="slidenum">
              <a:rPr lang="en-US" smtClean="0"/>
              <a:t>11</a:t>
            </a:fld>
            <a:endParaRPr lang="en-US"/>
          </a:p>
        </p:txBody>
      </p:sp>
    </p:spTree>
    <p:extLst>
      <p:ext uri="{BB962C8B-B14F-4D97-AF65-F5344CB8AC3E}">
        <p14:creationId xmlns:p14="http://schemas.microsoft.com/office/powerpoint/2010/main" val="145914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8397" y="3327721"/>
            <a:ext cx="8825657" cy="1915647"/>
          </a:xfrm>
        </p:spPr>
        <p:txBody>
          <a:bodyPr/>
          <a:lstStyle/>
          <a:p>
            <a:r>
              <a:rPr lang="en-US" sz="3600" dirty="0" smtClean="0">
                <a:latin typeface="Arial" panose="020B0604020202020204" pitchFamily="34" charset="0"/>
                <a:cs typeface="Arial" panose="020B0604020202020204" pitchFamily="34" charset="0"/>
              </a:rPr>
              <a:t> Homeless Women </a:t>
            </a:r>
            <a:endParaRPr lang="en-US" sz="3600" dirty="0">
              <a:latin typeface="Arial" panose="020B0604020202020204" pitchFamily="34" charset="0"/>
              <a:cs typeface="Arial" panose="020B0604020202020204" pitchFamily="34" charset="0"/>
            </a:endParaRPr>
          </a:p>
        </p:txBody>
      </p:sp>
      <p:pic>
        <p:nvPicPr>
          <p:cNvPr id="6" name="Picture Placeholder 6" descr="Screen Shot 2015-11-17 at 9.16.13 PM.png"/>
          <p:cNvPicPr>
            <a:picLocks noChangeAspect="1"/>
          </p:cNvPicPr>
          <p:nvPr/>
        </p:nvPicPr>
        <p:blipFill rotWithShape="1">
          <a:blip r:embed="rId3" cstate="email">
            <a:extLst>
              <a:ext uri="{28A0092B-C50C-407E-A947-70E740481C1C}">
                <a14:useLocalDpi xmlns:a14="http://schemas.microsoft.com/office/drawing/2010/main"/>
              </a:ext>
            </a:extLst>
          </a:blip>
          <a:srcRect b="-1116"/>
          <a:stretch/>
        </p:blipFill>
        <p:spPr>
          <a:xfrm>
            <a:off x="3006432" y="1756934"/>
            <a:ext cx="6268216" cy="2269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DEA72C2E-3FC5-2840-BF24-B6E03259169B}" type="slidenum">
              <a:rPr lang="en-US" smtClean="0"/>
              <a:t>12</a:t>
            </a:fld>
            <a:endParaRPr lang="en-US"/>
          </a:p>
        </p:txBody>
      </p:sp>
    </p:spTree>
    <p:extLst>
      <p:ext uri="{BB962C8B-B14F-4D97-AF65-F5344CB8AC3E}">
        <p14:creationId xmlns:p14="http://schemas.microsoft.com/office/powerpoint/2010/main" val="1960083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130" y="295729"/>
            <a:ext cx="9404723" cy="1400530"/>
          </a:xfrm>
        </p:spPr>
        <p:txBody>
          <a:bodyPr/>
          <a:lstStyle/>
          <a:p>
            <a:r>
              <a:rPr lang="en-US" dirty="0" smtClean="0"/>
              <a:t>Why Homeless Women?</a:t>
            </a:r>
            <a:endParaRPr lang="en-US" dirty="0"/>
          </a:p>
        </p:txBody>
      </p:sp>
      <p:sp>
        <p:nvSpPr>
          <p:cNvPr id="6" name="Content Placeholder 5"/>
          <p:cNvSpPr>
            <a:spLocks noGrp="1"/>
          </p:cNvSpPr>
          <p:nvPr>
            <p:ph idx="1"/>
          </p:nvPr>
        </p:nvSpPr>
        <p:spPr>
          <a:xfrm>
            <a:off x="1103312" y="1428750"/>
            <a:ext cx="8946541" cy="4819649"/>
          </a:xfrm>
        </p:spPr>
        <p:txBody>
          <a:bodyPr>
            <a:normAutofit lnSpcReduction="10000"/>
          </a:bodyPr>
          <a:lstStyle/>
          <a:p>
            <a:r>
              <a:rPr lang="en-US" sz="2400" dirty="0" smtClean="0">
                <a:latin typeface="Arial" panose="020B0604020202020204" pitchFamily="34" charset="0"/>
                <a:cs typeface="Arial" panose="020B0604020202020204" pitchFamily="34" charset="0"/>
              </a:rPr>
              <a:t>When we think of homelessness, we generally think of men living on the streets</a:t>
            </a:r>
          </a:p>
          <a:p>
            <a:r>
              <a:rPr lang="en-US" sz="2400" dirty="0" smtClean="0">
                <a:latin typeface="Arial" panose="020B0604020202020204" pitchFamily="34" charset="0"/>
                <a:cs typeface="Arial" panose="020B0604020202020204" pitchFamily="34" charset="0"/>
              </a:rPr>
              <a:t>Research to this point had focused on homelessness among single men</a:t>
            </a:r>
          </a:p>
          <a:p>
            <a:r>
              <a:rPr lang="en-US" sz="2400" dirty="0" smtClean="0">
                <a:latin typeface="Arial" panose="020B0604020202020204" pitchFamily="34" charset="0"/>
                <a:cs typeface="Arial" panose="020B0604020202020204" pitchFamily="34" charset="0"/>
              </a:rPr>
              <a:t>Women had become the fastest growing segment of the homeless population</a:t>
            </a:r>
          </a:p>
          <a:p>
            <a:r>
              <a:rPr lang="en-US" sz="2400" dirty="0" smtClean="0">
                <a:latin typeface="Arial" panose="020B0604020202020204" pitchFamily="34" charset="0"/>
                <a:cs typeface="Arial" panose="020B0604020202020204" pitchFamily="34" charset="0"/>
              </a:rPr>
              <a:t>Yet, little attention was being paid to homeless women, and little was known about their health or health care needs</a:t>
            </a:r>
          </a:p>
          <a:p>
            <a:r>
              <a:rPr lang="en-US" sz="2400" dirty="0" smtClean="0">
                <a:latin typeface="Arial" panose="020B0604020202020204" pitchFamily="34" charset="0"/>
                <a:cs typeface="Arial" panose="020B0604020202020204" pitchFamily="34" charset="0"/>
              </a:rPr>
              <a:t>We will first present some of our findings on our studies of homeless women and will then present findings from one of our junior investigators regarding homeless families, most of whom are headed by women</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13</a:t>
            </a:fld>
            <a:endParaRPr lang="en-US"/>
          </a:p>
        </p:txBody>
      </p:sp>
    </p:spTree>
    <p:extLst>
      <p:ext uri="{BB962C8B-B14F-4D97-AF65-F5344CB8AC3E}">
        <p14:creationId xmlns:p14="http://schemas.microsoft.com/office/powerpoint/2010/main" val="400694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114" y="2090877"/>
            <a:ext cx="4651772" cy="2616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713712" y="4990848"/>
            <a:ext cx="4708174" cy="1077218"/>
          </a:xfrm>
          <a:prstGeom prst="rect">
            <a:avLst/>
          </a:prstGeom>
          <a:noFill/>
        </p:spPr>
        <p:txBody>
          <a:bodyPr wrap="square" rtlCol="0">
            <a:spAutoFit/>
          </a:bodyPr>
          <a:lstStyle/>
          <a:p>
            <a:r>
              <a:rPr lang="en-US" sz="3200" dirty="0"/>
              <a:t>Media depiction </a:t>
            </a:r>
            <a:r>
              <a:rPr lang="en-US" sz="3200"/>
              <a:t>of </a:t>
            </a:r>
            <a:r>
              <a:rPr lang="en-US" sz="3200" smtClean="0"/>
              <a:t>homeless individuals </a:t>
            </a:r>
            <a:endParaRPr lang="en-US" sz="3200" dirty="0"/>
          </a:p>
        </p:txBody>
      </p:sp>
      <p:sp>
        <p:nvSpPr>
          <p:cNvPr id="4" name="Slide Number Placeholder 3"/>
          <p:cNvSpPr>
            <a:spLocks noGrp="1"/>
          </p:cNvSpPr>
          <p:nvPr>
            <p:ph type="sldNum" sz="quarter" idx="12"/>
          </p:nvPr>
        </p:nvSpPr>
        <p:spPr/>
        <p:txBody>
          <a:bodyPr/>
          <a:lstStyle/>
          <a:p>
            <a:fld id="{558C3657-5A95-7944-8AAC-8E5C33C8ACBD}" type="slidenum">
              <a:rPr lang="en-US" smtClean="0"/>
              <a:t>14</a:t>
            </a:fld>
            <a:endParaRPr lang="en-US"/>
          </a:p>
        </p:txBody>
      </p:sp>
      <p:sp>
        <p:nvSpPr>
          <p:cNvPr id="2" name="TextBox 1"/>
          <p:cNvSpPr txBox="1"/>
          <p:nvPr/>
        </p:nvSpPr>
        <p:spPr>
          <a:xfrm>
            <a:off x="1335524" y="1038087"/>
            <a:ext cx="4134465" cy="769441"/>
          </a:xfrm>
          <a:prstGeom prst="rect">
            <a:avLst/>
          </a:prstGeom>
          <a:noFill/>
        </p:spPr>
        <p:txBody>
          <a:bodyPr wrap="none" rtlCol="0">
            <a:spAutoFit/>
          </a:bodyPr>
          <a:lstStyle/>
          <a:p>
            <a:r>
              <a:rPr lang="en-US" sz="4400" dirty="0" smtClean="0"/>
              <a:t>Homeless Adults </a:t>
            </a:r>
            <a:endParaRPr lang="en-US" sz="4400" dirty="0"/>
          </a:p>
        </p:txBody>
      </p:sp>
    </p:spTree>
    <p:extLst>
      <p:ext uri="{BB962C8B-B14F-4D97-AF65-F5344CB8AC3E}">
        <p14:creationId xmlns:p14="http://schemas.microsoft.com/office/powerpoint/2010/main" val="146646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a:t>
            </a:r>
            <a:r>
              <a:rPr lang="en-US" dirty="0" smtClean="0"/>
              <a:t>Women and Families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348" y="1619989"/>
            <a:ext cx="3379391" cy="2961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489358" y="4705297"/>
            <a:ext cx="6322068" cy="1938992"/>
          </a:xfrm>
          <a:prstGeom prst="rect">
            <a:avLst/>
          </a:prstGeom>
          <a:noFill/>
        </p:spPr>
        <p:txBody>
          <a:bodyPr wrap="square" rtlCol="0">
            <a:spAutoFit/>
          </a:bodyPr>
          <a:lstStyle/>
          <a:p>
            <a:r>
              <a:rPr lang="en-US" sz="3200" dirty="0"/>
              <a:t>Yet many women and </a:t>
            </a:r>
            <a:r>
              <a:rPr lang="en-US" sz="3200" dirty="0" smtClean="0"/>
              <a:t>their families </a:t>
            </a:r>
            <a:r>
              <a:rPr lang="en-US" sz="3200" dirty="0"/>
              <a:t>are </a:t>
            </a:r>
            <a:r>
              <a:rPr lang="en-US" sz="3200" b="1" i="1" dirty="0">
                <a:solidFill>
                  <a:schemeClr val="accent1"/>
                </a:solidFill>
              </a:rPr>
              <a:t>invisible</a:t>
            </a:r>
            <a:r>
              <a:rPr lang="en-US" sz="3200" dirty="0"/>
              <a:t> to the public, media, and policy makers </a:t>
            </a:r>
          </a:p>
          <a:p>
            <a:endParaRPr lang="en-US" sz="2400" dirty="0"/>
          </a:p>
        </p:txBody>
      </p:sp>
      <p:sp>
        <p:nvSpPr>
          <p:cNvPr id="5" name="Slide Number Placeholder 4"/>
          <p:cNvSpPr>
            <a:spLocks noGrp="1"/>
          </p:cNvSpPr>
          <p:nvPr>
            <p:ph type="sldNum" sz="quarter" idx="12"/>
          </p:nvPr>
        </p:nvSpPr>
        <p:spPr/>
        <p:txBody>
          <a:bodyPr/>
          <a:lstStyle/>
          <a:p>
            <a:fld id="{558C3657-5A95-7944-8AAC-8E5C33C8ACBD}" type="slidenum">
              <a:rPr lang="en-US" smtClean="0"/>
              <a:t>15</a:t>
            </a:fld>
            <a:endParaRPr lang="en-US"/>
          </a:p>
        </p:txBody>
      </p:sp>
    </p:spTree>
    <p:extLst>
      <p:ext uri="{BB962C8B-B14F-4D97-AF65-F5344CB8AC3E}">
        <p14:creationId xmlns:p14="http://schemas.microsoft.com/office/powerpoint/2010/main" val="416230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07" y="673782"/>
            <a:ext cx="9404723" cy="978517"/>
          </a:xfrm>
        </p:spPr>
        <p:txBody>
          <a:bodyPr/>
          <a:lstStyle/>
          <a:p>
            <a:r>
              <a:rPr lang="en-US" sz="3600" dirty="0" smtClean="0">
                <a:latin typeface="Arial" panose="020B0604020202020204" pitchFamily="34" charset="0"/>
                <a:cs typeface="Arial" panose="020B0604020202020204" pitchFamily="34" charset="0"/>
              </a:rPr>
              <a:t>Women Experiencing Homelessness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652299"/>
            <a:ext cx="10652510" cy="4669835"/>
          </a:xfrm>
        </p:spPr>
        <p:txBody>
          <a:bodyPr>
            <a:noAutofit/>
          </a:bodyPr>
          <a:lstStyle/>
          <a:p>
            <a:pPr>
              <a:lnSpc>
                <a:spcPct val="110000"/>
              </a:lnSpc>
            </a:pPr>
            <a:r>
              <a:rPr lang="en-US" sz="2400" dirty="0" smtClean="0">
                <a:latin typeface="Arial" panose="020B0604020202020204" pitchFamily="34" charset="0"/>
                <a:cs typeface="Arial" panose="020B0604020202020204" pitchFamily="34" charset="0"/>
              </a:rPr>
              <a:t>A 2017 point-in-time count</a:t>
            </a:r>
          </a:p>
          <a:p>
            <a:pPr>
              <a:lnSpc>
                <a:spcPct val="110000"/>
              </a:lnSpc>
            </a:pPr>
            <a:r>
              <a:rPr lang="en-US" sz="2400" dirty="0" smtClean="0">
                <a:latin typeface="Arial" panose="020B0604020202020204" pitchFamily="34" charset="0"/>
                <a:cs typeface="Arial" panose="020B0604020202020204" pitchFamily="34" charset="0"/>
              </a:rPr>
              <a:t>National: </a:t>
            </a:r>
          </a:p>
          <a:p>
            <a:pPr lvl="1">
              <a:lnSpc>
                <a:spcPct val="110000"/>
              </a:lnSpc>
            </a:pPr>
            <a:r>
              <a:rPr lang="en-US" sz="2400" dirty="0" smtClean="0">
                <a:latin typeface="Arial" panose="020B0604020202020204" pitchFamily="34" charset="0"/>
                <a:cs typeface="Arial" panose="020B0604020202020204" pitchFamily="34" charset="0"/>
              </a:rPr>
              <a:t>39</a:t>
            </a:r>
            <a:r>
              <a:rPr lang="en-US" sz="2400" dirty="0">
                <a:latin typeface="Arial" panose="020B0604020202020204" pitchFamily="34" charset="0"/>
                <a:cs typeface="Arial" panose="020B0604020202020204" pitchFamily="34" charset="0"/>
              </a:rPr>
              <a:t>% (214,709) of people experiencing </a:t>
            </a:r>
            <a:r>
              <a:rPr lang="en-US" sz="2400" dirty="0" smtClean="0">
                <a:latin typeface="Arial" panose="020B0604020202020204" pitchFamily="34" charset="0"/>
                <a:cs typeface="Arial" panose="020B0604020202020204" pitchFamily="34" charset="0"/>
              </a:rPr>
              <a:t>homelessness were women</a:t>
            </a:r>
            <a:r>
              <a:rPr lang="en-US" sz="2400" b="1" baseline="30000" dirty="0" smtClean="0">
                <a:latin typeface="Arial" panose="020B0604020202020204" pitchFamily="34" charset="0"/>
                <a:cs typeface="Arial" panose="020B0604020202020204" pitchFamily="34" charset="0"/>
              </a:rPr>
              <a:t>1</a:t>
            </a:r>
            <a:endParaRPr lang="en-US" sz="2400" dirty="0" smtClean="0">
              <a:latin typeface="Arial" panose="020B0604020202020204" pitchFamily="34" charset="0"/>
              <a:cs typeface="Arial" panose="020B0604020202020204" pitchFamily="34" charset="0"/>
            </a:endParaRPr>
          </a:p>
          <a:p>
            <a:pPr>
              <a:lnSpc>
                <a:spcPct val="110000"/>
              </a:lnSpc>
            </a:pPr>
            <a:r>
              <a:rPr lang="en-US" sz="2400" dirty="0" smtClean="0">
                <a:latin typeface="Arial" panose="020B0604020202020204" pitchFamily="34" charset="0"/>
                <a:cs typeface="Arial" panose="020B0604020202020204" pitchFamily="34" charset="0"/>
              </a:rPr>
              <a:t>Los Angeles: </a:t>
            </a:r>
          </a:p>
          <a:p>
            <a:pPr lvl="1">
              <a:lnSpc>
                <a:spcPct val="110000"/>
              </a:lnSpc>
            </a:pPr>
            <a:r>
              <a:rPr lang="en-US" sz="2400" dirty="0" smtClean="0">
                <a:latin typeface="Arial" panose="020B0604020202020204" pitchFamily="34" charset="0"/>
                <a:cs typeface="Arial" panose="020B0604020202020204" pitchFamily="34" charset="0"/>
              </a:rPr>
              <a:t>17,882 women in Los Angeles County experiencing homelessness </a:t>
            </a:r>
            <a:r>
              <a:rPr lang="en-US" sz="2400" baseline="30000" dirty="0" smtClean="0">
                <a:latin typeface="Arial" panose="020B0604020202020204" pitchFamily="34" charset="0"/>
                <a:cs typeface="Arial" panose="020B0604020202020204" pitchFamily="34" charset="0"/>
              </a:rPr>
              <a:t>2</a:t>
            </a:r>
          </a:p>
          <a:p>
            <a:pPr lvl="1">
              <a:lnSpc>
                <a:spcPct val="110000"/>
              </a:lnSpc>
            </a:pPr>
            <a:r>
              <a:rPr lang="en-US" sz="2400" dirty="0" smtClean="0">
                <a:latin typeface="Arial" panose="020B0604020202020204" pitchFamily="34" charset="0"/>
                <a:cs typeface="Arial" panose="020B0604020202020204" pitchFamily="34" charset="0"/>
              </a:rPr>
              <a:t>This represents a 16% increase since 2016</a:t>
            </a:r>
            <a:r>
              <a:rPr lang="en-US" sz="2400" baseline="30000" dirty="0" smtClean="0">
                <a:latin typeface="Arial" panose="020B0604020202020204" pitchFamily="34" charset="0"/>
                <a:cs typeface="Arial" panose="020B0604020202020204" pitchFamily="34" charset="0"/>
              </a:rPr>
              <a:t>2</a:t>
            </a:r>
            <a:endParaRPr lang="en-US" sz="2400" dirty="0" smtClean="0">
              <a:latin typeface="Arial" panose="020B0604020202020204" pitchFamily="34" charset="0"/>
              <a:cs typeface="Arial" panose="020B0604020202020204" pitchFamily="34" charset="0"/>
            </a:endParaRPr>
          </a:p>
          <a:p>
            <a:pPr marL="742950" lvl="2" indent="-342900">
              <a:lnSpc>
                <a:spcPct val="110000"/>
              </a:lnSpc>
            </a:pPr>
            <a:r>
              <a:rPr lang="en-US" sz="2400" dirty="0" smtClean="0">
                <a:latin typeface="Arial" panose="020B0604020202020204" pitchFamily="34" charset="0"/>
                <a:cs typeface="Arial" panose="020B0604020202020204" pitchFamily="34" charset="0"/>
              </a:rPr>
              <a:t>Women accounted for 31% of persons experiencing homelessness on any given night in Los Angeles </a:t>
            </a:r>
            <a:r>
              <a:rPr lang="en-US" sz="2400" baseline="30000" dirty="0" smtClean="0">
                <a:latin typeface="Arial" panose="020B0604020202020204" pitchFamily="34" charset="0"/>
                <a:cs typeface="Arial" panose="020B0604020202020204" pitchFamily="34" charset="0"/>
              </a:rPr>
              <a:t>2</a:t>
            </a:r>
            <a:endParaRPr lang="en-US" sz="2400" dirty="0" smtClean="0">
              <a:latin typeface="Arial" panose="020B0604020202020204" pitchFamily="34" charset="0"/>
              <a:cs typeface="Arial" panose="020B0604020202020204" pitchFamily="34" charset="0"/>
            </a:endParaRPr>
          </a:p>
        </p:txBody>
      </p:sp>
      <p:sp>
        <p:nvSpPr>
          <p:cNvPr id="4" name="TextBox 3"/>
          <p:cNvSpPr txBox="1"/>
          <p:nvPr/>
        </p:nvSpPr>
        <p:spPr>
          <a:xfrm>
            <a:off x="8047907" y="6348595"/>
            <a:ext cx="6918960" cy="400110"/>
          </a:xfrm>
          <a:prstGeom prst="rect">
            <a:avLst/>
          </a:prstGeom>
          <a:noFill/>
        </p:spPr>
        <p:txBody>
          <a:bodyPr wrap="square" rtlCol="0">
            <a:spAutoFit/>
          </a:bodyPr>
          <a:lstStyle/>
          <a:p>
            <a:r>
              <a:rPr lang="en-US" sz="1000" b="1" baseline="30000" dirty="0" smtClean="0"/>
              <a:t>1</a:t>
            </a:r>
            <a:r>
              <a:rPr lang="en-US" sz="1000" dirty="0" smtClean="0"/>
              <a:t>2017 Annual Homeless Assessment Report to Congress</a:t>
            </a:r>
          </a:p>
          <a:p>
            <a:r>
              <a:rPr lang="en-US" sz="1000" baseline="30000" dirty="0" smtClean="0"/>
              <a:t>2</a:t>
            </a:r>
            <a:r>
              <a:rPr lang="en-US" sz="1000" dirty="0" smtClean="0"/>
              <a:t>2017 Greater Los Angeles Homeless Count (LAHSA)</a:t>
            </a:r>
            <a:endParaRPr lang="en-US" sz="1000" dirty="0"/>
          </a:p>
        </p:txBody>
      </p:sp>
      <p:sp>
        <p:nvSpPr>
          <p:cNvPr id="5" name="Slide Number Placeholder 4"/>
          <p:cNvSpPr>
            <a:spLocks noGrp="1"/>
          </p:cNvSpPr>
          <p:nvPr>
            <p:ph type="sldNum" sz="quarter" idx="12"/>
          </p:nvPr>
        </p:nvSpPr>
        <p:spPr/>
        <p:txBody>
          <a:bodyPr/>
          <a:lstStyle/>
          <a:p>
            <a:fld id="{DEA72C2E-3FC5-2840-BF24-B6E03259169B}" type="slidenum">
              <a:rPr lang="en-US" smtClean="0"/>
              <a:t>16</a:t>
            </a:fld>
            <a:endParaRPr lang="en-US"/>
          </a:p>
        </p:txBody>
      </p:sp>
    </p:spTree>
    <p:extLst>
      <p:ext uri="{BB962C8B-B14F-4D97-AF65-F5344CB8AC3E}">
        <p14:creationId xmlns:p14="http://schemas.microsoft.com/office/powerpoint/2010/main" val="1197824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6B8E12C-0AAA-1048-94D3-22D796C41FE5}" type="slidenum">
              <a:rPr lang="en-US" altLang="en-US" sz="1000"/>
              <a:pPr>
                <a:spcBef>
                  <a:spcPct val="0"/>
                </a:spcBef>
                <a:buFontTx/>
                <a:buNone/>
              </a:pPr>
              <a:t>17</a:t>
            </a:fld>
            <a:endParaRPr lang="en-US" altLang="en-US" sz="1000"/>
          </a:p>
        </p:txBody>
      </p:sp>
      <p:sp>
        <p:nvSpPr>
          <p:cNvPr id="22531" name="Rectangle 2"/>
          <p:cNvSpPr>
            <a:spLocks noGrp="1" noChangeArrowheads="1"/>
          </p:cNvSpPr>
          <p:nvPr>
            <p:ph type="title"/>
          </p:nvPr>
        </p:nvSpPr>
        <p:spPr>
          <a:xfrm>
            <a:off x="646110" y="50784"/>
            <a:ext cx="9404723" cy="1400530"/>
          </a:xfrm>
        </p:spPr>
        <p:txBody>
          <a:bodyPr/>
          <a:lstStyle/>
          <a:p>
            <a:r>
              <a:rPr lang="en-US" altLang="en-US" sz="3600" i="1" dirty="0">
                <a:latin typeface="Arial" panose="020B0604020202020204" pitchFamily="34" charset="0"/>
                <a:cs typeface="Arial" panose="020B0604020202020204" pitchFamily="34" charset="0"/>
              </a:rPr>
              <a:t>What are the health needs, vulnerabilities and access to care for homeless women</a:t>
            </a:r>
            <a:r>
              <a:rPr lang="en-US" altLang="en-US" sz="3600" dirty="0">
                <a:latin typeface="Arial" panose="020B0604020202020204" pitchFamily="34" charset="0"/>
                <a:cs typeface="Arial" panose="020B0604020202020204" pitchFamily="34" charset="0"/>
              </a:rPr>
              <a:t>? </a:t>
            </a:r>
            <a:br>
              <a:rPr lang="en-US" altLang="en-US" sz="3600" dirty="0">
                <a:latin typeface="Arial" panose="020B0604020202020204" pitchFamily="34" charset="0"/>
                <a:cs typeface="Arial" panose="020B0604020202020204" pitchFamily="34" charset="0"/>
              </a:rPr>
            </a:br>
            <a:endParaRPr lang="en-US" altLang="en-US" sz="3600" dirty="0">
              <a:latin typeface="Arial" panose="020B0604020202020204" pitchFamily="34" charset="0"/>
              <a:cs typeface="Arial" panose="020B0604020202020204" pitchFamily="34" charset="0"/>
            </a:endParaRPr>
          </a:p>
        </p:txBody>
      </p:sp>
      <p:sp>
        <p:nvSpPr>
          <p:cNvPr id="22532" name="Rectangle 3"/>
          <p:cNvSpPr>
            <a:spLocks noGrp="1" noChangeArrowheads="1"/>
          </p:cNvSpPr>
          <p:nvPr>
            <p:ph type="body" idx="1"/>
          </p:nvPr>
        </p:nvSpPr>
        <p:spPr>
          <a:xfrm>
            <a:off x="646110" y="1354224"/>
            <a:ext cx="9111712" cy="5290457"/>
          </a:xfrm>
        </p:spPr>
        <p:txBody>
          <a:bodyPr>
            <a:normAutofit fontScale="92500" lnSpcReduction="20000"/>
          </a:bodyPr>
          <a:lstStyle/>
          <a:p>
            <a:pPr>
              <a:lnSpc>
                <a:spcPct val="110000"/>
              </a:lnSpc>
            </a:pPr>
            <a:r>
              <a:rPr lang="en-US" altLang="en-US" sz="2400" dirty="0">
                <a:latin typeface="Arial" panose="020B0604020202020204" pitchFamily="34" charset="0"/>
                <a:cs typeface="Arial" panose="020B0604020202020204" pitchFamily="34" charset="0"/>
              </a:rPr>
              <a:t>AHRQ/ </a:t>
            </a:r>
            <a:r>
              <a:rPr lang="en-US" altLang="en-US" sz="2400" dirty="0" smtClean="0">
                <a:latin typeface="Arial" panose="020B0604020202020204" pitchFamily="34" charset="0"/>
                <a:cs typeface="Arial" panose="020B0604020202020204" pitchFamily="34" charset="0"/>
              </a:rPr>
              <a:t>RWJF, </a:t>
            </a:r>
            <a:r>
              <a:rPr lang="en-US" altLang="en-US" sz="2400" i="1" dirty="0">
                <a:latin typeface="Arial" panose="020B0604020202020204" pitchFamily="34" charset="0"/>
                <a:cs typeface="Arial" panose="020B0604020202020204" pitchFamily="34" charset="0"/>
              </a:rPr>
              <a:t>Access to Care for Homeless Women of Reproductive Age</a:t>
            </a:r>
            <a:r>
              <a:rPr lang="en-US" altLang="en-US" sz="2400" dirty="0">
                <a:latin typeface="Arial" panose="020B0604020202020204" pitchFamily="34" charset="0"/>
                <a:cs typeface="Arial" panose="020B0604020202020204" pitchFamily="34" charset="0"/>
              </a:rPr>
              <a:t> (1995-2001)</a:t>
            </a:r>
          </a:p>
          <a:p>
            <a:pPr eaLnBrk="1" hangingPunct="1">
              <a:lnSpc>
                <a:spcPct val="110000"/>
              </a:lnSpc>
            </a:pPr>
            <a:r>
              <a:rPr lang="en-US" altLang="en-US" sz="2400" dirty="0">
                <a:latin typeface="Arial" panose="020B0604020202020204" pitchFamily="34" charset="0"/>
                <a:cs typeface="Arial" panose="020B0604020202020204" pitchFamily="34" charset="0"/>
              </a:rPr>
              <a:t>Project</a:t>
            </a:r>
          </a:p>
          <a:p>
            <a:pPr lvl="1" eaLnBrk="1" hangingPunct="1">
              <a:lnSpc>
                <a:spcPct val="110000"/>
              </a:lnSpc>
            </a:pPr>
            <a:r>
              <a:rPr lang="en-US" altLang="en-US" sz="2200" dirty="0">
                <a:latin typeface="Arial" panose="020B0604020202020204" pitchFamily="34" charset="0"/>
                <a:cs typeface="Arial" panose="020B0604020202020204" pitchFamily="34" charset="0"/>
              </a:rPr>
              <a:t>Community – based probability survey of 924 homeless women in 66 shelters and meal programs in LA County</a:t>
            </a:r>
          </a:p>
          <a:p>
            <a:pPr lvl="1" eaLnBrk="1" hangingPunct="1">
              <a:lnSpc>
                <a:spcPct val="110000"/>
              </a:lnSpc>
            </a:pPr>
            <a:r>
              <a:rPr lang="en-US" altLang="en-US" sz="2200" dirty="0">
                <a:latin typeface="Arial" panose="020B0604020202020204" pitchFamily="34" charset="0"/>
                <a:cs typeface="Arial" panose="020B0604020202020204" pitchFamily="34" charset="0"/>
              </a:rPr>
              <a:t>Mixed Methods (quantitative and qualitative)</a:t>
            </a:r>
          </a:p>
          <a:p>
            <a:pPr eaLnBrk="1" hangingPunct="1">
              <a:lnSpc>
                <a:spcPct val="110000"/>
              </a:lnSpc>
            </a:pPr>
            <a:r>
              <a:rPr lang="en-US" altLang="en-US" sz="2400" dirty="0">
                <a:latin typeface="Arial" panose="020B0604020202020204" pitchFamily="34" charset="0"/>
                <a:cs typeface="Arial" panose="020B0604020202020204" pitchFamily="34" charset="0"/>
              </a:rPr>
              <a:t>Results</a:t>
            </a:r>
          </a:p>
          <a:p>
            <a:pPr lvl="1" eaLnBrk="1" hangingPunct="1">
              <a:lnSpc>
                <a:spcPct val="110000"/>
              </a:lnSpc>
            </a:pPr>
            <a:r>
              <a:rPr lang="en-US" altLang="en-US" sz="2200" dirty="0">
                <a:latin typeface="Arial" panose="020B0604020202020204" pitchFamily="34" charset="0"/>
                <a:cs typeface="Arial" panose="020B0604020202020204" pitchFamily="34" charset="0"/>
              </a:rPr>
              <a:t>High rates of mental, physical, and substance abuse problems (Gelberg et al 2004, Austin et al 2008) </a:t>
            </a:r>
          </a:p>
          <a:p>
            <a:pPr lvl="1" eaLnBrk="1" hangingPunct="1">
              <a:lnSpc>
                <a:spcPct val="110000"/>
              </a:lnSpc>
            </a:pPr>
            <a:r>
              <a:rPr lang="en-US" altLang="en-US" sz="2200" dirty="0">
                <a:latin typeface="Arial" panose="020B0604020202020204" pitchFamily="34" charset="0"/>
                <a:cs typeface="Arial" panose="020B0604020202020204" pitchFamily="34" charset="0"/>
              </a:rPr>
              <a:t>Highest pregnancy rates, as well as rates of premature deliveries and low birth weight babies in world, especially among African American homeless women (Stein et al, 2000) (Weathering Hypothesis, AT </a:t>
            </a:r>
            <a:r>
              <a:rPr lang="en-US" altLang="en-US" sz="2200" dirty="0" err="1">
                <a:latin typeface="Arial" panose="020B0604020202020204" pitchFamily="34" charset="0"/>
                <a:cs typeface="Arial" panose="020B0604020202020204" pitchFamily="34" charset="0"/>
              </a:rPr>
              <a:t>Geronimus</a:t>
            </a:r>
            <a:r>
              <a:rPr lang="en-US" altLang="en-US" sz="2200" dirty="0">
                <a:latin typeface="Arial" panose="020B0604020202020204" pitchFamily="34" charset="0"/>
                <a:cs typeface="Arial" panose="020B0604020202020204" pitchFamily="34" charset="0"/>
              </a:rPr>
              <a:t>)</a:t>
            </a:r>
          </a:p>
          <a:p>
            <a:pPr lvl="1" eaLnBrk="1" hangingPunct="1">
              <a:lnSpc>
                <a:spcPct val="110000"/>
              </a:lnSpc>
            </a:pPr>
            <a:r>
              <a:rPr lang="en-US" altLang="en-US" sz="2200" dirty="0">
                <a:latin typeface="Arial" panose="020B0604020202020204" pitchFamily="34" charset="0"/>
                <a:cs typeface="Arial" panose="020B0604020202020204" pitchFamily="34" charset="0"/>
              </a:rPr>
              <a:t>Low access to health care and contraception (Gelberg et al 2001, 2002, 2007, 2009; Lim et al. 2002</a:t>
            </a:r>
            <a:r>
              <a:rPr lang="en-US" altLang="en-US" sz="2200" dirty="0" smtClean="0">
                <a:latin typeface="Arial" panose="020B0604020202020204" pitchFamily="34" charset="0"/>
                <a:cs typeface="Arial" panose="020B0604020202020204" pitchFamily="34" charset="0"/>
              </a:rPr>
              <a:t>)</a:t>
            </a: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455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A3056E4-C3DC-BB4F-8AB5-FBB7E028FBFA}" type="slidenum">
              <a:rPr lang="en-US" altLang="en-US" sz="1000"/>
              <a:pPr>
                <a:spcBef>
                  <a:spcPct val="0"/>
                </a:spcBef>
                <a:buFontTx/>
                <a:buNone/>
              </a:pPr>
              <a:t>18</a:t>
            </a:fld>
            <a:endParaRPr lang="en-US" altLang="en-US" sz="1000"/>
          </a:p>
        </p:txBody>
      </p:sp>
      <p:sp>
        <p:nvSpPr>
          <p:cNvPr id="24579" name="Rectangle 2"/>
          <p:cNvSpPr>
            <a:spLocks noGrp="1" noChangeArrowheads="1"/>
          </p:cNvSpPr>
          <p:nvPr>
            <p:ph type="title"/>
          </p:nvPr>
        </p:nvSpPr>
        <p:spPr>
          <a:xfrm>
            <a:off x="643094" y="358643"/>
            <a:ext cx="9079002" cy="1242447"/>
          </a:xfrm>
        </p:spPr>
        <p:txBody>
          <a:bodyPr/>
          <a:lstStyle/>
          <a:p>
            <a:r>
              <a:rPr lang="en-US" altLang="en-US" sz="2800" i="1" dirty="0">
                <a:latin typeface="Arial" panose="020B0604020202020204" pitchFamily="34" charset="0"/>
                <a:cs typeface="Arial" panose="020B0604020202020204" pitchFamily="34" charset="0"/>
              </a:rPr>
              <a:t>If we screen, identify, and refer, will there be primary care facilities set up to care for the homeless women? </a:t>
            </a:r>
            <a:endParaRPr lang="en-US" altLang="en-US" sz="2800" dirty="0">
              <a:latin typeface="Arial" panose="020B0604020202020204" pitchFamily="34" charset="0"/>
              <a:cs typeface="Arial" panose="020B0604020202020204" pitchFamily="34" charset="0"/>
            </a:endParaRPr>
          </a:p>
        </p:txBody>
      </p:sp>
      <p:sp>
        <p:nvSpPr>
          <p:cNvPr id="24580" name="Rectangle 3"/>
          <p:cNvSpPr>
            <a:spLocks noGrp="1" noChangeArrowheads="1"/>
          </p:cNvSpPr>
          <p:nvPr>
            <p:ph type="body" idx="1"/>
          </p:nvPr>
        </p:nvSpPr>
        <p:spPr>
          <a:xfrm>
            <a:off x="643094" y="1601090"/>
            <a:ext cx="11091949" cy="4582900"/>
          </a:xfrm>
        </p:spPr>
        <p:txBody>
          <a:bodyPr>
            <a:noAutofit/>
          </a:bodyPr>
          <a:lstStyle/>
          <a:p>
            <a:pPr>
              <a:lnSpc>
                <a:spcPct val="80000"/>
              </a:lnSpc>
            </a:pPr>
            <a:r>
              <a:rPr lang="en-US" altLang="en-US" sz="2400" dirty="0">
                <a:latin typeface="Arial" panose="020B0604020202020204" pitchFamily="34" charset="0"/>
                <a:cs typeface="Arial" panose="020B0604020202020204" pitchFamily="34" charset="0"/>
              </a:rPr>
              <a:t>AHRQ Provider Survey: Potential Sources of Primary Care for Homeless Women (1996-2000)</a:t>
            </a:r>
            <a:endParaRPr lang="en-US" altLang="en-US" sz="2200" i="1" dirty="0" smtClean="0">
              <a:latin typeface="Arial" panose="020B0604020202020204" pitchFamily="34" charset="0"/>
              <a:cs typeface="Arial" panose="020B0604020202020204" pitchFamily="34" charset="0"/>
            </a:endParaRPr>
          </a:p>
          <a:p>
            <a:pPr eaLnBrk="1" hangingPunct="1">
              <a:lnSpc>
                <a:spcPct val="80000"/>
              </a:lnSpc>
            </a:pPr>
            <a:r>
              <a:rPr lang="en-US" altLang="en-US" sz="2200" dirty="0" smtClean="0">
                <a:latin typeface="Arial" panose="020B0604020202020204" pitchFamily="34" charset="0"/>
                <a:cs typeface="Arial" panose="020B0604020202020204" pitchFamily="34" charset="0"/>
              </a:rPr>
              <a:t>Project</a:t>
            </a:r>
          </a:p>
          <a:p>
            <a:pPr lvl="1" eaLnBrk="1" hangingPunct="1">
              <a:lnSpc>
                <a:spcPct val="80000"/>
              </a:lnSpc>
            </a:pPr>
            <a:r>
              <a:rPr lang="en-US" altLang="en-US" sz="2200" dirty="0" smtClean="0">
                <a:latin typeface="Arial" panose="020B0604020202020204" pitchFamily="34" charset="0"/>
                <a:cs typeface="Arial" panose="020B0604020202020204" pitchFamily="34" charset="0"/>
              </a:rPr>
              <a:t>Surveyed </a:t>
            </a:r>
            <a:r>
              <a:rPr lang="en-US" altLang="en-US" sz="2200" dirty="0">
                <a:latin typeface="Arial" panose="020B0604020202020204" pitchFamily="34" charset="0"/>
                <a:cs typeface="Arial" panose="020B0604020202020204" pitchFamily="34" charset="0"/>
              </a:rPr>
              <a:t>all medical directors and a random sample of clinicians in each clinic that could provide primary care to homeless women in Los Angeles County</a:t>
            </a:r>
          </a:p>
          <a:p>
            <a:pPr lvl="1" eaLnBrk="1" hangingPunct="1">
              <a:lnSpc>
                <a:spcPct val="80000"/>
              </a:lnSpc>
            </a:pPr>
            <a:r>
              <a:rPr lang="en-US" altLang="en-US" sz="2200" dirty="0">
                <a:latin typeface="Arial" panose="020B0604020202020204" pitchFamily="34" charset="0"/>
                <a:cs typeface="Arial" panose="020B0604020202020204" pitchFamily="34" charset="0"/>
              </a:rPr>
              <a:t>Identified clinic structures and processes of care conducive to care of homeless women</a:t>
            </a:r>
          </a:p>
          <a:p>
            <a:pPr eaLnBrk="1" hangingPunct="1">
              <a:lnSpc>
                <a:spcPct val="80000"/>
              </a:lnSpc>
            </a:pPr>
            <a:r>
              <a:rPr lang="en-US" altLang="en-US" sz="2200" dirty="0">
                <a:latin typeface="Arial" panose="020B0604020202020204" pitchFamily="34" charset="0"/>
                <a:cs typeface="Arial" panose="020B0604020202020204" pitchFamily="34" charset="0"/>
              </a:rPr>
              <a:t>Funding</a:t>
            </a:r>
          </a:p>
          <a:p>
            <a:pPr lvl="1" eaLnBrk="1" hangingPunct="1">
              <a:lnSpc>
                <a:spcPct val="80000"/>
              </a:lnSpc>
            </a:pPr>
            <a:r>
              <a:rPr lang="en-US" altLang="en-US" sz="2200" dirty="0">
                <a:latin typeface="Arial" panose="020B0604020202020204" pitchFamily="34" charset="0"/>
                <a:cs typeface="Arial" panose="020B0604020202020204" pitchFamily="34" charset="0"/>
              </a:rPr>
              <a:t>AHRQ Minority Supplement</a:t>
            </a:r>
          </a:p>
          <a:p>
            <a:pPr eaLnBrk="1" hangingPunct="1">
              <a:lnSpc>
                <a:spcPct val="80000"/>
              </a:lnSpc>
            </a:pPr>
            <a:r>
              <a:rPr lang="en-US" altLang="en-US" sz="2200" dirty="0">
                <a:latin typeface="Arial" panose="020B0604020202020204" pitchFamily="34" charset="0"/>
                <a:cs typeface="Arial" panose="020B0604020202020204" pitchFamily="34" charset="0"/>
              </a:rPr>
              <a:t>Results</a:t>
            </a:r>
          </a:p>
          <a:p>
            <a:pPr lvl="1" eaLnBrk="1" hangingPunct="1">
              <a:lnSpc>
                <a:spcPct val="80000"/>
              </a:lnSpc>
            </a:pPr>
            <a:r>
              <a:rPr lang="en-US" altLang="en-US" sz="2200" dirty="0">
                <a:latin typeface="Arial" panose="020B0604020202020204" pitchFamily="34" charset="0"/>
                <a:cs typeface="Arial" panose="020B0604020202020204" pitchFamily="34" charset="0"/>
              </a:rPr>
              <a:t>Most facilities don’t screen for homelessness</a:t>
            </a:r>
          </a:p>
          <a:p>
            <a:pPr lvl="1" eaLnBrk="1" hangingPunct="1">
              <a:lnSpc>
                <a:spcPct val="80000"/>
              </a:lnSpc>
            </a:pPr>
            <a:r>
              <a:rPr lang="en-US" altLang="en-US" sz="2200" dirty="0">
                <a:latin typeface="Arial" panose="020B0604020202020204" pitchFamily="34" charset="0"/>
                <a:cs typeface="Arial" panose="020B0604020202020204" pitchFamily="34" charset="0"/>
              </a:rPr>
              <a:t>Most homeless women don’t tell their providers that they live in a homeless situation for fear of discrimination (Luck et al, 2002)</a:t>
            </a:r>
          </a:p>
        </p:txBody>
      </p:sp>
    </p:spTree>
    <p:extLst>
      <p:ext uri="{BB962C8B-B14F-4D97-AF65-F5344CB8AC3E}">
        <p14:creationId xmlns:p14="http://schemas.microsoft.com/office/powerpoint/2010/main" val="1138581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E95E7E-E1AA-0540-AC0C-ED1137D44726}" type="slidenum">
              <a:rPr lang="en-US" altLang="en-US" sz="1000"/>
              <a:pPr>
                <a:spcBef>
                  <a:spcPct val="0"/>
                </a:spcBef>
                <a:buFontTx/>
                <a:buNone/>
              </a:pPr>
              <a:t>19</a:t>
            </a:fld>
            <a:endParaRPr lang="en-US" altLang="en-US" sz="1000"/>
          </a:p>
        </p:txBody>
      </p:sp>
      <p:sp>
        <p:nvSpPr>
          <p:cNvPr id="36867" name="Rectangle 2"/>
          <p:cNvSpPr>
            <a:spLocks noGrp="1" noChangeArrowheads="1"/>
          </p:cNvSpPr>
          <p:nvPr>
            <p:ph type="title"/>
          </p:nvPr>
        </p:nvSpPr>
        <p:spPr>
          <a:xfrm>
            <a:off x="967572" y="385028"/>
            <a:ext cx="9681378" cy="1143000"/>
          </a:xfrm>
        </p:spPr>
        <p:txBody>
          <a:bodyPr/>
          <a:lstStyle/>
          <a:p>
            <a:r>
              <a:rPr lang="en-US" altLang="en-US" sz="3200" i="1" dirty="0">
                <a:latin typeface="Arial" panose="020B0604020202020204" pitchFamily="34" charset="0"/>
                <a:cs typeface="Arial" panose="020B0604020202020204" pitchFamily="34" charset="0"/>
              </a:rPr>
              <a:t>Are there ethnic disparities among homeless women?</a:t>
            </a:r>
            <a:r>
              <a:rPr lang="en-US" altLang="en-US" sz="3200" dirty="0">
                <a:latin typeface="Arial" panose="020B0604020202020204" pitchFamily="34" charset="0"/>
                <a:cs typeface="Arial" panose="020B0604020202020204" pitchFamily="34" charset="0"/>
              </a:rPr>
              <a:t> </a:t>
            </a:r>
            <a:br>
              <a:rPr lang="en-US" altLang="en-US" sz="3200" dirty="0">
                <a:latin typeface="Arial" panose="020B0604020202020204" pitchFamily="34" charset="0"/>
                <a:cs typeface="Arial" panose="020B0604020202020204" pitchFamily="34" charset="0"/>
              </a:rPr>
            </a:br>
            <a:endParaRPr lang="en-US" altLang="en-US" sz="3200" dirty="0">
              <a:latin typeface="Arial" panose="020B0604020202020204" pitchFamily="34" charset="0"/>
              <a:cs typeface="Arial" panose="020B0604020202020204" pitchFamily="34" charset="0"/>
            </a:endParaRPr>
          </a:p>
        </p:txBody>
      </p:sp>
      <p:sp>
        <p:nvSpPr>
          <p:cNvPr id="36868" name="Rectangle 3"/>
          <p:cNvSpPr>
            <a:spLocks noGrp="1" noChangeArrowheads="1"/>
          </p:cNvSpPr>
          <p:nvPr>
            <p:ph type="body" idx="1"/>
          </p:nvPr>
        </p:nvSpPr>
        <p:spPr>
          <a:xfrm>
            <a:off x="967572" y="1876416"/>
            <a:ext cx="10387065" cy="4568125"/>
          </a:xfrm>
        </p:spPr>
        <p:txBody>
          <a:bodyPr>
            <a:normAutofit/>
          </a:bodyPr>
          <a:lstStyle/>
          <a:p>
            <a:r>
              <a:rPr lang="en-US" altLang="en-US" sz="2400" dirty="0" smtClean="0">
                <a:latin typeface="Arial" panose="020B0604020202020204" pitchFamily="34" charset="0"/>
                <a:cs typeface="Arial" panose="020B0604020202020204" pitchFamily="34" charset="0"/>
              </a:rPr>
              <a:t>NIDA &amp; NIAAA,</a:t>
            </a:r>
            <a:r>
              <a:rPr lang="en-US" altLang="en-US" sz="2400" i="1" dirty="0" smtClean="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Homeless Women:  Substance Abuse, Race/Ethnicity and Health Care</a:t>
            </a:r>
            <a:r>
              <a:rPr lang="en-US" altLang="en-US" sz="2400" dirty="0">
                <a:latin typeface="Arial" panose="020B0604020202020204" pitchFamily="34" charset="0"/>
                <a:cs typeface="Arial" panose="020B0604020202020204" pitchFamily="34" charset="0"/>
              </a:rPr>
              <a:t> (2001-2005) </a:t>
            </a:r>
            <a:endParaRPr lang="en-US" altLang="en-US" sz="2400" dirty="0" smtClean="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Project</a:t>
            </a:r>
            <a:r>
              <a:rPr lang="en-US" altLang="en-US" sz="2400" dirty="0">
                <a:latin typeface="Arial" panose="020B0604020202020204" pitchFamily="34" charset="0"/>
                <a:cs typeface="Arial" panose="020B0604020202020204" pitchFamily="34" charset="0"/>
              </a:rPr>
              <a:t>: Secondary analysis </a:t>
            </a:r>
            <a:r>
              <a:rPr lang="en-US" altLang="en-US" sz="2400" dirty="0" smtClean="0">
                <a:latin typeface="Arial" panose="020B0604020202020204" pitchFamily="34" charset="0"/>
                <a:cs typeface="Arial" panose="020B0604020202020204" pitchFamily="34" charset="0"/>
              </a:rPr>
              <a:t>– 974 homeless women</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Results</a:t>
            </a:r>
            <a:endParaRPr lang="en-US" altLang="en-US" sz="2200" dirty="0" smtClean="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African-American </a:t>
            </a:r>
            <a:r>
              <a:rPr lang="en-US" altLang="en-US" sz="2000" dirty="0">
                <a:latin typeface="Arial" panose="020B0604020202020204" pitchFamily="34" charset="0"/>
                <a:cs typeface="Arial" panose="020B0604020202020204" pitchFamily="34" charset="0"/>
              </a:rPr>
              <a:t>56%, Latina 26%, White 16%</a:t>
            </a:r>
          </a:p>
          <a:p>
            <a:pPr lvl="1"/>
            <a:r>
              <a:rPr lang="en-US" altLang="en-US" sz="2000" dirty="0" smtClean="0">
                <a:latin typeface="Arial" panose="020B0604020202020204" pitchFamily="34" charset="0"/>
                <a:cs typeface="Arial" panose="020B0604020202020204" pitchFamily="34" charset="0"/>
              </a:rPr>
              <a:t>Poor </a:t>
            </a:r>
            <a:r>
              <a:rPr lang="en-US" altLang="en-US" sz="2000" dirty="0">
                <a:latin typeface="Arial" panose="020B0604020202020204" pitchFamily="34" charset="0"/>
                <a:cs typeface="Arial" panose="020B0604020202020204" pitchFamily="34" charset="0"/>
              </a:rPr>
              <a:t>white homeless women had worse health and health care, compared to ethnic/minority homeless women (Gelberg et al</a:t>
            </a:r>
            <a:r>
              <a:rPr lang="en-US" alt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sexual abuse in childhood, </a:t>
            </a:r>
            <a:r>
              <a:rPr lang="en-US" sz="2000" dirty="0" smtClean="0">
                <a:latin typeface="Arial" panose="020B0604020202020204" pitchFamily="34" charset="0"/>
                <a:cs typeface="Arial" panose="020B0604020202020204" pitchFamily="34" charset="0"/>
              </a:rPr>
              <a:t>physical abuse recently </a:t>
            </a:r>
            <a:r>
              <a:rPr lang="en-US" sz="2000" dirty="0">
                <a:latin typeface="Arial" panose="020B0604020202020204" pitchFamily="34" charset="0"/>
                <a:cs typeface="Arial" panose="020B0604020202020204" pitchFamily="34" charset="0"/>
              </a:rPr>
              <a:t>and in childhood, lifetime mental </a:t>
            </a:r>
            <a:r>
              <a:rPr lang="en-US" sz="2000" dirty="0" smtClean="0">
                <a:latin typeface="Arial" panose="020B0604020202020204" pitchFamily="34" charset="0"/>
                <a:cs typeface="Arial" panose="020B0604020202020204" pitchFamily="34" charset="0"/>
              </a:rPr>
              <a:t>health hospitalization</a:t>
            </a:r>
            <a:r>
              <a:rPr lang="en-US" sz="2000" dirty="0">
                <a:latin typeface="Arial" panose="020B0604020202020204" pitchFamily="34" charset="0"/>
                <a:cs typeface="Arial" panose="020B0604020202020204" pitchFamily="34" charset="0"/>
              </a:rPr>
              <a:t>, serious medical symptoms, </a:t>
            </a:r>
            <a:r>
              <a:rPr lang="en-US" sz="2000" dirty="0" smtClean="0">
                <a:latin typeface="Arial" panose="020B0604020202020204" pitchFamily="34" charset="0"/>
                <a:cs typeface="Arial" panose="020B0604020202020204" pitchFamily="34" charset="0"/>
              </a:rPr>
              <a:t>lack of </a:t>
            </a:r>
            <a:r>
              <a:rPr lang="en-US" sz="2000" dirty="0">
                <a:latin typeface="Arial" panose="020B0604020202020204" pitchFamily="34" charset="0"/>
                <a:cs typeface="Arial" panose="020B0604020202020204" pitchFamily="34" charset="0"/>
              </a:rPr>
              <a:t>a regular source of </a:t>
            </a:r>
            <a:r>
              <a:rPr lang="en-US" sz="2000" dirty="0" smtClean="0">
                <a:latin typeface="Arial" panose="020B0604020202020204" pitchFamily="34" charset="0"/>
                <a:cs typeface="Arial" panose="020B0604020202020204" pitchFamily="34" charset="0"/>
              </a:rPr>
              <a:t>care, recent hospitalization (</a:t>
            </a:r>
            <a:r>
              <a:rPr lang="en-US" sz="2000" dirty="0">
                <a:latin typeface="Arial" panose="020B0604020202020204" pitchFamily="34" charset="0"/>
                <a:cs typeface="Arial" panose="020B0604020202020204" pitchFamily="34" charset="0"/>
              </a:rPr>
              <a:t>Gelberg et al, </a:t>
            </a:r>
            <a:r>
              <a:rPr lang="en-US" sz="2000" dirty="0" smtClean="0">
                <a:latin typeface="Arial" panose="020B0604020202020204" pitchFamily="34" charset="0"/>
                <a:cs typeface="Arial" panose="020B0604020202020204" pitchFamily="34" charset="0"/>
              </a:rPr>
              <a:t>2009</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2261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88783"/>
            <a:ext cx="9404723" cy="1004293"/>
          </a:xfrm>
        </p:spPr>
        <p:txBody>
          <a:bodyPr/>
          <a:lstStyle/>
          <a:p>
            <a:r>
              <a:rPr lang="en-US" dirty="0" smtClean="0">
                <a:latin typeface="Arial" panose="020B0604020202020204" pitchFamily="34" charset="0"/>
                <a:cs typeface="Arial" panose="020B0604020202020204" pitchFamily="34" charset="0"/>
              </a:rPr>
              <a:t>Goals of Presentation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3760" y="2110991"/>
            <a:ext cx="10521651" cy="3838469"/>
          </a:xfrm>
        </p:spPr>
        <p:txBody>
          <a:bodyPr>
            <a:normAutofit fontScale="70000" lnSpcReduction="20000"/>
          </a:bodyPr>
          <a:lstStyle/>
          <a:p>
            <a:pPr>
              <a:lnSpc>
                <a:spcPct val="200000"/>
              </a:lnSpc>
            </a:pPr>
            <a:r>
              <a:rPr lang="en-US" sz="3200" dirty="0" smtClean="0">
                <a:latin typeface="Arial" panose="020B0604020202020204" pitchFamily="34" charset="0"/>
                <a:cs typeface="Arial" panose="020B0604020202020204" pitchFamily="34" charset="0"/>
              </a:rPr>
              <a:t>Brief overview of our homelessness research</a:t>
            </a:r>
          </a:p>
          <a:p>
            <a:pPr>
              <a:lnSpc>
                <a:spcPct val="200000"/>
              </a:lnSpc>
            </a:pPr>
            <a:r>
              <a:rPr lang="en-US" sz="3200" dirty="0" smtClean="0">
                <a:latin typeface="Arial" panose="020B0604020202020204" pitchFamily="34" charset="0"/>
                <a:cs typeface="Arial" panose="020B0604020202020204" pitchFamily="34" charset="0"/>
              </a:rPr>
              <a:t>Prevalence of homeless women and homeless families</a:t>
            </a:r>
          </a:p>
          <a:p>
            <a:pPr>
              <a:lnSpc>
                <a:spcPct val="200000"/>
              </a:lnSpc>
            </a:pPr>
            <a:r>
              <a:rPr lang="en-US" sz="3200" dirty="0" smtClean="0">
                <a:latin typeface="Arial" panose="020B0604020202020204" pitchFamily="34" charset="0"/>
                <a:cs typeface="Arial" panose="020B0604020202020204" pitchFamily="34" charset="0"/>
              </a:rPr>
              <a:t>Overview of our research regarding homeless women, past and current</a:t>
            </a:r>
          </a:p>
          <a:p>
            <a:pPr>
              <a:lnSpc>
                <a:spcPct val="200000"/>
              </a:lnSpc>
            </a:pPr>
            <a:r>
              <a:rPr lang="en-US" sz="3200" dirty="0" smtClean="0">
                <a:latin typeface="Arial" panose="020B0604020202020204" pitchFamily="34" charset="0"/>
                <a:cs typeface="Arial" panose="020B0604020202020204" pitchFamily="34" charset="0"/>
              </a:rPr>
              <a:t>Our recent research regarding homeless families</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2</a:t>
            </a:fld>
            <a:endParaRPr lang="en-US"/>
          </a:p>
        </p:txBody>
      </p:sp>
    </p:spTree>
    <p:extLst>
      <p:ext uri="{BB962C8B-B14F-4D97-AF65-F5344CB8AC3E}">
        <p14:creationId xmlns:p14="http://schemas.microsoft.com/office/powerpoint/2010/main" val="1540682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49" y="295729"/>
            <a:ext cx="10201275" cy="610698"/>
          </a:xfrm>
        </p:spPr>
        <p:txBody>
          <a:bodyPr/>
          <a:lstStyle/>
          <a:p>
            <a:r>
              <a:rPr lang="en-US" sz="2800" i="1" dirty="0" smtClean="0">
                <a:solidFill>
                  <a:schemeClr val="tx1"/>
                </a:solidFill>
                <a:latin typeface="Arial" panose="020B0604020202020204" pitchFamily="34" charset="0"/>
                <a:cs typeface="Arial" panose="020B0604020202020204" pitchFamily="34" charset="0"/>
              </a:rPr>
              <a:t>What are Homeless Women’s Unmet Needs regarding Substance </a:t>
            </a:r>
            <a:r>
              <a:rPr lang="en-US" sz="2800" i="1" dirty="0">
                <a:solidFill>
                  <a:schemeClr val="tx1"/>
                </a:solidFill>
                <a:latin typeface="Arial" panose="020B0604020202020204" pitchFamily="34" charset="0"/>
                <a:cs typeface="Arial" panose="020B0604020202020204" pitchFamily="34" charset="0"/>
              </a:rPr>
              <a:t>Abuse, Mental Health, and Health </a:t>
            </a:r>
            <a:r>
              <a:rPr lang="en-US" sz="2800" i="1" dirty="0" smtClean="0">
                <a:solidFill>
                  <a:schemeClr val="tx1"/>
                </a:solidFill>
                <a:latin typeface="Arial" panose="020B0604020202020204" pitchFamily="34" charset="0"/>
                <a:cs typeface="Arial" panose="020B0604020202020204" pitchFamily="34" charset="0"/>
              </a:rPr>
              <a:t>in </a:t>
            </a:r>
            <a:r>
              <a:rPr lang="en-US" sz="2800" i="1" dirty="0">
                <a:solidFill>
                  <a:schemeClr val="tx1"/>
                </a:solidFill>
                <a:latin typeface="Arial" panose="020B0604020202020204" pitchFamily="34" charset="0"/>
                <a:cs typeface="Arial" panose="020B0604020202020204" pitchFamily="34" charset="0"/>
              </a:rPr>
              <a:t>Primary </a:t>
            </a:r>
            <a:r>
              <a:rPr lang="en-US" sz="2800" i="1" dirty="0" smtClean="0">
                <a:solidFill>
                  <a:schemeClr val="tx1"/>
                </a:solidFill>
                <a:latin typeface="Arial" panose="020B0604020202020204" pitchFamily="34" charset="0"/>
                <a:cs typeface="Arial" panose="020B0604020202020204" pitchFamily="34" charset="0"/>
              </a:rPr>
              <a:t>Care?</a:t>
            </a:r>
            <a:r>
              <a:rPr lang="en-US" sz="2800" dirty="0" smtClean="0">
                <a:solidFill>
                  <a:srgbClr val="FFFF00"/>
                </a:solidFill>
                <a:latin typeface="Arial" panose="020B0604020202020204" pitchFamily="34" charset="0"/>
                <a:cs typeface="Arial" panose="020B0604020202020204" pitchFamily="34" charset="0"/>
              </a:rPr>
              <a:t/>
            </a:r>
            <a:br>
              <a:rPr lang="en-US" sz="2800" dirty="0" smtClean="0">
                <a:solidFill>
                  <a:srgbClr val="FFFF00"/>
                </a:solidFill>
                <a:latin typeface="Arial" panose="020B0604020202020204" pitchFamily="34" charset="0"/>
                <a:cs typeface="Arial" panose="020B0604020202020204" pitchFamily="34" charset="0"/>
              </a:rPr>
            </a:br>
            <a:endParaRPr lang="en-US" sz="2800" dirty="0">
              <a:solidFill>
                <a:srgbClr val="FFFF00"/>
              </a:solidFill>
              <a:latin typeface="Arial" panose="020B0604020202020204" pitchFamily="34" charset="0"/>
              <a:cs typeface="Arial" panose="020B0604020202020204" pitchFamily="34" charset="0"/>
            </a:endParaRPr>
          </a:p>
        </p:txBody>
      </p:sp>
      <p:sp>
        <p:nvSpPr>
          <p:cNvPr id="5" name="Text Placeholder 4"/>
          <p:cNvSpPr>
            <a:spLocks noGrp="1"/>
          </p:cNvSpPr>
          <p:nvPr>
            <p:ph idx="1"/>
          </p:nvPr>
        </p:nvSpPr>
        <p:spPr>
          <a:xfrm>
            <a:off x="646111" y="1319956"/>
            <a:ext cx="9577388" cy="5140960"/>
          </a:xfrm>
        </p:spPr>
        <p:txBody>
          <a:bodyPr>
            <a:normAutofit lnSpcReduction="10000"/>
          </a:bodyPr>
          <a:lstStyle/>
          <a:p>
            <a:r>
              <a:rPr lang="en-US" sz="2400" cap="none" dirty="0" smtClean="0">
                <a:latin typeface="Arial" panose="020B0604020202020204" pitchFamily="34" charset="0"/>
                <a:cs typeface="Arial" panose="020B0604020202020204" pitchFamily="34" charset="0"/>
              </a:rPr>
              <a:t>NIH/ NIAAA </a:t>
            </a:r>
            <a:r>
              <a:rPr lang="en-US" sz="2400" dirty="0">
                <a:latin typeface="Arial" panose="020B0604020202020204" pitchFamily="34" charset="0"/>
                <a:cs typeface="Arial" panose="020B0604020202020204" pitchFamily="34" charset="0"/>
              </a:rPr>
              <a:t> (2014-2017</a:t>
            </a:r>
            <a:r>
              <a:rPr lang="en-US" sz="2400" dirty="0" smtClean="0">
                <a:latin typeface="Arial" panose="020B0604020202020204" pitchFamily="34" charset="0"/>
                <a:cs typeface="Arial" panose="020B0604020202020204" pitchFamily="34" charset="0"/>
              </a:rPr>
              <a:t>)</a:t>
            </a:r>
            <a:r>
              <a:rPr lang="en-US" sz="2400" cap="none" dirty="0" smtClean="0">
                <a:latin typeface="Arial" panose="020B0604020202020204" pitchFamily="34" charset="0"/>
                <a:cs typeface="Arial" panose="020B0604020202020204" pitchFamily="34" charset="0"/>
              </a:rPr>
              <a:t>: C Upshur (PI), L Weinreb (PI), L Gelberg (co-I)</a:t>
            </a:r>
          </a:p>
          <a:p>
            <a:r>
              <a:rPr lang="en-US" sz="2400" dirty="0" smtClean="0">
                <a:latin typeface="Arial" panose="020B0604020202020204" pitchFamily="34" charset="0"/>
                <a:cs typeface="Arial" panose="020B0604020202020204" pitchFamily="34" charset="0"/>
              </a:rPr>
              <a:t>Aim of the study: </a:t>
            </a:r>
            <a:r>
              <a:rPr lang="en-US" sz="2400" dirty="0">
                <a:latin typeface="Arial" panose="020B0604020202020204" pitchFamily="34" charset="0"/>
                <a:cs typeface="Arial" panose="020B0604020202020204" pitchFamily="34" charset="0"/>
              </a:rPr>
              <a:t>To obtain a more current and representative sample of homeless women and the prevalence and predictors of substance use disorders and co-morbidities among women seeking primary care at Health Care for the Homeless clinics across the </a:t>
            </a:r>
            <a:r>
              <a:rPr lang="en-US" sz="2400" dirty="0" smtClean="0">
                <a:latin typeface="Arial" panose="020B0604020202020204" pitchFamily="34" charset="0"/>
                <a:cs typeface="Arial" panose="020B0604020202020204" pitchFamily="34" charset="0"/>
              </a:rPr>
              <a:t>US</a:t>
            </a:r>
          </a:p>
          <a:p>
            <a:r>
              <a:rPr lang="en-US" sz="2400" dirty="0" smtClean="0">
                <a:latin typeface="Arial" panose="020B0604020202020204" pitchFamily="34" charset="0"/>
                <a:cs typeface="Arial" panose="020B0604020202020204" pitchFamily="34" charset="0"/>
              </a:rPr>
              <a:t>Setting:</a:t>
            </a:r>
          </a:p>
          <a:p>
            <a:pPr lvl="1"/>
            <a:r>
              <a:rPr lang="en-US" sz="2400" dirty="0" smtClean="0">
                <a:latin typeface="Arial" panose="020B0604020202020204" pitchFamily="34" charset="0"/>
                <a:cs typeface="Arial" panose="020B0604020202020204" pitchFamily="34" charset="0"/>
              </a:rPr>
              <a:t>295 Health Care for the Homeless Program Organizations in the US (funded by HRSA).</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11 HCH participated, geographically distributed</a:t>
            </a:r>
          </a:p>
          <a:p>
            <a:r>
              <a:rPr lang="en-US" sz="2400" dirty="0" smtClean="0">
                <a:latin typeface="Arial" panose="020B0604020202020204" pitchFamily="34" charset="0"/>
                <a:cs typeface="Arial" panose="020B0604020202020204" pitchFamily="34" charset="0"/>
              </a:rPr>
              <a:t>750 </a:t>
            </a:r>
            <a:r>
              <a:rPr lang="en-US" sz="2400" dirty="0">
                <a:latin typeface="Arial" panose="020B0604020202020204" pitchFamily="34" charset="0"/>
                <a:cs typeface="Arial" panose="020B0604020202020204" pitchFamily="34" charset="0"/>
              </a:rPr>
              <a:t>homeless </a:t>
            </a:r>
            <a:r>
              <a:rPr lang="en-US" sz="2400" dirty="0" smtClean="0">
                <a:latin typeface="Arial" panose="020B0604020202020204" pitchFamily="34" charset="0"/>
                <a:cs typeface="Arial" panose="020B0604020202020204" pitchFamily="34" charset="0"/>
              </a:rPr>
              <a:t>women (18-64), speak </a:t>
            </a:r>
            <a:r>
              <a:rPr lang="en-US" sz="2400" dirty="0">
                <a:latin typeface="Arial" panose="020B0604020202020204" pitchFamily="34" charset="0"/>
                <a:cs typeface="Arial" panose="020B0604020202020204" pitchFamily="34" charset="0"/>
              </a:rPr>
              <a:t>Spanish or </a:t>
            </a:r>
            <a:r>
              <a:rPr lang="en-US" sz="2400" dirty="0" smtClean="0">
                <a:latin typeface="Arial" panose="020B0604020202020204" pitchFamily="34" charset="0"/>
                <a:cs typeface="Arial" panose="020B0604020202020204" pitchFamily="34" charset="0"/>
              </a:rPr>
              <a:t>English </a:t>
            </a:r>
          </a:p>
          <a:p>
            <a:pPr lvl="1"/>
            <a:r>
              <a:rPr lang="en-US" sz="2400" dirty="0" smtClean="0">
                <a:latin typeface="Arial" panose="020B0604020202020204" pitchFamily="34" charset="0"/>
                <a:cs typeface="Arial" panose="020B0604020202020204" pitchFamily="34" charset="0"/>
              </a:rPr>
              <a:t>Sampled </a:t>
            </a:r>
            <a:r>
              <a:rPr lang="en-US" sz="2400" dirty="0">
                <a:latin typeface="Arial" panose="020B0604020202020204" pitchFamily="34" charset="0"/>
                <a:cs typeface="Arial" panose="020B0604020202020204" pitchFamily="34" charset="0"/>
              </a:rPr>
              <a:t>with probabilities proportional to site </a:t>
            </a:r>
            <a:r>
              <a:rPr lang="en-US" sz="2400" dirty="0" smtClean="0">
                <a:latin typeface="Arial" panose="020B0604020202020204" pitchFamily="34" charset="0"/>
                <a:cs typeface="Arial" panose="020B0604020202020204" pitchFamily="34" charset="0"/>
              </a:rPr>
              <a:t>size</a:t>
            </a:r>
          </a:p>
          <a:p>
            <a:endParaRPr lang="en-US" dirty="0"/>
          </a:p>
          <a:p>
            <a:endParaRPr lang="en-US" dirty="0"/>
          </a:p>
        </p:txBody>
      </p:sp>
      <p:sp>
        <p:nvSpPr>
          <p:cNvPr id="6" name="Slide Number Placeholder 5"/>
          <p:cNvSpPr>
            <a:spLocks noGrp="1"/>
          </p:cNvSpPr>
          <p:nvPr>
            <p:ph type="sldNum" sz="quarter" idx="12"/>
          </p:nvPr>
        </p:nvSpPr>
        <p:spPr/>
        <p:txBody>
          <a:bodyPr/>
          <a:lstStyle/>
          <a:p>
            <a:fld id="{DEA72C2E-3FC5-2840-BF24-B6E03259169B}" type="slidenum">
              <a:rPr lang="en-US" smtClean="0"/>
              <a:t>20</a:t>
            </a:fld>
            <a:endParaRPr lang="en-US"/>
          </a:p>
        </p:txBody>
      </p:sp>
    </p:spTree>
    <p:extLst>
      <p:ext uri="{BB962C8B-B14F-4D97-AF65-F5344CB8AC3E}">
        <p14:creationId xmlns:p14="http://schemas.microsoft.com/office/powerpoint/2010/main" val="1396229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6" y="358273"/>
            <a:ext cx="8229600" cy="850900"/>
          </a:xfrm>
        </p:spPr>
        <p:txBody>
          <a:bodyPr>
            <a:normAutofit/>
          </a:bodyPr>
          <a:lstStyle/>
          <a:p>
            <a:pPr>
              <a:defRPr/>
            </a:pPr>
            <a:r>
              <a:rPr lang="en-US" sz="3600" dirty="0">
                <a:latin typeface="Arial" panose="020B0604020202020204" pitchFamily="34" charset="0"/>
                <a:cs typeface="Arial" panose="020B0604020202020204" pitchFamily="34" charset="0"/>
              </a:rPr>
              <a:t>Homeless </a:t>
            </a:r>
            <a:r>
              <a:rPr lang="en-US" sz="3600" dirty="0" smtClean="0">
                <a:latin typeface="Arial" panose="020B0604020202020204" pitchFamily="34" charset="0"/>
                <a:cs typeface="Arial" panose="020B0604020202020204" pitchFamily="34" charset="0"/>
              </a:rPr>
              <a:t>Women</a:t>
            </a:r>
            <a:endParaRPr lang="en-US" dirty="0">
              <a:latin typeface="Arial" panose="020B0604020202020204" pitchFamily="34" charset="0"/>
              <a:cs typeface="Arial" panose="020B0604020202020204" pitchFamily="34" charset="0"/>
            </a:endParaRPr>
          </a:p>
        </p:txBody>
      </p:sp>
      <p:sp>
        <p:nvSpPr>
          <p:cNvPr id="45059" name="Content Placeholder 2"/>
          <p:cNvSpPr>
            <a:spLocks noGrp="1"/>
          </p:cNvSpPr>
          <p:nvPr>
            <p:ph idx="1"/>
          </p:nvPr>
        </p:nvSpPr>
        <p:spPr>
          <a:xfrm>
            <a:off x="886956" y="1354930"/>
            <a:ext cx="10371594" cy="4690758"/>
          </a:xfrm>
        </p:spPr>
        <p:txBody>
          <a:bodyPr>
            <a:noAutofit/>
          </a:bodyPr>
          <a:lstStyle/>
          <a:p>
            <a:r>
              <a:rPr lang="en-US" altLang="en-US" dirty="0" smtClean="0">
                <a:latin typeface="Arial" panose="020B0604020202020204" pitchFamily="34" charset="0"/>
                <a:cs typeface="Arial" panose="020B0604020202020204" pitchFamily="34" charset="0"/>
              </a:rPr>
              <a:t>Homeless </a:t>
            </a:r>
            <a:r>
              <a:rPr lang="en-US" altLang="en-US" dirty="0">
                <a:latin typeface="Arial" panose="020B0604020202020204" pitchFamily="34" charset="0"/>
                <a:cs typeface="Arial" panose="020B0604020202020204" pitchFamily="34" charset="0"/>
              </a:rPr>
              <a:t>Women have high rates </a:t>
            </a:r>
            <a:r>
              <a:rPr lang="en-US" altLang="en-US" dirty="0" smtClean="0">
                <a:latin typeface="Arial" panose="020B0604020202020204" pitchFamily="34" charset="0"/>
                <a:cs typeface="Arial" panose="020B0604020202020204" pitchFamily="34" charset="0"/>
              </a:rPr>
              <a:t>of:</a:t>
            </a:r>
          </a:p>
          <a:p>
            <a:pPr lvl="1"/>
            <a:r>
              <a:rPr lang="en-US" altLang="en-US" sz="2000" dirty="0" smtClean="0">
                <a:latin typeface="Arial" panose="020B0604020202020204" pitchFamily="34" charset="0"/>
                <a:cs typeface="Arial" panose="020B0604020202020204" pitchFamily="34" charset="0"/>
              </a:rPr>
              <a:t>Mental health problems: depression 69%, PTSD 45%, bipolar 33%, psychosis 23%</a:t>
            </a:r>
          </a:p>
          <a:p>
            <a:pPr lvl="1"/>
            <a:r>
              <a:rPr lang="en-US" altLang="en-US" sz="2000" dirty="0">
                <a:latin typeface="Arial" panose="020B0604020202020204" pitchFamily="34" charset="0"/>
                <a:cs typeface="Arial" panose="020B0604020202020204" pitchFamily="34" charset="0"/>
              </a:rPr>
              <a:t>R</a:t>
            </a:r>
            <a:r>
              <a:rPr lang="en-US" altLang="en-US" sz="2000" dirty="0" smtClean="0">
                <a:latin typeface="Arial" panose="020B0604020202020204" pitchFamily="34" charset="0"/>
                <a:cs typeface="Arial" panose="020B0604020202020204" pitchFamily="34" charset="0"/>
              </a:rPr>
              <a:t>isky </a:t>
            </a:r>
            <a:r>
              <a:rPr lang="en-US" altLang="en-US" sz="2000" dirty="0">
                <a:latin typeface="Arial" panose="020B0604020202020204" pitchFamily="34" charset="0"/>
                <a:cs typeface="Arial" panose="020B0604020202020204" pitchFamily="34" charset="0"/>
              </a:rPr>
              <a:t>substance </a:t>
            </a:r>
            <a:r>
              <a:rPr lang="en-US" altLang="en-US" sz="2000" dirty="0" smtClean="0">
                <a:latin typeface="Arial" panose="020B0604020202020204" pitchFamily="34" charset="0"/>
                <a:cs typeface="Arial" panose="020B0604020202020204" pitchFamily="34" charset="0"/>
              </a:rPr>
              <a:t>use, past year: tobacco 54%,  AUD 17%, DUD 24%</a:t>
            </a:r>
          </a:p>
          <a:p>
            <a:pPr lvl="1"/>
            <a:r>
              <a:rPr lang="en-US" altLang="en-US" sz="2000" dirty="0">
                <a:latin typeface="Arial" panose="020B0604020202020204" pitchFamily="34" charset="0"/>
                <a:cs typeface="Arial" panose="020B0604020202020204" pitchFamily="34" charset="0"/>
              </a:rPr>
              <a:t>I</a:t>
            </a:r>
            <a:r>
              <a:rPr lang="en-US" altLang="en-US" sz="2000" dirty="0" smtClean="0">
                <a:latin typeface="Arial" panose="020B0604020202020204" pitchFamily="34" charset="0"/>
                <a:cs typeface="Arial" panose="020B0604020202020204" pitchFamily="34" charset="0"/>
              </a:rPr>
              <a:t>ntimate </a:t>
            </a:r>
            <a:r>
              <a:rPr lang="en-US" altLang="en-US" sz="2000" dirty="0">
                <a:latin typeface="Arial" panose="020B0604020202020204" pitchFamily="34" charset="0"/>
                <a:cs typeface="Arial" panose="020B0604020202020204" pitchFamily="34" charset="0"/>
              </a:rPr>
              <a:t>partner violence </a:t>
            </a:r>
            <a:r>
              <a:rPr lang="en-US" altLang="en-US" sz="2000" dirty="0" smtClean="0">
                <a:latin typeface="Arial" panose="020B0604020202020204" pitchFamily="34" charset="0"/>
                <a:cs typeface="Arial" panose="020B0604020202020204" pitchFamily="34" charset="0"/>
              </a:rPr>
              <a:t>exposure (ever): physical abuse 63%, sexual abuse 49%</a:t>
            </a:r>
          </a:p>
          <a:p>
            <a:pPr lvl="1"/>
            <a:r>
              <a:rPr lang="en-US" altLang="en-US" sz="2000" dirty="0" smtClean="0">
                <a:latin typeface="Arial" panose="020B0604020202020204" pitchFamily="34" charset="0"/>
                <a:cs typeface="Arial" panose="020B0604020202020204" pitchFamily="34" charset="0"/>
              </a:rPr>
              <a:t>Survival sex ever 31%</a:t>
            </a:r>
            <a:endParaRPr lang="en-US" altLang="en-US" sz="20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&gt; ½ interested in getting help through their PCP for their alcohol and drug problems</a:t>
            </a:r>
          </a:p>
          <a:p>
            <a:r>
              <a:rPr lang="en-US" altLang="en-US" dirty="0">
                <a:latin typeface="Arial" panose="020B0604020202020204" pitchFamily="34" charset="0"/>
                <a:cs typeface="Arial" panose="020B0604020202020204" pitchFamily="34" charset="0"/>
              </a:rPr>
              <a:t>Women voiced the need for </a:t>
            </a:r>
            <a:r>
              <a:rPr lang="en-US" altLang="en-US" dirty="0" smtClean="0">
                <a:latin typeface="Arial" panose="020B0604020202020204" pitchFamily="34" charset="0"/>
                <a:cs typeface="Arial" panose="020B0604020202020204" pitchFamily="34" charset="0"/>
              </a:rPr>
              <a:t>a:</a:t>
            </a:r>
            <a:endParaRPr lang="en-US" altLang="en-US" dirty="0">
              <a:latin typeface="Arial" panose="020B0604020202020204" pitchFamily="34" charset="0"/>
              <a:cs typeface="Arial" panose="020B0604020202020204" pitchFamily="34" charset="0"/>
            </a:endParaRPr>
          </a:p>
          <a:p>
            <a:pPr lvl="1"/>
            <a:r>
              <a:rPr lang="en-US" altLang="en-US" sz="2000" u="sng" dirty="0">
                <a:latin typeface="Arial" panose="020B0604020202020204" pitchFamily="34" charset="0"/>
                <a:cs typeface="Arial" panose="020B0604020202020204" pitchFamily="34" charset="0"/>
              </a:rPr>
              <a:t>Primary care-based</a:t>
            </a:r>
            <a:r>
              <a:rPr lang="en-US" altLang="en-US" sz="2000" dirty="0">
                <a:latin typeface="Arial" panose="020B0604020202020204" pitchFamily="34" charset="0"/>
                <a:cs typeface="Arial" panose="020B0604020202020204" pitchFamily="34" charset="0"/>
              </a:rPr>
              <a:t>, </a:t>
            </a:r>
            <a:r>
              <a:rPr lang="en-US" altLang="en-US" sz="2000" u="sng" dirty="0">
                <a:latin typeface="Arial" panose="020B0604020202020204" pitchFamily="34" charset="0"/>
                <a:cs typeface="Arial" panose="020B0604020202020204" pitchFamily="34" charset="0"/>
              </a:rPr>
              <a:t>gender-focused</a:t>
            </a:r>
            <a:r>
              <a:rPr lang="en-US" altLang="en-US" sz="2000" dirty="0">
                <a:latin typeface="Arial" panose="020B0604020202020204" pitchFamily="34" charset="0"/>
                <a:cs typeface="Arial" panose="020B0604020202020204" pitchFamily="34" charset="0"/>
              </a:rPr>
              <a:t>, </a:t>
            </a:r>
            <a:r>
              <a:rPr lang="en-US" altLang="en-US" sz="2000" u="sng" dirty="0">
                <a:latin typeface="Arial" panose="020B0604020202020204" pitchFamily="34" charset="0"/>
                <a:cs typeface="Arial" panose="020B0604020202020204" pitchFamily="34" charset="0"/>
              </a:rPr>
              <a:t>group support </a:t>
            </a:r>
            <a:r>
              <a:rPr lang="en-US" altLang="en-US" sz="2000" dirty="0">
                <a:latin typeface="Arial" panose="020B0604020202020204" pitchFamily="34" charset="0"/>
                <a:cs typeface="Arial" panose="020B0604020202020204" pitchFamily="34" charset="0"/>
              </a:rPr>
              <a:t>program with “</a:t>
            </a:r>
            <a:r>
              <a:rPr lang="en-US" altLang="en-US" sz="2000" u="sng" dirty="0">
                <a:latin typeface="Arial" panose="020B0604020202020204" pitchFamily="34" charset="0"/>
                <a:cs typeface="Arial" panose="020B0604020202020204" pitchFamily="34" charset="0"/>
              </a:rPr>
              <a:t>whole woman</a:t>
            </a:r>
            <a:r>
              <a:rPr lang="en-US" altLang="en-US" sz="2000" dirty="0">
                <a:latin typeface="Arial" panose="020B0604020202020204" pitchFamily="34" charset="0"/>
                <a:cs typeface="Arial" panose="020B0604020202020204" pitchFamily="34" charset="0"/>
              </a:rPr>
              <a:t>” approach</a:t>
            </a:r>
          </a:p>
          <a:p>
            <a:pPr lvl="1"/>
            <a:r>
              <a:rPr lang="en-US" altLang="en-US" sz="2000" dirty="0">
                <a:latin typeface="Arial" panose="020B0604020202020204" pitchFamily="34" charset="0"/>
                <a:cs typeface="Arial" panose="020B0604020202020204" pitchFamily="34" charset="0"/>
              </a:rPr>
              <a:t>Not simply focused on risky substance use, but one that also addresses challenges associated with exposure to violence and trauma, and helps them to maintain sexual and personal safety in the context of homelessness</a:t>
            </a:r>
          </a:p>
        </p:txBody>
      </p:sp>
      <p:sp>
        <p:nvSpPr>
          <p:cNvPr id="45060"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20296EB-6F18-4644-9391-07823D335E57}" type="slidenum">
              <a:rPr lang="en-US" altLang="en-US" sz="1000"/>
              <a:pPr>
                <a:spcBef>
                  <a:spcPct val="0"/>
                </a:spcBef>
                <a:buFontTx/>
                <a:buNone/>
              </a:pPr>
              <a:t>21</a:t>
            </a:fld>
            <a:endParaRPr lang="en-US" altLang="en-US" sz="1000"/>
          </a:p>
        </p:txBody>
      </p:sp>
    </p:spTree>
    <p:extLst>
      <p:ext uri="{BB962C8B-B14F-4D97-AF65-F5344CB8AC3E}">
        <p14:creationId xmlns:p14="http://schemas.microsoft.com/office/powerpoint/2010/main" val="1076298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Families</a:t>
            </a:r>
            <a:endParaRPr lang="en-US" dirty="0"/>
          </a:p>
        </p:txBody>
      </p:sp>
      <p:sp>
        <p:nvSpPr>
          <p:cNvPr id="3" name="Content Placeholder 2"/>
          <p:cNvSpPr>
            <a:spLocks noGrp="1"/>
          </p:cNvSpPr>
          <p:nvPr>
            <p:ph idx="1"/>
          </p:nvPr>
        </p:nvSpPr>
        <p:spPr/>
        <p:txBody>
          <a:bodyPr>
            <a:normAutofit/>
          </a:bodyPr>
          <a:lstStyle/>
          <a:p>
            <a:r>
              <a:rPr lang="en-US" sz="3200" dirty="0" smtClean="0"/>
              <a:t>Research by junior investigator, Roya Ijadi-Maghsoodi on Homeless Families</a:t>
            </a:r>
            <a:endParaRPr lang="en-US" sz="3200" dirty="0"/>
          </a:p>
        </p:txBody>
      </p:sp>
      <p:sp>
        <p:nvSpPr>
          <p:cNvPr id="4" name="Slide Number Placeholder 3"/>
          <p:cNvSpPr>
            <a:spLocks noGrp="1"/>
          </p:cNvSpPr>
          <p:nvPr>
            <p:ph type="sldNum" sz="quarter" idx="12"/>
          </p:nvPr>
        </p:nvSpPr>
        <p:spPr/>
        <p:txBody>
          <a:bodyPr/>
          <a:lstStyle/>
          <a:p>
            <a:fld id="{DEA72C2E-3FC5-2840-BF24-B6E03259169B}" type="slidenum">
              <a:rPr lang="en-US" smtClean="0"/>
              <a:t>22</a:t>
            </a:fld>
            <a:endParaRPr lang="en-US"/>
          </a:p>
        </p:txBody>
      </p:sp>
    </p:spTree>
    <p:extLst>
      <p:ext uri="{BB962C8B-B14F-4D97-AF65-F5344CB8AC3E}">
        <p14:creationId xmlns:p14="http://schemas.microsoft.com/office/powerpoint/2010/main" val="153093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980" y="-671332"/>
            <a:ext cx="11115947" cy="3367405"/>
          </a:xfrm>
        </p:spPr>
        <p:txBody>
          <a:bodyPr/>
          <a:lstStyle/>
          <a:p>
            <a:pPr algn="ctr"/>
            <a:r>
              <a:rPr lang="en-US" sz="4400" dirty="0">
                <a:latin typeface="Arial" panose="020B0604020202020204" pitchFamily="34" charset="0"/>
                <a:cs typeface="Arial" panose="020B0604020202020204" pitchFamily="34" charset="0"/>
              </a:rPr>
              <a:t>“You Don’t Get Much of a Childhood:” </a:t>
            </a:r>
            <a:r>
              <a:rPr lang="en-US" sz="4400" dirty="0" smtClean="0">
                <a:latin typeface="Arial" panose="020B0604020202020204" pitchFamily="34" charset="0"/>
                <a:cs typeface="Arial" panose="020B0604020202020204" pitchFamily="34" charset="0"/>
              </a:rPr>
              <a:t>Homeless Families in LA County </a:t>
            </a:r>
            <a:endParaRPr lang="en-US" sz="4400" dirty="0">
              <a:latin typeface="Arial" panose="020B0604020202020204" pitchFamily="34" charset="0"/>
              <a:cs typeface="Arial" panose="020B0604020202020204" pitchFamily="34" charset="0"/>
            </a:endParaRPr>
          </a:p>
        </p:txBody>
      </p:sp>
      <p:pic>
        <p:nvPicPr>
          <p:cNvPr id="4" name="Content Placeholder 6" descr="east la wall 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57863" y="2799130"/>
            <a:ext cx="6224089" cy="3262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DEA72C2E-3FC5-2840-BF24-B6E03259169B}" type="slidenum">
              <a:rPr lang="en-US" smtClean="0"/>
              <a:t>23</a:t>
            </a:fld>
            <a:endParaRPr lang="en-US"/>
          </a:p>
        </p:txBody>
      </p:sp>
    </p:spTree>
    <p:extLst>
      <p:ext uri="{BB962C8B-B14F-4D97-AF65-F5344CB8AC3E}">
        <p14:creationId xmlns:p14="http://schemas.microsoft.com/office/powerpoint/2010/main" val="1934748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Members </a:t>
            </a:r>
            <a:r>
              <a:rPr lang="en-US" dirty="0" smtClean="0"/>
              <a:t>and Mentors</a:t>
            </a:r>
            <a:endParaRPr lang="en-US" dirty="0"/>
          </a:p>
        </p:txBody>
      </p:sp>
      <p:sp>
        <p:nvSpPr>
          <p:cNvPr id="3" name="Content Placeholder 2"/>
          <p:cNvSpPr>
            <a:spLocks noGrp="1"/>
          </p:cNvSpPr>
          <p:nvPr>
            <p:ph idx="1"/>
          </p:nvPr>
        </p:nvSpPr>
        <p:spPr>
          <a:xfrm>
            <a:off x="914427" y="1292482"/>
            <a:ext cx="9953441" cy="5108318"/>
          </a:xfrm>
        </p:spPr>
        <p:txBody>
          <a:bodyPr>
            <a:noAutofit/>
          </a:bodyPr>
          <a:lstStyle/>
          <a:p>
            <a:r>
              <a:rPr lang="en-US" sz="2400" dirty="0" err="1" smtClean="0"/>
              <a:t>Gery</a:t>
            </a:r>
            <a:r>
              <a:rPr lang="en-US" sz="2400" dirty="0" smtClean="0"/>
              <a:t> </a:t>
            </a:r>
            <a:r>
              <a:rPr lang="en-US" sz="2400" dirty="0"/>
              <a:t>Ryan, PhD—RAND Health </a:t>
            </a:r>
          </a:p>
          <a:p>
            <a:r>
              <a:rPr lang="en-US" sz="2400" dirty="0"/>
              <a:t>Sheryl Kataoka, MD, MSHS—UCLA Center for Health Services and Society</a:t>
            </a:r>
          </a:p>
          <a:p>
            <a:r>
              <a:rPr lang="en-US" sz="2400" dirty="0"/>
              <a:t>Lillian Gelberg, MD, MSPH—UCLA Department of Family Medicine/VA Greater Los Angeles Healthcare System </a:t>
            </a:r>
          </a:p>
          <a:p>
            <a:r>
              <a:rPr lang="en-US" sz="2400" dirty="0" smtClean="0"/>
              <a:t>Patricia Lester, MD—UCLA Division of Population Behavioral Health</a:t>
            </a:r>
          </a:p>
          <a:p>
            <a:r>
              <a:rPr lang="en-US" sz="2400" dirty="0" err="1" smtClean="0"/>
              <a:t>Norweeta</a:t>
            </a:r>
            <a:r>
              <a:rPr lang="en-US" sz="2400" dirty="0" smtClean="0"/>
              <a:t> Milburn, PhD—UCLA Division of Population Behavioral Health</a:t>
            </a:r>
          </a:p>
          <a:p>
            <a:r>
              <a:rPr lang="en-US" sz="2400" dirty="0" err="1" smtClean="0"/>
              <a:t>Kayleen</a:t>
            </a:r>
            <a:r>
              <a:rPr lang="en-US" sz="2400" dirty="0" smtClean="0"/>
              <a:t> Ports—UCLA Division of Population Behavioral Health</a:t>
            </a:r>
          </a:p>
          <a:p>
            <a:r>
              <a:rPr lang="en-US" sz="2400" dirty="0" smtClean="0"/>
              <a:t>Michelle Quan—UCLA School of Medicine</a:t>
            </a:r>
          </a:p>
          <a:p>
            <a:r>
              <a:rPr lang="en-US" sz="2400" dirty="0" smtClean="0"/>
              <a:t>John Horton—UCLA School of Medicine</a:t>
            </a:r>
          </a:p>
          <a:p>
            <a:endParaRPr lang="en-US" sz="2400" dirty="0" smtClean="0"/>
          </a:p>
          <a:p>
            <a:endParaRPr lang="en-US" sz="2400" dirty="0"/>
          </a:p>
          <a:p>
            <a:endParaRPr lang="en-US" sz="2400" dirty="0"/>
          </a:p>
        </p:txBody>
      </p:sp>
      <p:sp>
        <p:nvSpPr>
          <p:cNvPr id="5" name="Slide Number Placeholder 4"/>
          <p:cNvSpPr>
            <a:spLocks noGrp="1"/>
          </p:cNvSpPr>
          <p:nvPr>
            <p:ph type="sldNum" sz="quarter" idx="12"/>
          </p:nvPr>
        </p:nvSpPr>
        <p:spPr/>
        <p:txBody>
          <a:bodyPr/>
          <a:lstStyle/>
          <a:p>
            <a:fld id="{558C3657-5A95-7944-8AAC-8E5C33C8ACBD}" type="slidenum">
              <a:rPr lang="en-US" smtClean="0"/>
              <a:t>24</a:t>
            </a:fld>
            <a:endParaRPr lang="en-US"/>
          </a:p>
        </p:txBody>
      </p:sp>
    </p:spTree>
    <p:extLst>
      <p:ext uri="{BB962C8B-B14F-4D97-AF65-F5344CB8AC3E}">
        <p14:creationId xmlns:p14="http://schemas.microsoft.com/office/powerpoint/2010/main" val="345063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6" y="586802"/>
            <a:ext cx="10298114" cy="1418945"/>
          </a:xfrm>
        </p:spPr>
        <p:txBody>
          <a:bodyPr/>
          <a:lstStyle/>
          <a:p>
            <a:r>
              <a:rPr lang="en-US" sz="3000" dirty="0" smtClean="0">
                <a:latin typeface="Arial" panose="020B0604020202020204" pitchFamily="34" charset="0"/>
                <a:cs typeface="Arial" panose="020B0604020202020204" pitchFamily="34" charset="0"/>
              </a:rPr>
              <a:t>AACAP/National Institutes of Drug Abuse </a:t>
            </a:r>
            <a:r>
              <a:rPr lang="en-US" sz="3000" dirty="0">
                <a:latin typeface="Arial" panose="020B0604020202020204" pitchFamily="34" charset="0"/>
                <a:cs typeface="Arial" panose="020B0604020202020204" pitchFamily="34" charset="0"/>
              </a:rPr>
              <a:t>K12 Career Development Award</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in Substance </a:t>
            </a:r>
            <a:r>
              <a:rPr lang="en-US" sz="3000" dirty="0" smtClean="0">
                <a:latin typeface="Arial" panose="020B0604020202020204" pitchFamily="34" charset="0"/>
                <a:cs typeface="Arial" panose="020B0604020202020204" pitchFamily="34" charset="0"/>
              </a:rPr>
              <a:t>Abuse: Project Aims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r>
              <a:rPr lang="en-US" sz="2800" dirty="0">
                <a:latin typeface="Arial" charset="0"/>
                <a:ea typeface="Arial" charset="0"/>
                <a:cs typeface="Arial" charset="0"/>
              </a:rPr>
              <a:t>Aim 1. To describe the unique family needs of youth and family members in homeless families with a recent history of parental </a:t>
            </a:r>
            <a:r>
              <a:rPr lang="en-US" sz="2800" dirty="0" smtClean="0">
                <a:latin typeface="Arial" charset="0"/>
                <a:ea typeface="Arial" charset="0"/>
                <a:cs typeface="Arial" charset="0"/>
              </a:rPr>
              <a:t>substance use disorders (SUDs)</a:t>
            </a:r>
            <a:endParaRPr lang="en-US" sz="2800" dirty="0">
              <a:latin typeface="Arial" charset="0"/>
              <a:ea typeface="Arial" charset="0"/>
              <a:cs typeface="Arial" charset="0"/>
            </a:endParaRPr>
          </a:p>
          <a:p>
            <a:r>
              <a:rPr lang="en-US" sz="2800" dirty="0">
                <a:latin typeface="Arial" charset="0"/>
                <a:ea typeface="Arial" charset="0"/>
                <a:cs typeface="Arial" charset="0"/>
              </a:rPr>
              <a:t>Aim 2. To adapt </a:t>
            </a:r>
            <a:r>
              <a:rPr lang="en-US" sz="2800" dirty="0" smtClean="0">
                <a:latin typeface="Arial" charset="0"/>
                <a:ea typeface="Arial" charset="0"/>
                <a:cs typeface="Arial" charset="0"/>
              </a:rPr>
              <a:t>a family </a:t>
            </a:r>
            <a:r>
              <a:rPr lang="en-US" sz="2800" dirty="0">
                <a:latin typeface="Arial" charset="0"/>
                <a:ea typeface="Arial" charset="0"/>
                <a:cs typeface="Arial" charset="0"/>
              </a:rPr>
              <a:t>intervention for homeless families with parental </a:t>
            </a:r>
            <a:r>
              <a:rPr lang="en-US" sz="2800" dirty="0" smtClean="0">
                <a:latin typeface="Arial" charset="0"/>
                <a:ea typeface="Arial" charset="0"/>
                <a:cs typeface="Arial" charset="0"/>
              </a:rPr>
              <a:t>SUDs, using qualitative interviews and focus groups, </a:t>
            </a:r>
            <a:r>
              <a:rPr lang="en-US" sz="2800" dirty="0">
                <a:latin typeface="Arial" charset="0"/>
                <a:ea typeface="Arial" charset="0"/>
                <a:cs typeface="Arial" charset="0"/>
              </a:rPr>
              <a:t>to improve parental mental health, and prevent poor mental health outcomes among youth </a:t>
            </a:r>
            <a:endParaRPr lang="en-US" sz="2800" dirty="0" smtClean="0">
              <a:latin typeface="Arial" charset="0"/>
              <a:ea typeface="Arial" charset="0"/>
              <a:cs typeface="Arial"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25</a:t>
            </a:fld>
            <a:endParaRPr lang="en-US"/>
          </a:p>
        </p:txBody>
      </p:sp>
    </p:spTree>
    <p:extLst>
      <p:ext uri="{BB962C8B-B14F-4D97-AF65-F5344CB8AC3E}">
        <p14:creationId xmlns:p14="http://schemas.microsoft.com/office/powerpoint/2010/main" val="1896928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a:xfrm>
            <a:off x="5886438" y="1020482"/>
            <a:ext cx="4787793" cy="1044963"/>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968724" y="1351559"/>
            <a:ext cx="415243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Homeless Families in the U.S.</a:t>
            </a:r>
          </a:p>
        </p:txBody>
      </p:sp>
      <p:sp>
        <p:nvSpPr>
          <p:cNvPr id="26" name="Left Arrow 25"/>
          <p:cNvSpPr/>
          <p:nvPr/>
        </p:nvSpPr>
        <p:spPr>
          <a:xfrm>
            <a:off x="6968723" y="3817560"/>
            <a:ext cx="3698855" cy="1047438"/>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206262" y="4151359"/>
            <a:ext cx="384810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Transitional Housing in </a:t>
            </a:r>
            <a:r>
              <a:rPr lang="en-US" sz="2000" b="1" dirty="0" smtClean="0">
                <a:latin typeface="Arial" panose="020B0604020202020204" pitchFamily="34" charset="0"/>
                <a:cs typeface="Arial" panose="020B0604020202020204" pitchFamily="34" charset="0"/>
              </a:rPr>
              <a:t>L.A</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7" name="Left Arrow 26"/>
          <p:cNvSpPr/>
          <p:nvPr/>
        </p:nvSpPr>
        <p:spPr>
          <a:xfrm>
            <a:off x="7451693" y="5226700"/>
            <a:ext cx="3196722" cy="1049523"/>
          </a:xfrm>
          <a:prstGeom prst="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501898" y="5563932"/>
            <a:ext cx="3434902"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Vouchers in L.A.</a:t>
            </a:r>
            <a:endParaRPr lang="en-US" sz="2000" b="1" dirty="0">
              <a:latin typeface="Arial" panose="020B0604020202020204" pitchFamily="34" charset="0"/>
              <a:cs typeface="Arial" panose="020B0604020202020204" pitchFamily="34" charset="0"/>
            </a:endParaRPr>
          </a:p>
        </p:txBody>
      </p:sp>
      <p:sp>
        <p:nvSpPr>
          <p:cNvPr id="31" name="Rounded Rectangle 30"/>
          <p:cNvSpPr/>
          <p:nvPr/>
        </p:nvSpPr>
        <p:spPr>
          <a:xfrm>
            <a:off x="611150" y="1174421"/>
            <a:ext cx="320040" cy="914400"/>
          </a:xfrm>
          <a:prstGeom prst="roundRect">
            <a:avLst>
              <a:gd name="adj" fmla="val 23119"/>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11777" y="2520856"/>
            <a:ext cx="320040" cy="914400"/>
          </a:xfrm>
          <a:prstGeom prst="roundRect">
            <a:avLst>
              <a:gd name="adj" fmla="val 2044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39137" y="5309312"/>
            <a:ext cx="320040" cy="9144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78543" y="1093199"/>
            <a:ext cx="504656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amilies =1/3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U.S. </a:t>
            </a:r>
            <a:r>
              <a:rPr lang="en-US" sz="2000" dirty="0">
                <a:latin typeface="Arial" panose="020B0604020202020204" pitchFamily="34" charset="0"/>
                <a:cs typeface="Arial" panose="020B0604020202020204" pitchFamily="34" charset="0"/>
              </a:rPr>
              <a:t>homeless </a:t>
            </a:r>
            <a:r>
              <a:rPr lang="en-US" sz="2000" dirty="0" smtClean="0">
                <a:latin typeface="Arial" panose="020B0604020202020204" pitchFamily="34" charset="0"/>
                <a:cs typeface="Arial" panose="020B0604020202020204" pitchFamily="34" charset="0"/>
              </a:rPr>
              <a:t>population</a:t>
            </a:r>
            <a:r>
              <a:rPr lang="en-US" sz="2000" baseline="30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57,971 families in 2017 PIT Count</a:t>
            </a:r>
            <a:endParaRPr lang="en-US" sz="2000" baseline="30000" dirty="0">
              <a:latin typeface="Arial" panose="020B0604020202020204" pitchFamily="34" charset="0"/>
              <a:cs typeface="Arial" panose="020B0604020202020204" pitchFamily="34" charset="0"/>
            </a:endParaRPr>
          </a:p>
        </p:txBody>
      </p:sp>
      <p:sp>
        <p:nvSpPr>
          <p:cNvPr id="38" name="TextBox 37"/>
          <p:cNvSpPr txBox="1"/>
          <p:nvPr/>
        </p:nvSpPr>
        <p:spPr>
          <a:xfrm>
            <a:off x="1022131" y="4066134"/>
            <a:ext cx="504715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2017 LA PIT=1,779 people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homeless families were in </a:t>
            </a:r>
            <a:r>
              <a:rPr lang="en-US" sz="2000" dirty="0">
                <a:latin typeface="Arial" panose="020B0604020202020204" pitchFamily="34" charset="0"/>
                <a:cs typeface="Arial" panose="020B0604020202020204" pitchFamily="34" charset="0"/>
              </a:rPr>
              <a:t>transitional </a:t>
            </a:r>
            <a:r>
              <a:rPr lang="en-US" sz="2000" dirty="0" smtClean="0">
                <a:latin typeface="Arial" panose="020B0604020202020204" pitchFamily="34" charset="0"/>
                <a:cs typeface="Arial" panose="020B0604020202020204" pitchFamily="34" charset="0"/>
              </a:rPr>
              <a:t>housing</a:t>
            </a:r>
          </a:p>
        </p:txBody>
      </p:sp>
      <p:sp>
        <p:nvSpPr>
          <p:cNvPr id="39" name="TextBox 38"/>
          <p:cNvSpPr txBox="1"/>
          <p:nvPr/>
        </p:nvSpPr>
        <p:spPr>
          <a:xfrm>
            <a:off x="1025233" y="5226700"/>
            <a:ext cx="5974308"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Total of 57,000 </a:t>
            </a:r>
            <a:r>
              <a:rPr lang="en-US" sz="2000" smtClean="0">
                <a:latin typeface="Arial" panose="020B0604020202020204" pitchFamily="34" charset="0"/>
                <a:cs typeface="Arial" panose="020B0604020202020204" pitchFamily="34" charset="0"/>
              </a:rPr>
              <a:t>housing vouchers in use, </a:t>
            </a:r>
            <a:r>
              <a:rPr lang="en-US" sz="2000" dirty="0" smtClean="0">
                <a:latin typeface="Arial" panose="020B0604020202020204" pitchFamily="34" charset="0"/>
                <a:cs typeface="Arial" panose="020B0604020202020204" pitchFamily="34" charset="0"/>
              </a:rPr>
              <a:t>2,400 of these become available every year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187,804 </a:t>
            </a:r>
            <a:r>
              <a:rPr lang="en-US" sz="2000" dirty="0">
                <a:latin typeface="Arial" panose="020B0604020202020204" pitchFamily="34" charset="0"/>
                <a:cs typeface="Arial" panose="020B0604020202020204" pitchFamily="34" charset="0"/>
              </a:rPr>
              <a:t>applications were received for 20,000 spots on the waiting list </a:t>
            </a:r>
            <a:r>
              <a:rPr lang="en-US" sz="2000" dirty="0" smtClean="0">
                <a:latin typeface="Arial" panose="020B0604020202020204" pitchFamily="34" charset="0"/>
                <a:cs typeface="Arial" panose="020B0604020202020204" pitchFamily="34" charset="0"/>
              </a:rPr>
              <a:t>in 2017</a:t>
            </a:r>
            <a:endParaRPr lang="en-US" sz="2000" dirty="0">
              <a:latin typeface="Arial" panose="020B0604020202020204" pitchFamily="34" charset="0"/>
              <a:cs typeface="Arial" panose="020B0604020202020204" pitchFamily="34" charset="0"/>
            </a:endParaRPr>
          </a:p>
        </p:txBody>
      </p:sp>
      <p:sp>
        <p:nvSpPr>
          <p:cNvPr id="49" name="Left Arrow 48"/>
          <p:cNvSpPr/>
          <p:nvPr/>
        </p:nvSpPr>
        <p:spPr>
          <a:xfrm>
            <a:off x="6438900" y="2416826"/>
            <a:ext cx="4244622" cy="1047438"/>
          </a:xfrm>
          <a:prstGeom prst="lef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451693" y="2758790"/>
            <a:ext cx="345947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Homeless Families in </a:t>
            </a:r>
            <a:r>
              <a:rPr lang="en-US" sz="2000" b="1" dirty="0" smtClean="0">
                <a:latin typeface="Arial" panose="020B0604020202020204" pitchFamily="34" charset="0"/>
                <a:cs typeface="Arial" panose="020B0604020202020204" pitchFamily="34" charset="0"/>
              </a:rPr>
              <a:t>L.A.</a:t>
            </a:r>
            <a:endParaRPr lang="en-US" sz="2000" b="1" dirty="0">
              <a:latin typeface="Arial" panose="020B0604020202020204" pitchFamily="34" charset="0"/>
              <a:cs typeface="Arial" panose="020B0604020202020204" pitchFamily="34" charset="0"/>
            </a:endParaRPr>
          </a:p>
        </p:txBody>
      </p:sp>
      <p:sp>
        <p:nvSpPr>
          <p:cNvPr id="53" name="Freeform 52"/>
          <p:cNvSpPr/>
          <p:nvPr/>
        </p:nvSpPr>
        <p:spPr>
          <a:xfrm>
            <a:off x="10667578" y="2142556"/>
            <a:ext cx="1535862" cy="1066173"/>
          </a:xfrm>
          <a:custGeom>
            <a:avLst/>
            <a:gdLst>
              <a:gd name="connsiteX0" fmla="*/ 1535862 w 1535862"/>
              <a:gd name="connsiteY0" fmla="*/ 0 h 1016855"/>
              <a:gd name="connsiteX1" fmla="*/ 1535862 w 1535862"/>
              <a:gd name="connsiteY1" fmla="*/ 693104 h 1016855"/>
              <a:gd name="connsiteX2" fmla="*/ 0 w 1535862"/>
              <a:gd name="connsiteY2" fmla="*/ 1016855 h 1016855"/>
              <a:gd name="connsiteX3" fmla="*/ 0 w 1535862"/>
              <a:gd name="connsiteY3" fmla="*/ 497553 h 1016855"/>
              <a:gd name="connsiteX4" fmla="*/ 1535862 w 1535862"/>
              <a:gd name="connsiteY4" fmla="*/ 0 h 1016855"/>
              <a:gd name="connsiteX0" fmla="*/ 1535862 w 1535862"/>
              <a:gd name="connsiteY0" fmla="*/ 0 h 1053818"/>
              <a:gd name="connsiteX1" fmla="*/ 1535862 w 1535862"/>
              <a:gd name="connsiteY1" fmla="*/ 693104 h 1053818"/>
              <a:gd name="connsiteX2" fmla="*/ 0 w 1535862"/>
              <a:gd name="connsiteY2" fmla="*/ 1053818 h 1053818"/>
              <a:gd name="connsiteX3" fmla="*/ 0 w 1535862"/>
              <a:gd name="connsiteY3" fmla="*/ 497553 h 1053818"/>
              <a:gd name="connsiteX4" fmla="*/ 1535862 w 1535862"/>
              <a:gd name="connsiteY4" fmla="*/ 0 h 1053818"/>
              <a:gd name="connsiteX0" fmla="*/ 1535862 w 1535862"/>
              <a:gd name="connsiteY0" fmla="*/ 0 h 1053818"/>
              <a:gd name="connsiteX1" fmla="*/ 1535862 w 1535862"/>
              <a:gd name="connsiteY1" fmla="*/ 693104 h 1053818"/>
              <a:gd name="connsiteX2" fmla="*/ 0 w 1535862"/>
              <a:gd name="connsiteY2" fmla="*/ 1053818 h 1053818"/>
              <a:gd name="connsiteX3" fmla="*/ 0 w 1535862"/>
              <a:gd name="connsiteY3" fmla="*/ 497553 h 1053818"/>
              <a:gd name="connsiteX4" fmla="*/ 1535862 w 1535862"/>
              <a:gd name="connsiteY4" fmla="*/ 0 h 1053818"/>
              <a:gd name="connsiteX0" fmla="*/ 1535862 w 1535862"/>
              <a:gd name="connsiteY0" fmla="*/ 0 h 1134932"/>
              <a:gd name="connsiteX1" fmla="*/ 1535862 w 1535862"/>
              <a:gd name="connsiteY1" fmla="*/ 774218 h 1134932"/>
              <a:gd name="connsiteX2" fmla="*/ 0 w 1535862"/>
              <a:gd name="connsiteY2" fmla="*/ 1134932 h 1134932"/>
              <a:gd name="connsiteX3" fmla="*/ 0 w 1535862"/>
              <a:gd name="connsiteY3" fmla="*/ 578667 h 1134932"/>
              <a:gd name="connsiteX4" fmla="*/ 1535862 w 1535862"/>
              <a:gd name="connsiteY4" fmla="*/ 0 h 1134932"/>
              <a:gd name="connsiteX0" fmla="*/ 1535862 w 1535862"/>
              <a:gd name="connsiteY0" fmla="*/ 0 h 1134932"/>
              <a:gd name="connsiteX1" fmla="*/ 1535862 w 1535862"/>
              <a:gd name="connsiteY1" fmla="*/ 839110 h 1134932"/>
              <a:gd name="connsiteX2" fmla="*/ 0 w 1535862"/>
              <a:gd name="connsiteY2" fmla="*/ 1134932 h 1134932"/>
              <a:gd name="connsiteX3" fmla="*/ 0 w 1535862"/>
              <a:gd name="connsiteY3" fmla="*/ 578667 h 1134932"/>
              <a:gd name="connsiteX4" fmla="*/ 1535862 w 1535862"/>
              <a:gd name="connsiteY4" fmla="*/ 0 h 113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862" h="1134932">
                <a:moveTo>
                  <a:pt x="1535862" y="0"/>
                </a:moveTo>
                <a:lnTo>
                  <a:pt x="1535862" y="839110"/>
                </a:lnTo>
                <a:lnTo>
                  <a:pt x="0" y="1134932"/>
                </a:lnTo>
                <a:lnTo>
                  <a:pt x="0" y="578667"/>
                </a:lnTo>
                <a:lnTo>
                  <a:pt x="1535862"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10662792" y="3587119"/>
            <a:ext cx="1535862" cy="1008824"/>
          </a:xfrm>
          <a:custGeom>
            <a:avLst/>
            <a:gdLst>
              <a:gd name="connsiteX0" fmla="*/ 1535862 w 1535862"/>
              <a:gd name="connsiteY0" fmla="*/ 0 h 1008824"/>
              <a:gd name="connsiteX1" fmla="*/ 1535862 w 1535862"/>
              <a:gd name="connsiteY1" fmla="*/ 845913 h 1008824"/>
              <a:gd name="connsiteX2" fmla="*/ 0 w 1535862"/>
              <a:gd name="connsiteY2" fmla="*/ 1008824 h 1008824"/>
              <a:gd name="connsiteX3" fmla="*/ 0 w 1535862"/>
              <a:gd name="connsiteY3" fmla="*/ 489522 h 1008824"/>
              <a:gd name="connsiteX4" fmla="*/ 1535862 w 1535862"/>
              <a:gd name="connsiteY4" fmla="*/ 0 h 100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862" h="1008824">
                <a:moveTo>
                  <a:pt x="1535862" y="0"/>
                </a:moveTo>
                <a:lnTo>
                  <a:pt x="1535862" y="845913"/>
                </a:lnTo>
                <a:lnTo>
                  <a:pt x="0" y="1008824"/>
                </a:lnTo>
                <a:lnTo>
                  <a:pt x="0" y="489522"/>
                </a:lnTo>
                <a:lnTo>
                  <a:pt x="1535862"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10655603" y="5335712"/>
            <a:ext cx="1529208" cy="831499"/>
          </a:xfrm>
          <a:custGeom>
            <a:avLst/>
            <a:gdLst>
              <a:gd name="connsiteX0" fmla="*/ 1529208 w 1529208"/>
              <a:gd name="connsiteY0" fmla="*/ 0 h 831499"/>
              <a:gd name="connsiteX1" fmla="*/ 1529208 w 1529208"/>
              <a:gd name="connsiteY1" fmla="*/ 831499 h 831499"/>
              <a:gd name="connsiteX2" fmla="*/ 0 w 1529208"/>
              <a:gd name="connsiteY2" fmla="*/ 674072 h 831499"/>
              <a:gd name="connsiteX3" fmla="*/ 0 w 1529208"/>
              <a:gd name="connsiteY3" fmla="*/ 154769 h 831499"/>
              <a:gd name="connsiteX4" fmla="*/ 1529208 w 1529208"/>
              <a:gd name="connsiteY4" fmla="*/ 0 h 831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08" h="831499">
                <a:moveTo>
                  <a:pt x="1529208" y="0"/>
                </a:moveTo>
                <a:lnTo>
                  <a:pt x="1529208" y="831499"/>
                </a:lnTo>
                <a:lnTo>
                  <a:pt x="0" y="674072"/>
                </a:lnTo>
                <a:lnTo>
                  <a:pt x="0" y="154769"/>
                </a:lnTo>
                <a:lnTo>
                  <a:pt x="1529208"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0674232" y="612077"/>
            <a:ext cx="1529208" cy="1183215"/>
          </a:xfrm>
          <a:custGeom>
            <a:avLst/>
            <a:gdLst>
              <a:gd name="connsiteX0" fmla="*/ 1529208 w 1529208"/>
              <a:gd name="connsiteY0" fmla="*/ 0 h 1183215"/>
              <a:gd name="connsiteX1" fmla="*/ 1529208 w 1529208"/>
              <a:gd name="connsiteY1" fmla="*/ 754514 h 1183215"/>
              <a:gd name="connsiteX2" fmla="*/ 0 w 1529208"/>
              <a:gd name="connsiteY2" fmla="*/ 1183215 h 1183215"/>
              <a:gd name="connsiteX3" fmla="*/ 0 w 1529208"/>
              <a:gd name="connsiteY3" fmla="*/ 663912 h 1183215"/>
              <a:gd name="connsiteX4" fmla="*/ 1529208 w 1529208"/>
              <a:gd name="connsiteY4" fmla="*/ 0 h 1183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208" h="1183215">
                <a:moveTo>
                  <a:pt x="1529208" y="0"/>
                </a:moveTo>
                <a:lnTo>
                  <a:pt x="1529208" y="754514"/>
                </a:lnTo>
                <a:lnTo>
                  <a:pt x="0" y="1183215"/>
                </a:lnTo>
                <a:lnTo>
                  <a:pt x="0" y="663912"/>
                </a:lnTo>
                <a:lnTo>
                  <a:pt x="1529208"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16501" y="3962877"/>
            <a:ext cx="320040" cy="9144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1025233" y="2629695"/>
            <a:ext cx="504405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2017 LA PIT=8,529 people in homeless families (29% increase) </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p:txBody>
      </p:sp>
      <p:sp>
        <p:nvSpPr>
          <p:cNvPr id="22" name="Title 1"/>
          <p:cNvSpPr>
            <a:spLocks noGrp="1"/>
          </p:cNvSpPr>
          <p:nvPr>
            <p:ph type="title"/>
          </p:nvPr>
        </p:nvSpPr>
        <p:spPr>
          <a:xfrm>
            <a:off x="611777" y="198363"/>
            <a:ext cx="9740762" cy="950027"/>
          </a:xfrm>
        </p:spPr>
        <p:txBody>
          <a:bodyPr/>
          <a:lstStyle/>
          <a:p>
            <a:r>
              <a:rPr lang="en-US" sz="3600" dirty="0" smtClean="0">
                <a:latin typeface="Arial" panose="020B0604020202020204" pitchFamily="34" charset="0"/>
                <a:cs typeface="Arial" panose="020B0604020202020204" pitchFamily="34" charset="0"/>
              </a:rPr>
              <a:t>Background: Prevalence of Homeless Families</a:t>
            </a:r>
            <a:endParaRPr lang="en-US" sz="3600" dirty="0">
              <a:latin typeface="Arial" panose="020B0604020202020204" pitchFamily="34" charset="0"/>
              <a:cs typeface="Arial" panose="020B0604020202020204" pitchFamily="34" charset="0"/>
            </a:endParaRPr>
          </a:p>
        </p:txBody>
      </p:sp>
      <p:sp>
        <p:nvSpPr>
          <p:cNvPr id="2" name="TextBox 1"/>
          <p:cNvSpPr txBox="1"/>
          <p:nvPr/>
        </p:nvSpPr>
        <p:spPr>
          <a:xfrm>
            <a:off x="8158344" y="6194689"/>
            <a:ext cx="8501743" cy="553998"/>
          </a:xfrm>
          <a:prstGeom prst="rect">
            <a:avLst/>
          </a:prstGeom>
          <a:noFill/>
        </p:spPr>
        <p:txBody>
          <a:bodyPr wrap="square" rtlCol="0">
            <a:spAutoFit/>
          </a:bodyPr>
          <a:lstStyle/>
          <a:p>
            <a:r>
              <a:rPr lang="en-US" sz="1000" b="1" baseline="30000" dirty="0" smtClean="0"/>
              <a:t>1</a:t>
            </a:r>
            <a:r>
              <a:rPr lang="en-US" sz="1000" dirty="0" smtClean="0"/>
              <a:t>2017 Annual Homeless Assessment Report to Congress</a:t>
            </a:r>
          </a:p>
          <a:p>
            <a:r>
              <a:rPr lang="en-US" sz="1000" b="1" baseline="30000" dirty="0" smtClean="0"/>
              <a:t>2</a:t>
            </a:r>
            <a:r>
              <a:rPr lang="en-US" sz="1000" dirty="0" smtClean="0"/>
              <a:t>2017 Greater Los Angeles Homeless Count (LAHSA)</a:t>
            </a:r>
          </a:p>
          <a:p>
            <a:r>
              <a:rPr lang="en-US" sz="1000" baseline="30000" dirty="0" smtClean="0"/>
              <a:t>3</a:t>
            </a:r>
            <a:r>
              <a:rPr lang="en-US" sz="1000" dirty="0" smtClean="0"/>
              <a:t>Housing Authority of the City of Los Angeles</a:t>
            </a:r>
          </a:p>
        </p:txBody>
      </p:sp>
      <p:sp>
        <p:nvSpPr>
          <p:cNvPr id="3" name="Slide Number Placeholder 2"/>
          <p:cNvSpPr>
            <a:spLocks noGrp="1"/>
          </p:cNvSpPr>
          <p:nvPr>
            <p:ph type="sldNum" sz="quarter" idx="12"/>
          </p:nvPr>
        </p:nvSpPr>
        <p:spPr/>
        <p:txBody>
          <a:bodyPr/>
          <a:lstStyle/>
          <a:p>
            <a:fld id="{DEA72C2E-3FC5-2840-BF24-B6E03259169B}" type="slidenum">
              <a:rPr lang="en-US" smtClean="0"/>
              <a:t>26</a:t>
            </a:fld>
            <a:endParaRPr lang="en-US"/>
          </a:p>
        </p:txBody>
      </p:sp>
    </p:spTree>
    <p:extLst>
      <p:ext uri="{BB962C8B-B14F-4D97-AF65-F5344CB8AC3E}">
        <p14:creationId xmlns:p14="http://schemas.microsoft.com/office/powerpoint/2010/main" val="135546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65" y="429693"/>
            <a:ext cx="10879339" cy="1128432"/>
          </a:xfrm>
        </p:spPr>
        <p:txBody>
          <a:bodyPr/>
          <a:lstStyle/>
          <a:p>
            <a:r>
              <a:rPr lang="en-US" sz="3400" dirty="0">
                <a:latin typeface="Arial" panose="020B0604020202020204" pitchFamily="34" charset="0"/>
                <a:cs typeface="Arial" panose="020B0604020202020204" pitchFamily="34" charset="0"/>
              </a:rPr>
              <a:t>Homeless Families Experience Significant Stressors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 xmlns:a16="http://schemas.microsoft.com/office/drawing/2014/main" id="{439D6F44-410C-4CE9-A7C7-BBF7B2697805}"/>
              </a:ext>
            </a:extLst>
          </p:cNvPr>
          <p:cNvGraphicFramePr>
            <a:graphicFrameLocks noGrp="1"/>
          </p:cNvGraphicFramePr>
          <p:nvPr>
            <p:ph idx="1"/>
            <p:extLst/>
          </p:nvPr>
        </p:nvGraphicFramePr>
        <p:xfrm>
          <a:off x="1104293" y="1371600"/>
          <a:ext cx="8946541"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47240" y="6211669"/>
            <a:ext cx="4097438" cy="646331"/>
          </a:xfrm>
          <a:prstGeom prst="rect">
            <a:avLst/>
          </a:prstGeom>
          <a:noFill/>
        </p:spPr>
        <p:txBody>
          <a:bodyPr wrap="square" rtlCol="0">
            <a:spAutoFit/>
          </a:bodyPr>
          <a:lstStyle/>
          <a:p>
            <a:r>
              <a:rPr lang="en-US" dirty="0" smtClean="0"/>
              <a:t>(</a:t>
            </a:r>
            <a:r>
              <a:rPr lang="en-US" dirty="0" err="1" smtClean="0"/>
              <a:t>Bassuk</a:t>
            </a:r>
            <a:r>
              <a:rPr lang="en-US" dirty="0" smtClean="0"/>
              <a:t> et al, 1987; Biel, 2014; Haber, 2004) </a:t>
            </a:r>
            <a:endParaRPr lang="en-US" dirty="0"/>
          </a:p>
        </p:txBody>
      </p:sp>
      <p:sp>
        <p:nvSpPr>
          <p:cNvPr id="5" name="Slide Number Placeholder 4"/>
          <p:cNvSpPr>
            <a:spLocks noGrp="1"/>
          </p:cNvSpPr>
          <p:nvPr>
            <p:ph type="sldNum" sz="quarter" idx="12"/>
          </p:nvPr>
        </p:nvSpPr>
        <p:spPr/>
        <p:txBody>
          <a:bodyPr/>
          <a:lstStyle/>
          <a:p>
            <a:fld id="{DEA72C2E-3FC5-2840-BF24-B6E03259169B}" type="slidenum">
              <a:rPr lang="en-US" smtClean="0"/>
              <a:t>27</a:t>
            </a:fld>
            <a:endParaRPr lang="en-US"/>
          </a:p>
        </p:txBody>
      </p:sp>
    </p:spTree>
    <p:extLst>
      <p:ext uri="{BB962C8B-B14F-4D97-AF65-F5344CB8AC3E}">
        <p14:creationId xmlns:p14="http://schemas.microsoft.com/office/powerpoint/2010/main" val="1246378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18000000">
            <a:off x="5553175" y="4688109"/>
            <a:ext cx="1188720" cy="1951311"/>
          </a:xfrm>
          <a:custGeom>
            <a:avLst/>
            <a:gdLst>
              <a:gd name="connsiteX0" fmla="*/ 1792224 w 1792224"/>
              <a:gd name="connsiteY0" fmla="*/ 1828800 h 1828800"/>
              <a:gd name="connsiteX1" fmla="*/ 896112 w 1792224"/>
              <a:gd name="connsiteY1" fmla="*/ 1828800 h 1828800"/>
              <a:gd name="connsiteX2" fmla="*/ 0 w 1792224"/>
              <a:gd name="connsiteY2" fmla="*/ 1828800 h 1828800"/>
              <a:gd name="connsiteX3" fmla="*/ 0 w 1792224"/>
              <a:gd name="connsiteY3" fmla="*/ 1817437 h 1828800"/>
              <a:gd name="connsiteX4" fmla="*/ 25288 w 1792224"/>
              <a:gd name="connsiteY4" fmla="*/ 1814982 h 1828800"/>
              <a:gd name="connsiteX5" fmla="*/ 448056 w 1792224"/>
              <a:gd name="connsiteY5" fmla="*/ 914400 h 1828800"/>
              <a:gd name="connsiteX6" fmla="*/ 25288 w 1792224"/>
              <a:gd name="connsiteY6" fmla="*/ 13818 h 1828800"/>
              <a:gd name="connsiteX7" fmla="*/ 0 w 1792224"/>
              <a:gd name="connsiteY7" fmla="*/ 11363 h 1828800"/>
              <a:gd name="connsiteX8" fmla="*/ 0 w 1792224"/>
              <a:gd name="connsiteY8" fmla="*/ 0 h 1828800"/>
              <a:gd name="connsiteX9" fmla="*/ 896112 w 1792224"/>
              <a:gd name="connsiteY9" fmla="*/ 0 h 1828800"/>
              <a:gd name="connsiteX10" fmla="*/ 1792224 w 1792224"/>
              <a:gd name="connsiteY10" fmla="*/ 0 h 1828800"/>
              <a:gd name="connsiteX11" fmla="*/ 1792224 w 1792224"/>
              <a:gd name="connsiteY11" fmla="*/ 11363 h 1828800"/>
              <a:gd name="connsiteX12" fmla="*/ 1766936 w 1792224"/>
              <a:gd name="connsiteY12" fmla="*/ 13818 h 1828800"/>
              <a:gd name="connsiteX13" fmla="*/ 1344168 w 1792224"/>
              <a:gd name="connsiteY13" fmla="*/ 914400 h 1828800"/>
              <a:gd name="connsiteX14" fmla="*/ 1766936 w 1792224"/>
              <a:gd name="connsiteY14" fmla="*/ 1814982 h 1828800"/>
              <a:gd name="connsiteX15" fmla="*/ 1792224 w 1792224"/>
              <a:gd name="connsiteY15" fmla="*/ 181743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2224" h="1828800">
                <a:moveTo>
                  <a:pt x="1792224" y="1828800"/>
                </a:moveTo>
                <a:lnTo>
                  <a:pt x="896112" y="1828800"/>
                </a:lnTo>
                <a:lnTo>
                  <a:pt x="0" y="1828800"/>
                </a:lnTo>
                <a:lnTo>
                  <a:pt x="0" y="1817437"/>
                </a:lnTo>
                <a:lnTo>
                  <a:pt x="25288" y="1814982"/>
                </a:lnTo>
                <a:cubicBezTo>
                  <a:pt x="262751" y="1768624"/>
                  <a:pt x="448056" y="1383111"/>
                  <a:pt x="448056" y="914400"/>
                </a:cubicBezTo>
                <a:cubicBezTo>
                  <a:pt x="448056" y="445688"/>
                  <a:pt x="262751" y="60176"/>
                  <a:pt x="25288" y="13818"/>
                </a:cubicBezTo>
                <a:lnTo>
                  <a:pt x="0" y="11363"/>
                </a:lnTo>
                <a:lnTo>
                  <a:pt x="0" y="0"/>
                </a:lnTo>
                <a:lnTo>
                  <a:pt x="896112" y="0"/>
                </a:lnTo>
                <a:lnTo>
                  <a:pt x="1792224" y="0"/>
                </a:lnTo>
                <a:lnTo>
                  <a:pt x="1792224" y="11363"/>
                </a:lnTo>
                <a:lnTo>
                  <a:pt x="1766936" y="13818"/>
                </a:lnTo>
                <a:cubicBezTo>
                  <a:pt x="1529473" y="60176"/>
                  <a:pt x="1344168" y="445689"/>
                  <a:pt x="1344168" y="914400"/>
                </a:cubicBezTo>
                <a:cubicBezTo>
                  <a:pt x="1344168" y="1383112"/>
                  <a:pt x="1529473" y="1768624"/>
                  <a:pt x="1766936" y="1814982"/>
                </a:cubicBezTo>
                <a:lnTo>
                  <a:pt x="1792224" y="1817437"/>
                </a:lnTo>
                <a:close/>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8000000">
            <a:off x="5654147" y="289316"/>
            <a:ext cx="1131866" cy="2321416"/>
          </a:xfrm>
          <a:custGeom>
            <a:avLst/>
            <a:gdLst>
              <a:gd name="connsiteX0" fmla="*/ 1792224 w 1792224"/>
              <a:gd name="connsiteY0" fmla="*/ 1828800 h 1828800"/>
              <a:gd name="connsiteX1" fmla="*/ 896112 w 1792224"/>
              <a:gd name="connsiteY1" fmla="*/ 1828800 h 1828800"/>
              <a:gd name="connsiteX2" fmla="*/ 0 w 1792224"/>
              <a:gd name="connsiteY2" fmla="*/ 1828800 h 1828800"/>
              <a:gd name="connsiteX3" fmla="*/ 0 w 1792224"/>
              <a:gd name="connsiteY3" fmla="*/ 1817437 h 1828800"/>
              <a:gd name="connsiteX4" fmla="*/ 25288 w 1792224"/>
              <a:gd name="connsiteY4" fmla="*/ 1814982 h 1828800"/>
              <a:gd name="connsiteX5" fmla="*/ 448056 w 1792224"/>
              <a:gd name="connsiteY5" fmla="*/ 914400 h 1828800"/>
              <a:gd name="connsiteX6" fmla="*/ 25288 w 1792224"/>
              <a:gd name="connsiteY6" fmla="*/ 13818 h 1828800"/>
              <a:gd name="connsiteX7" fmla="*/ 0 w 1792224"/>
              <a:gd name="connsiteY7" fmla="*/ 11363 h 1828800"/>
              <a:gd name="connsiteX8" fmla="*/ 0 w 1792224"/>
              <a:gd name="connsiteY8" fmla="*/ 0 h 1828800"/>
              <a:gd name="connsiteX9" fmla="*/ 896112 w 1792224"/>
              <a:gd name="connsiteY9" fmla="*/ 0 h 1828800"/>
              <a:gd name="connsiteX10" fmla="*/ 1792224 w 1792224"/>
              <a:gd name="connsiteY10" fmla="*/ 0 h 1828800"/>
              <a:gd name="connsiteX11" fmla="*/ 1792224 w 1792224"/>
              <a:gd name="connsiteY11" fmla="*/ 11363 h 1828800"/>
              <a:gd name="connsiteX12" fmla="*/ 1766936 w 1792224"/>
              <a:gd name="connsiteY12" fmla="*/ 13818 h 1828800"/>
              <a:gd name="connsiteX13" fmla="*/ 1344168 w 1792224"/>
              <a:gd name="connsiteY13" fmla="*/ 914400 h 1828800"/>
              <a:gd name="connsiteX14" fmla="*/ 1766936 w 1792224"/>
              <a:gd name="connsiteY14" fmla="*/ 1814982 h 1828800"/>
              <a:gd name="connsiteX15" fmla="*/ 1792224 w 1792224"/>
              <a:gd name="connsiteY15" fmla="*/ 181743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2224" h="1828800">
                <a:moveTo>
                  <a:pt x="1792224" y="1828800"/>
                </a:moveTo>
                <a:lnTo>
                  <a:pt x="896112" y="1828800"/>
                </a:lnTo>
                <a:lnTo>
                  <a:pt x="0" y="1828800"/>
                </a:lnTo>
                <a:lnTo>
                  <a:pt x="0" y="1817437"/>
                </a:lnTo>
                <a:lnTo>
                  <a:pt x="25288" y="1814982"/>
                </a:lnTo>
                <a:cubicBezTo>
                  <a:pt x="262751" y="1768624"/>
                  <a:pt x="448056" y="1383111"/>
                  <a:pt x="448056" y="914400"/>
                </a:cubicBezTo>
                <a:cubicBezTo>
                  <a:pt x="448056" y="445688"/>
                  <a:pt x="262751" y="60176"/>
                  <a:pt x="25288" y="13818"/>
                </a:cubicBezTo>
                <a:lnTo>
                  <a:pt x="0" y="11363"/>
                </a:lnTo>
                <a:lnTo>
                  <a:pt x="0" y="0"/>
                </a:lnTo>
                <a:lnTo>
                  <a:pt x="896112" y="0"/>
                </a:lnTo>
                <a:lnTo>
                  <a:pt x="1792224" y="0"/>
                </a:lnTo>
                <a:lnTo>
                  <a:pt x="1792224" y="11363"/>
                </a:lnTo>
                <a:lnTo>
                  <a:pt x="1766936" y="13818"/>
                </a:lnTo>
                <a:cubicBezTo>
                  <a:pt x="1529473" y="60176"/>
                  <a:pt x="1344168" y="445689"/>
                  <a:pt x="1344168" y="914400"/>
                </a:cubicBezTo>
                <a:cubicBezTo>
                  <a:pt x="1344168" y="1383112"/>
                  <a:pt x="1529473" y="1768624"/>
                  <a:pt x="1766936" y="1814982"/>
                </a:cubicBezTo>
                <a:lnTo>
                  <a:pt x="1792224" y="1817437"/>
                </a:lnTo>
                <a:close/>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8120000">
            <a:off x="5402753" y="2550974"/>
            <a:ext cx="1131866" cy="1966224"/>
          </a:xfrm>
          <a:custGeom>
            <a:avLst/>
            <a:gdLst>
              <a:gd name="connsiteX0" fmla="*/ 1792224 w 1792224"/>
              <a:gd name="connsiteY0" fmla="*/ 1828800 h 1828800"/>
              <a:gd name="connsiteX1" fmla="*/ 896112 w 1792224"/>
              <a:gd name="connsiteY1" fmla="*/ 1828800 h 1828800"/>
              <a:gd name="connsiteX2" fmla="*/ 0 w 1792224"/>
              <a:gd name="connsiteY2" fmla="*/ 1828800 h 1828800"/>
              <a:gd name="connsiteX3" fmla="*/ 0 w 1792224"/>
              <a:gd name="connsiteY3" fmla="*/ 1817437 h 1828800"/>
              <a:gd name="connsiteX4" fmla="*/ 25288 w 1792224"/>
              <a:gd name="connsiteY4" fmla="*/ 1814982 h 1828800"/>
              <a:gd name="connsiteX5" fmla="*/ 448056 w 1792224"/>
              <a:gd name="connsiteY5" fmla="*/ 914400 h 1828800"/>
              <a:gd name="connsiteX6" fmla="*/ 25288 w 1792224"/>
              <a:gd name="connsiteY6" fmla="*/ 13818 h 1828800"/>
              <a:gd name="connsiteX7" fmla="*/ 0 w 1792224"/>
              <a:gd name="connsiteY7" fmla="*/ 11363 h 1828800"/>
              <a:gd name="connsiteX8" fmla="*/ 0 w 1792224"/>
              <a:gd name="connsiteY8" fmla="*/ 0 h 1828800"/>
              <a:gd name="connsiteX9" fmla="*/ 896112 w 1792224"/>
              <a:gd name="connsiteY9" fmla="*/ 0 h 1828800"/>
              <a:gd name="connsiteX10" fmla="*/ 1792224 w 1792224"/>
              <a:gd name="connsiteY10" fmla="*/ 0 h 1828800"/>
              <a:gd name="connsiteX11" fmla="*/ 1792224 w 1792224"/>
              <a:gd name="connsiteY11" fmla="*/ 11363 h 1828800"/>
              <a:gd name="connsiteX12" fmla="*/ 1766936 w 1792224"/>
              <a:gd name="connsiteY12" fmla="*/ 13818 h 1828800"/>
              <a:gd name="connsiteX13" fmla="*/ 1344168 w 1792224"/>
              <a:gd name="connsiteY13" fmla="*/ 914400 h 1828800"/>
              <a:gd name="connsiteX14" fmla="*/ 1766936 w 1792224"/>
              <a:gd name="connsiteY14" fmla="*/ 1814982 h 1828800"/>
              <a:gd name="connsiteX15" fmla="*/ 1792224 w 1792224"/>
              <a:gd name="connsiteY15" fmla="*/ 181743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2224" h="1828800">
                <a:moveTo>
                  <a:pt x="1792224" y="1828800"/>
                </a:moveTo>
                <a:lnTo>
                  <a:pt x="896112" y="1828800"/>
                </a:lnTo>
                <a:lnTo>
                  <a:pt x="0" y="1828800"/>
                </a:lnTo>
                <a:lnTo>
                  <a:pt x="0" y="1817437"/>
                </a:lnTo>
                <a:lnTo>
                  <a:pt x="25288" y="1814982"/>
                </a:lnTo>
                <a:cubicBezTo>
                  <a:pt x="262751" y="1768624"/>
                  <a:pt x="448056" y="1383111"/>
                  <a:pt x="448056" y="914400"/>
                </a:cubicBezTo>
                <a:cubicBezTo>
                  <a:pt x="448056" y="445688"/>
                  <a:pt x="262751" y="60176"/>
                  <a:pt x="25288" y="13818"/>
                </a:cubicBezTo>
                <a:lnTo>
                  <a:pt x="0" y="11363"/>
                </a:lnTo>
                <a:lnTo>
                  <a:pt x="0" y="0"/>
                </a:lnTo>
                <a:lnTo>
                  <a:pt x="896112" y="0"/>
                </a:lnTo>
                <a:lnTo>
                  <a:pt x="1792224" y="0"/>
                </a:lnTo>
                <a:lnTo>
                  <a:pt x="1792224" y="11363"/>
                </a:lnTo>
                <a:lnTo>
                  <a:pt x="1766936" y="13818"/>
                </a:lnTo>
                <a:cubicBezTo>
                  <a:pt x="1529473" y="60176"/>
                  <a:pt x="1344168" y="445689"/>
                  <a:pt x="1344168" y="914400"/>
                </a:cubicBezTo>
                <a:cubicBezTo>
                  <a:pt x="1344168" y="1383112"/>
                  <a:pt x="1529473" y="1768624"/>
                  <a:pt x="1766936" y="1814982"/>
                </a:cubicBezTo>
                <a:lnTo>
                  <a:pt x="1792224" y="1817437"/>
                </a:lnTo>
                <a:close/>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4400000">
            <a:off x="5523376" y="1494903"/>
            <a:ext cx="1131866" cy="1951311"/>
          </a:xfrm>
          <a:custGeom>
            <a:avLst/>
            <a:gdLst>
              <a:gd name="connsiteX0" fmla="*/ 1792224 w 1792224"/>
              <a:gd name="connsiteY0" fmla="*/ 1828800 h 1828800"/>
              <a:gd name="connsiteX1" fmla="*/ 896112 w 1792224"/>
              <a:gd name="connsiteY1" fmla="*/ 1828800 h 1828800"/>
              <a:gd name="connsiteX2" fmla="*/ 0 w 1792224"/>
              <a:gd name="connsiteY2" fmla="*/ 1828800 h 1828800"/>
              <a:gd name="connsiteX3" fmla="*/ 0 w 1792224"/>
              <a:gd name="connsiteY3" fmla="*/ 1817437 h 1828800"/>
              <a:gd name="connsiteX4" fmla="*/ 25288 w 1792224"/>
              <a:gd name="connsiteY4" fmla="*/ 1814982 h 1828800"/>
              <a:gd name="connsiteX5" fmla="*/ 448056 w 1792224"/>
              <a:gd name="connsiteY5" fmla="*/ 914400 h 1828800"/>
              <a:gd name="connsiteX6" fmla="*/ 25288 w 1792224"/>
              <a:gd name="connsiteY6" fmla="*/ 13818 h 1828800"/>
              <a:gd name="connsiteX7" fmla="*/ 0 w 1792224"/>
              <a:gd name="connsiteY7" fmla="*/ 11363 h 1828800"/>
              <a:gd name="connsiteX8" fmla="*/ 0 w 1792224"/>
              <a:gd name="connsiteY8" fmla="*/ 0 h 1828800"/>
              <a:gd name="connsiteX9" fmla="*/ 896112 w 1792224"/>
              <a:gd name="connsiteY9" fmla="*/ 0 h 1828800"/>
              <a:gd name="connsiteX10" fmla="*/ 1792224 w 1792224"/>
              <a:gd name="connsiteY10" fmla="*/ 0 h 1828800"/>
              <a:gd name="connsiteX11" fmla="*/ 1792224 w 1792224"/>
              <a:gd name="connsiteY11" fmla="*/ 11363 h 1828800"/>
              <a:gd name="connsiteX12" fmla="*/ 1766936 w 1792224"/>
              <a:gd name="connsiteY12" fmla="*/ 13818 h 1828800"/>
              <a:gd name="connsiteX13" fmla="*/ 1344168 w 1792224"/>
              <a:gd name="connsiteY13" fmla="*/ 914400 h 1828800"/>
              <a:gd name="connsiteX14" fmla="*/ 1766936 w 1792224"/>
              <a:gd name="connsiteY14" fmla="*/ 1814982 h 1828800"/>
              <a:gd name="connsiteX15" fmla="*/ 1792224 w 1792224"/>
              <a:gd name="connsiteY15" fmla="*/ 181743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2224" h="1828800">
                <a:moveTo>
                  <a:pt x="1792224" y="1828800"/>
                </a:moveTo>
                <a:lnTo>
                  <a:pt x="896112" y="1828800"/>
                </a:lnTo>
                <a:lnTo>
                  <a:pt x="0" y="1828800"/>
                </a:lnTo>
                <a:lnTo>
                  <a:pt x="0" y="1817437"/>
                </a:lnTo>
                <a:lnTo>
                  <a:pt x="25288" y="1814982"/>
                </a:lnTo>
                <a:cubicBezTo>
                  <a:pt x="262751" y="1768624"/>
                  <a:pt x="448056" y="1383111"/>
                  <a:pt x="448056" y="914400"/>
                </a:cubicBezTo>
                <a:cubicBezTo>
                  <a:pt x="448056" y="445688"/>
                  <a:pt x="262751" y="60176"/>
                  <a:pt x="25288" y="13818"/>
                </a:cubicBezTo>
                <a:lnTo>
                  <a:pt x="0" y="11363"/>
                </a:lnTo>
                <a:lnTo>
                  <a:pt x="0" y="0"/>
                </a:lnTo>
                <a:lnTo>
                  <a:pt x="896112" y="0"/>
                </a:lnTo>
                <a:lnTo>
                  <a:pt x="1792224" y="0"/>
                </a:lnTo>
                <a:lnTo>
                  <a:pt x="1792224" y="11363"/>
                </a:lnTo>
                <a:lnTo>
                  <a:pt x="1766936" y="13818"/>
                </a:lnTo>
                <a:cubicBezTo>
                  <a:pt x="1529473" y="60176"/>
                  <a:pt x="1344168" y="445689"/>
                  <a:pt x="1344168" y="914400"/>
                </a:cubicBezTo>
                <a:cubicBezTo>
                  <a:pt x="1344168" y="1383112"/>
                  <a:pt x="1529473" y="1768624"/>
                  <a:pt x="1766936" y="1814982"/>
                </a:cubicBezTo>
                <a:lnTo>
                  <a:pt x="1792224" y="1817437"/>
                </a:lnTo>
                <a:close/>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4400000">
            <a:off x="5516259" y="3536370"/>
            <a:ext cx="1131866" cy="1951311"/>
          </a:xfrm>
          <a:custGeom>
            <a:avLst/>
            <a:gdLst>
              <a:gd name="connsiteX0" fmla="*/ 1792224 w 1792224"/>
              <a:gd name="connsiteY0" fmla="*/ 1828800 h 1828800"/>
              <a:gd name="connsiteX1" fmla="*/ 896112 w 1792224"/>
              <a:gd name="connsiteY1" fmla="*/ 1828800 h 1828800"/>
              <a:gd name="connsiteX2" fmla="*/ 0 w 1792224"/>
              <a:gd name="connsiteY2" fmla="*/ 1828800 h 1828800"/>
              <a:gd name="connsiteX3" fmla="*/ 0 w 1792224"/>
              <a:gd name="connsiteY3" fmla="*/ 1817437 h 1828800"/>
              <a:gd name="connsiteX4" fmla="*/ 25288 w 1792224"/>
              <a:gd name="connsiteY4" fmla="*/ 1814982 h 1828800"/>
              <a:gd name="connsiteX5" fmla="*/ 448056 w 1792224"/>
              <a:gd name="connsiteY5" fmla="*/ 914400 h 1828800"/>
              <a:gd name="connsiteX6" fmla="*/ 25288 w 1792224"/>
              <a:gd name="connsiteY6" fmla="*/ 13818 h 1828800"/>
              <a:gd name="connsiteX7" fmla="*/ 0 w 1792224"/>
              <a:gd name="connsiteY7" fmla="*/ 11363 h 1828800"/>
              <a:gd name="connsiteX8" fmla="*/ 0 w 1792224"/>
              <a:gd name="connsiteY8" fmla="*/ 0 h 1828800"/>
              <a:gd name="connsiteX9" fmla="*/ 896112 w 1792224"/>
              <a:gd name="connsiteY9" fmla="*/ 0 h 1828800"/>
              <a:gd name="connsiteX10" fmla="*/ 1792224 w 1792224"/>
              <a:gd name="connsiteY10" fmla="*/ 0 h 1828800"/>
              <a:gd name="connsiteX11" fmla="*/ 1792224 w 1792224"/>
              <a:gd name="connsiteY11" fmla="*/ 11363 h 1828800"/>
              <a:gd name="connsiteX12" fmla="*/ 1766936 w 1792224"/>
              <a:gd name="connsiteY12" fmla="*/ 13818 h 1828800"/>
              <a:gd name="connsiteX13" fmla="*/ 1344168 w 1792224"/>
              <a:gd name="connsiteY13" fmla="*/ 914400 h 1828800"/>
              <a:gd name="connsiteX14" fmla="*/ 1766936 w 1792224"/>
              <a:gd name="connsiteY14" fmla="*/ 1814982 h 1828800"/>
              <a:gd name="connsiteX15" fmla="*/ 1792224 w 1792224"/>
              <a:gd name="connsiteY15" fmla="*/ 181743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2224" h="1828800">
                <a:moveTo>
                  <a:pt x="1792224" y="1828800"/>
                </a:moveTo>
                <a:lnTo>
                  <a:pt x="896112" y="1828800"/>
                </a:lnTo>
                <a:lnTo>
                  <a:pt x="0" y="1828800"/>
                </a:lnTo>
                <a:lnTo>
                  <a:pt x="0" y="1817437"/>
                </a:lnTo>
                <a:lnTo>
                  <a:pt x="25288" y="1814982"/>
                </a:lnTo>
                <a:cubicBezTo>
                  <a:pt x="262751" y="1768624"/>
                  <a:pt x="448056" y="1383111"/>
                  <a:pt x="448056" y="914400"/>
                </a:cubicBezTo>
                <a:cubicBezTo>
                  <a:pt x="448056" y="445688"/>
                  <a:pt x="262751" y="60176"/>
                  <a:pt x="25288" y="13818"/>
                </a:cubicBezTo>
                <a:lnTo>
                  <a:pt x="0" y="11363"/>
                </a:lnTo>
                <a:lnTo>
                  <a:pt x="0" y="0"/>
                </a:lnTo>
                <a:lnTo>
                  <a:pt x="896112" y="0"/>
                </a:lnTo>
                <a:lnTo>
                  <a:pt x="1792224" y="0"/>
                </a:lnTo>
                <a:lnTo>
                  <a:pt x="1792224" y="11363"/>
                </a:lnTo>
                <a:lnTo>
                  <a:pt x="1766936" y="13818"/>
                </a:lnTo>
                <a:cubicBezTo>
                  <a:pt x="1529473" y="60176"/>
                  <a:pt x="1344168" y="445689"/>
                  <a:pt x="1344168" y="914400"/>
                </a:cubicBezTo>
                <a:cubicBezTo>
                  <a:pt x="1344168" y="1383112"/>
                  <a:pt x="1529473" y="1768624"/>
                  <a:pt x="1766936" y="1814982"/>
                </a:cubicBezTo>
                <a:lnTo>
                  <a:pt x="1792224" y="1817437"/>
                </a:lnTo>
                <a:close/>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rot="10800000">
            <a:off x="4518817" y="4235241"/>
            <a:ext cx="1554480" cy="1554480"/>
          </a:xfrm>
          <a:prstGeom prst="flowChartConnector">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rot="10800000">
            <a:off x="6042797" y="3136772"/>
            <a:ext cx="1554480" cy="1554480"/>
          </a:xfrm>
          <a:prstGeom prst="flowChartConnector">
            <a:avLst/>
          </a:prstGeom>
          <a:solidFill>
            <a:schemeClr val="accent4">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rot="10800000">
            <a:off x="4481137" y="2104833"/>
            <a:ext cx="1554480" cy="1549969"/>
          </a:xfrm>
          <a:prstGeom prst="flowChartConnector">
            <a:avLst/>
          </a:pr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rot="10800000">
            <a:off x="6099286" y="1008804"/>
            <a:ext cx="1554480" cy="1554480"/>
          </a:xfrm>
          <a:prstGeom prst="flowChartConnector">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p:nvPr/>
        </p:nvSpPr>
        <p:spPr>
          <a:xfrm rot="10800000">
            <a:off x="4363187" y="14750"/>
            <a:ext cx="1554480" cy="1554480"/>
          </a:xfrm>
          <a:prstGeom prst="flowChartConnector">
            <a:avLst/>
          </a:prstGeom>
          <a:solidFill>
            <a:schemeClr val="accent4">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28600" y="129209"/>
            <a:ext cx="4025348" cy="1598727"/>
          </a:xfrm>
          <a:prstGeom prst="rect">
            <a:avLst/>
          </a:prstGeom>
          <a:solidFill>
            <a:schemeClr val="accent4">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latin typeface="Arial" panose="020B0604020202020204" pitchFamily="34" charset="0"/>
                <a:cs typeface="Arial" panose="020B0604020202020204" pitchFamily="34" charset="0"/>
              </a:rPr>
              <a:t>“When </a:t>
            </a:r>
            <a:r>
              <a:rPr lang="en-US" b="1" dirty="0">
                <a:latin typeface="Arial" panose="020B0604020202020204" pitchFamily="34" charset="0"/>
                <a:cs typeface="Arial" panose="020B0604020202020204" pitchFamily="34" charset="0"/>
              </a:rPr>
              <a:t>I first had to move, I had to stay with a friend. Her landlord was like, </a:t>
            </a:r>
            <a:r>
              <a:rPr lang="en-US" b="1" dirty="0" smtClean="0">
                <a:latin typeface="Arial" panose="020B0604020202020204" pitchFamily="34" charset="0"/>
                <a:cs typeface="Arial" panose="020B0604020202020204" pitchFamily="34" charset="0"/>
              </a:rPr>
              <a:t>‘Well</a:t>
            </a:r>
            <a:r>
              <a:rPr lang="en-US" b="1" dirty="0">
                <a:latin typeface="Arial" panose="020B0604020202020204" pitchFamily="34" charset="0"/>
                <a:cs typeface="Arial" panose="020B0604020202020204" pitchFamily="34" charset="0"/>
              </a:rPr>
              <a:t>, they're not on your lease. So you have to put them out</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6" name="Rectangle 25"/>
          <p:cNvSpPr/>
          <p:nvPr/>
        </p:nvSpPr>
        <p:spPr>
          <a:xfrm>
            <a:off x="7884890" y="1059159"/>
            <a:ext cx="4025348" cy="1598727"/>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latin typeface="Arial" panose="020B0604020202020204" pitchFamily="34" charset="0"/>
                <a:cs typeface="Arial" panose="020B0604020202020204" pitchFamily="34" charset="0"/>
              </a:rPr>
              <a:t>I </a:t>
            </a:r>
            <a:r>
              <a:rPr lang="en-US" b="1" dirty="0">
                <a:latin typeface="Arial" panose="020B0604020202020204" pitchFamily="34" charset="0"/>
                <a:cs typeface="Arial" panose="020B0604020202020204" pitchFamily="34" charset="0"/>
              </a:rPr>
              <a:t>got a place and the place wasn't right for my baby, she came up with lead poisoning. So the doctor was like, </a:t>
            </a:r>
            <a:r>
              <a:rPr lang="en-US" b="1" dirty="0" smtClean="0">
                <a:latin typeface="Arial" panose="020B0604020202020204" pitchFamily="34" charset="0"/>
                <a:cs typeface="Arial" panose="020B0604020202020204" pitchFamily="34" charset="0"/>
              </a:rPr>
              <a:t>‘Well</a:t>
            </a:r>
            <a:r>
              <a:rPr lang="en-US" b="1" dirty="0">
                <a:latin typeface="Arial" panose="020B0604020202020204" pitchFamily="34" charset="0"/>
                <a:cs typeface="Arial" panose="020B0604020202020204" pitchFamily="34" charset="0"/>
              </a:rPr>
              <a:t>, I have to call the people out on you</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7" name="Rectangle 26"/>
          <p:cNvSpPr/>
          <p:nvPr/>
        </p:nvSpPr>
        <p:spPr>
          <a:xfrm>
            <a:off x="258943" y="2145055"/>
            <a:ext cx="4025348" cy="1598727"/>
          </a:xfrm>
          <a:prstGeom prst="rect">
            <a:avLst/>
          </a:pr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latin typeface="Arial" panose="020B0604020202020204" pitchFamily="34" charset="0"/>
                <a:cs typeface="Arial" panose="020B0604020202020204" pitchFamily="34" charset="0"/>
              </a:rPr>
              <a:t>They </a:t>
            </a:r>
            <a:r>
              <a:rPr lang="en-US" b="1" dirty="0">
                <a:latin typeface="Arial" panose="020B0604020202020204" pitchFamily="34" charset="0"/>
                <a:cs typeface="Arial" panose="020B0604020202020204" pitchFamily="34" charset="0"/>
              </a:rPr>
              <a:t>was like, </a:t>
            </a:r>
            <a:r>
              <a:rPr lang="en-US" b="1" dirty="0" smtClean="0">
                <a:latin typeface="Arial" panose="020B0604020202020204" pitchFamily="34" charset="0"/>
                <a:cs typeface="Arial" panose="020B0604020202020204" pitchFamily="34" charset="0"/>
              </a:rPr>
              <a:t>‘Well</a:t>
            </a:r>
            <a:r>
              <a:rPr lang="en-US" b="1" dirty="0">
                <a:latin typeface="Arial" panose="020B0604020202020204" pitchFamily="34" charset="0"/>
                <a:cs typeface="Arial" panose="020B0604020202020204" pitchFamily="34" charset="0"/>
              </a:rPr>
              <a:t>, you have a decision. Are you going to stay here and get your kids taken away or are we taking you to a shelter</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8" name="Rectangle 27"/>
          <p:cNvSpPr/>
          <p:nvPr/>
        </p:nvSpPr>
        <p:spPr>
          <a:xfrm>
            <a:off x="7884890" y="3143838"/>
            <a:ext cx="4025348" cy="1598727"/>
          </a:xfrm>
          <a:prstGeom prst="rect">
            <a:avLst/>
          </a:prstGeom>
          <a:solidFill>
            <a:schemeClr val="accent4">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latin typeface="Arial" panose="020B0604020202020204" pitchFamily="34" charset="0"/>
                <a:cs typeface="Arial" panose="020B0604020202020204" pitchFamily="34" charset="0"/>
              </a:rPr>
              <a:t>My decision was I cannot get my kids taken away… and I was like, </a:t>
            </a:r>
            <a:r>
              <a:rPr lang="en-US" b="1" dirty="0" smtClean="0">
                <a:latin typeface="Arial" panose="020B0604020202020204" pitchFamily="34" charset="0"/>
                <a:cs typeface="Arial" panose="020B0604020202020204" pitchFamily="34" charset="0"/>
              </a:rPr>
              <a:t>‘Hey</a:t>
            </a:r>
            <a:r>
              <a:rPr lang="en-US" b="1" dirty="0">
                <a:latin typeface="Arial" panose="020B0604020202020204" pitchFamily="34" charset="0"/>
                <a:cs typeface="Arial" panose="020B0604020202020204" pitchFamily="34" charset="0"/>
              </a:rPr>
              <a:t>, just take us to the shelter</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9" name="Rectangle 28"/>
          <p:cNvSpPr/>
          <p:nvPr/>
        </p:nvSpPr>
        <p:spPr>
          <a:xfrm>
            <a:off x="293367" y="4157493"/>
            <a:ext cx="4025348" cy="1598727"/>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latin typeface="Arial" panose="020B0604020202020204" pitchFamily="34" charset="0"/>
                <a:cs typeface="Arial" panose="020B0604020202020204" pitchFamily="34" charset="0"/>
              </a:rPr>
              <a:t>We </a:t>
            </a:r>
            <a:r>
              <a:rPr lang="en-US" b="1" dirty="0">
                <a:latin typeface="Arial" panose="020B0604020202020204" pitchFamily="34" charset="0"/>
                <a:cs typeface="Arial" panose="020B0604020202020204" pitchFamily="34" charset="0"/>
              </a:rPr>
              <a:t>went to [facility] and there was a lot of stuff going on. So after maybe two, three weeks we was there, somebody got killed downstairs</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0" name="TextBox 29"/>
          <p:cNvSpPr txBox="1"/>
          <p:nvPr/>
        </p:nvSpPr>
        <p:spPr>
          <a:xfrm>
            <a:off x="6105987" y="121122"/>
            <a:ext cx="5804251"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Path to Homelessness</a:t>
            </a:r>
            <a:endParaRPr lang="en-US" sz="3600" b="1" dirty="0">
              <a:latin typeface="Arial" panose="020B0604020202020204" pitchFamily="34" charset="0"/>
              <a:cs typeface="Arial" panose="020B0604020202020204" pitchFamily="34" charset="0"/>
            </a:endParaRPr>
          </a:p>
        </p:txBody>
      </p:sp>
      <p:sp>
        <p:nvSpPr>
          <p:cNvPr id="31" name="Rectangle 30"/>
          <p:cNvSpPr/>
          <p:nvPr/>
        </p:nvSpPr>
        <p:spPr>
          <a:xfrm>
            <a:off x="7884890" y="5132630"/>
            <a:ext cx="4025348" cy="1598727"/>
          </a:xfrm>
          <a:prstGeom prst="rect">
            <a:avLst/>
          </a:pr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latin typeface="Arial" panose="020B0604020202020204" pitchFamily="34" charset="0"/>
                <a:cs typeface="Arial" panose="020B0604020202020204" pitchFamily="34" charset="0"/>
              </a:rPr>
              <a:t>So, I'm like, </a:t>
            </a:r>
            <a:r>
              <a:rPr lang="en-US" b="1" dirty="0" smtClean="0">
                <a:latin typeface="Arial" panose="020B0604020202020204" pitchFamily="34" charset="0"/>
                <a:cs typeface="Arial" panose="020B0604020202020204" pitchFamily="34" charset="0"/>
              </a:rPr>
              <a:t>‘Okay</a:t>
            </a:r>
            <a:r>
              <a:rPr lang="en-US" b="1" dirty="0">
                <a:latin typeface="Arial" panose="020B0604020202020204" pitchFamily="34" charset="0"/>
                <a:cs typeface="Arial" panose="020B0604020202020204" pitchFamily="34" charset="0"/>
              </a:rPr>
              <a:t>, we're going to go to a </a:t>
            </a:r>
            <a:r>
              <a:rPr lang="en-US" b="1" dirty="0" smtClean="0">
                <a:latin typeface="Arial" panose="020B0604020202020204" pitchFamily="34" charset="0"/>
                <a:cs typeface="Arial" panose="020B0604020202020204" pitchFamily="34" charset="0"/>
              </a:rPr>
              <a:t>room.’ So </a:t>
            </a:r>
            <a:r>
              <a:rPr lang="en-US" b="1" dirty="0">
                <a:latin typeface="Arial" panose="020B0604020202020204" pitchFamily="34" charset="0"/>
                <a:cs typeface="Arial" panose="020B0604020202020204" pitchFamily="34" charset="0"/>
              </a:rPr>
              <a:t>I cleaned out my whole savings and went to a room [motel</a:t>
            </a:r>
            <a:r>
              <a:rPr lang="en-US" b="1" dirty="0" smtClean="0">
                <a:latin typeface="Arial" panose="020B0604020202020204" pitchFamily="34" charset="0"/>
                <a:cs typeface="Arial" panose="020B0604020202020204" pitchFamily="34" charset="0"/>
              </a:rPr>
              <a:t>].” </a:t>
            </a:r>
            <a:r>
              <a:rPr lang="mr-IN"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Mother </a:t>
            </a:r>
            <a:endParaRPr lang="en-US" b="1" dirty="0">
              <a:latin typeface="Arial" panose="020B0604020202020204" pitchFamily="34" charset="0"/>
              <a:cs typeface="Arial" panose="020B0604020202020204" pitchFamily="34" charset="0"/>
            </a:endParaRPr>
          </a:p>
        </p:txBody>
      </p:sp>
      <p:sp>
        <p:nvSpPr>
          <p:cNvPr id="32" name="Flowchart: Connector 31"/>
          <p:cNvSpPr/>
          <p:nvPr/>
        </p:nvSpPr>
        <p:spPr>
          <a:xfrm rot="10800000">
            <a:off x="6089309" y="5170301"/>
            <a:ext cx="1554480" cy="1554480"/>
          </a:xfrm>
          <a:prstGeom prst="flowChartConnector">
            <a:avLst/>
          </a:pr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661418" y="275231"/>
            <a:ext cx="958017" cy="1015663"/>
          </a:xfrm>
          <a:prstGeom prst="rect">
            <a:avLst/>
          </a:prstGeom>
          <a:noFill/>
        </p:spPr>
        <p:txBody>
          <a:bodyPr wrap="square" rtlCol="0">
            <a:spAutoFit/>
          </a:bodyPr>
          <a:lstStyle/>
          <a:p>
            <a:pPr algn="ctr"/>
            <a:r>
              <a:rPr lang="en-US" sz="6000" b="1" dirty="0" smtClean="0"/>
              <a:t>1</a:t>
            </a:r>
            <a:endParaRPr lang="en-US" sz="6000" b="1" dirty="0"/>
          </a:p>
        </p:txBody>
      </p:sp>
      <p:sp>
        <p:nvSpPr>
          <p:cNvPr id="35" name="TextBox 34"/>
          <p:cNvSpPr txBox="1"/>
          <p:nvPr/>
        </p:nvSpPr>
        <p:spPr>
          <a:xfrm>
            <a:off x="6397517" y="1283741"/>
            <a:ext cx="958017" cy="1015663"/>
          </a:xfrm>
          <a:prstGeom prst="rect">
            <a:avLst/>
          </a:prstGeom>
          <a:noFill/>
        </p:spPr>
        <p:txBody>
          <a:bodyPr wrap="square" rtlCol="0">
            <a:spAutoFit/>
          </a:bodyPr>
          <a:lstStyle/>
          <a:p>
            <a:pPr algn="ctr"/>
            <a:r>
              <a:rPr lang="en-US" sz="6000" b="1" dirty="0"/>
              <a:t>2</a:t>
            </a:r>
          </a:p>
        </p:txBody>
      </p:sp>
      <p:sp>
        <p:nvSpPr>
          <p:cNvPr id="36" name="TextBox 35"/>
          <p:cNvSpPr txBox="1"/>
          <p:nvPr/>
        </p:nvSpPr>
        <p:spPr>
          <a:xfrm>
            <a:off x="4779368" y="2340766"/>
            <a:ext cx="958017" cy="1015663"/>
          </a:xfrm>
          <a:prstGeom prst="rect">
            <a:avLst/>
          </a:prstGeom>
          <a:noFill/>
        </p:spPr>
        <p:txBody>
          <a:bodyPr wrap="square" rtlCol="0">
            <a:spAutoFit/>
          </a:bodyPr>
          <a:lstStyle/>
          <a:p>
            <a:pPr algn="ctr"/>
            <a:r>
              <a:rPr lang="en-US" sz="6000" b="1" dirty="0" smtClean="0"/>
              <a:t>3</a:t>
            </a:r>
            <a:endParaRPr lang="en-US" sz="6000" b="1" dirty="0"/>
          </a:p>
        </p:txBody>
      </p:sp>
      <p:sp>
        <p:nvSpPr>
          <p:cNvPr id="38" name="TextBox 37"/>
          <p:cNvSpPr txBox="1"/>
          <p:nvPr/>
        </p:nvSpPr>
        <p:spPr>
          <a:xfrm>
            <a:off x="6267020" y="3384874"/>
            <a:ext cx="958017" cy="1015663"/>
          </a:xfrm>
          <a:prstGeom prst="rect">
            <a:avLst/>
          </a:prstGeom>
          <a:noFill/>
        </p:spPr>
        <p:txBody>
          <a:bodyPr wrap="square" rtlCol="0">
            <a:spAutoFit/>
          </a:bodyPr>
          <a:lstStyle/>
          <a:p>
            <a:pPr algn="ctr"/>
            <a:r>
              <a:rPr lang="en-US" sz="6000" b="1" dirty="0"/>
              <a:t>4</a:t>
            </a:r>
          </a:p>
        </p:txBody>
      </p:sp>
      <p:sp>
        <p:nvSpPr>
          <p:cNvPr id="39" name="TextBox 38"/>
          <p:cNvSpPr txBox="1"/>
          <p:nvPr/>
        </p:nvSpPr>
        <p:spPr>
          <a:xfrm>
            <a:off x="4805311" y="4517029"/>
            <a:ext cx="958017" cy="1015663"/>
          </a:xfrm>
          <a:prstGeom prst="rect">
            <a:avLst/>
          </a:prstGeom>
          <a:noFill/>
        </p:spPr>
        <p:txBody>
          <a:bodyPr wrap="square" rtlCol="0">
            <a:spAutoFit/>
          </a:bodyPr>
          <a:lstStyle/>
          <a:p>
            <a:pPr algn="ctr"/>
            <a:r>
              <a:rPr lang="en-US" sz="6000" b="1" dirty="0" smtClean="0"/>
              <a:t>5</a:t>
            </a:r>
            <a:endParaRPr lang="en-US" sz="6000" b="1" dirty="0"/>
          </a:p>
        </p:txBody>
      </p:sp>
      <p:sp>
        <p:nvSpPr>
          <p:cNvPr id="40" name="TextBox 39"/>
          <p:cNvSpPr txBox="1"/>
          <p:nvPr/>
        </p:nvSpPr>
        <p:spPr>
          <a:xfrm>
            <a:off x="6405893" y="5417138"/>
            <a:ext cx="958017" cy="1015663"/>
          </a:xfrm>
          <a:prstGeom prst="rect">
            <a:avLst/>
          </a:prstGeom>
          <a:noFill/>
        </p:spPr>
        <p:txBody>
          <a:bodyPr wrap="square" rtlCol="0">
            <a:spAutoFit/>
          </a:bodyPr>
          <a:lstStyle/>
          <a:p>
            <a:pPr algn="ctr"/>
            <a:r>
              <a:rPr lang="en-US" sz="6000" b="1" dirty="0"/>
              <a:t>6</a:t>
            </a:r>
          </a:p>
        </p:txBody>
      </p:sp>
      <p:sp>
        <p:nvSpPr>
          <p:cNvPr id="2" name="Slide Number Placeholder 1"/>
          <p:cNvSpPr>
            <a:spLocks noGrp="1"/>
          </p:cNvSpPr>
          <p:nvPr>
            <p:ph type="sldNum" sz="quarter" idx="12"/>
          </p:nvPr>
        </p:nvSpPr>
        <p:spPr/>
        <p:txBody>
          <a:bodyPr/>
          <a:lstStyle/>
          <a:p>
            <a:fld id="{DEA72C2E-3FC5-2840-BF24-B6E03259169B}" type="slidenum">
              <a:rPr lang="en-US" smtClean="0"/>
              <a:t>28</a:t>
            </a:fld>
            <a:endParaRPr lang="en-US"/>
          </a:p>
        </p:txBody>
      </p:sp>
    </p:spTree>
    <p:extLst>
      <p:ext uri="{BB962C8B-B14F-4D97-AF65-F5344CB8AC3E}">
        <p14:creationId xmlns:p14="http://schemas.microsoft.com/office/powerpoint/2010/main" val="925335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8965" y="1324926"/>
            <a:ext cx="4104895" cy="3876261"/>
            <a:chOff x="1918252" y="2514600"/>
            <a:chExt cx="4527274" cy="3876261"/>
          </a:xfrm>
        </p:grpSpPr>
        <p:sp>
          <p:nvSpPr>
            <p:cNvPr id="7" name="Arc 6"/>
            <p:cNvSpPr/>
            <p:nvPr/>
          </p:nvSpPr>
          <p:spPr>
            <a:xfrm>
              <a:off x="1918252" y="2514600"/>
              <a:ext cx="4154556" cy="3876261"/>
            </a:xfrm>
            <a:prstGeom prst="arc">
              <a:avLst>
                <a:gd name="adj1" fmla="val 11618758"/>
                <a:gd name="adj2" fmla="val 20683412"/>
              </a:avLst>
            </a:prstGeom>
            <a:ln w="889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Isosceles Triangle 7"/>
            <p:cNvSpPr/>
            <p:nvPr/>
          </p:nvSpPr>
          <p:spPr>
            <a:xfrm rot="9480000">
              <a:off x="5501308" y="3537985"/>
              <a:ext cx="944218" cy="7553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c 11"/>
          <p:cNvSpPr/>
          <p:nvPr/>
        </p:nvSpPr>
        <p:spPr>
          <a:xfrm rot="11280000">
            <a:off x="4106955" y="1292651"/>
            <a:ext cx="3654501" cy="3577522"/>
          </a:xfrm>
          <a:prstGeom prst="arc">
            <a:avLst>
              <a:gd name="adj1" fmla="val 11618758"/>
              <a:gd name="adj2" fmla="val 20373968"/>
            </a:avLst>
          </a:prstGeom>
          <a:ln w="889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Isosceles Triangle 13"/>
          <p:cNvSpPr/>
          <p:nvPr/>
        </p:nvSpPr>
        <p:spPr>
          <a:xfrm rot="22500000">
            <a:off x="7278533" y="3125227"/>
            <a:ext cx="944218" cy="7553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rot="240000">
            <a:off x="7904436" y="1276263"/>
            <a:ext cx="3856384" cy="3876261"/>
            <a:chOff x="1918252" y="2514600"/>
            <a:chExt cx="4527274" cy="3876261"/>
          </a:xfrm>
        </p:grpSpPr>
        <p:sp>
          <p:nvSpPr>
            <p:cNvPr id="19" name="Arc 18"/>
            <p:cNvSpPr/>
            <p:nvPr/>
          </p:nvSpPr>
          <p:spPr>
            <a:xfrm>
              <a:off x="1918252" y="2514600"/>
              <a:ext cx="4154556" cy="3876261"/>
            </a:xfrm>
            <a:prstGeom prst="arc">
              <a:avLst>
                <a:gd name="adj1" fmla="val 11618758"/>
                <a:gd name="adj2" fmla="val 20683412"/>
              </a:avLst>
            </a:prstGeom>
            <a:ln w="889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Isosceles Triangle 19"/>
            <p:cNvSpPr/>
            <p:nvPr/>
          </p:nvSpPr>
          <p:spPr>
            <a:xfrm rot="9480000">
              <a:off x="5501308" y="3537985"/>
              <a:ext cx="944218" cy="7553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lowchart: Connector 22"/>
          <p:cNvSpPr/>
          <p:nvPr/>
        </p:nvSpPr>
        <p:spPr>
          <a:xfrm>
            <a:off x="9274344" y="1621093"/>
            <a:ext cx="914400" cy="91440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491536" y="1624564"/>
            <a:ext cx="1048043" cy="914400"/>
            <a:chOff x="1374067" y="1537278"/>
            <a:chExt cx="1048043" cy="914400"/>
          </a:xfrm>
        </p:grpSpPr>
        <p:sp>
          <p:nvSpPr>
            <p:cNvPr id="21" name="Flowchart: Connector 20"/>
            <p:cNvSpPr/>
            <p:nvPr/>
          </p:nvSpPr>
          <p:spPr>
            <a:xfrm>
              <a:off x="1374067" y="1537278"/>
              <a:ext cx="914400" cy="914400"/>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13703" y="1667842"/>
              <a:ext cx="808407" cy="646331"/>
            </a:xfrm>
            <a:prstGeom prst="rect">
              <a:avLst/>
            </a:prstGeom>
            <a:noFill/>
          </p:spPr>
          <p:txBody>
            <a:bodyPr wrap="square" rtlCol="0">
              <a:spAutoFit/>
            </a:bodyPr>
            <a:lstStyle/>
            <a:p>
              <a:r>
                <a:rPr lang="en-US" sz="3600" b="1" dirty="0" smtClean="0"/>
                <a:t>1</a:t>
              </a:r>
              <a:endParaRPr lang="en-US" sz="3600" b="1" dirty="0"/>
            </a:p>
          </p:txBody>
        </p:sp>
      </p:grpSp>
      <p:grpSp>
        <p:nvGrpSpPr>
          <p:cNvPr id="30" name="Group 29"/>
          <p:cNvGrpSpPr/>
          <p:nvPr/>
        </p:nvGrpSpPr>
        <p:grpSpPr>
          <a:xfrm>
            <a:off x="5320381" y="-2789"/>
            <a:ext cx="1034391" cy="914400"/>
            <a:chOff x="5304017" y="67793"/>
            <a:chExt cx="1034391" cy="914400"/>
          </a:xfrm>
        </p:grpSpPr>
        <p:sp>
          <p:nvSpPr>
            <p:cNvPr id="22" name="Flowchart: Connector 21"/>
            <p:cNvSpPr/>
            <p:nvPr/>
          </p:nvSpPr>
          <p:spPr>
            <a:xfrm>
              <a:off x="5304017" y="67793"/>
              <a:ext cx="914400" cy="914400"/>
            </a:xfrm>
            <a:prstGeom prst="flowChartConnector">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530001" y="179524"/>
              <a:ext cx="808407" cy="646331"/>
            </a:xfrm>
            <a:prstGeom prst="rect">
              <a:avLst/>
            </a:prstGeom>
            <a:noFill/>
          </p:spPr>
          <p:txBody>
            <a:bodyPr wrap="square" rtlCol="0">
              <a:spAutoFit/>
            </a:bodyPr>
            <a:lstStyle/>
            <a:p>
              <a:r>
                <a:rPr lang="en-US" sz="3600" b="1" dirty="0"/>
                <a:t>2</a:t>
              </a:r>
            </a:p>
          </p:txBody>
        </p:sp>
      </p:grpSp>
      <p:sp>
        <p:nvSpPr>
          <p:cNvPr id="26" name="TextBox 25"/>
          <p:cNvSpPr txBox="1"/>
          <p:nvPr/>
        </p:nvSpPr>
        <p:spPr>
          <a:xfrm>
            <a:off x="9507076" y="1749365"/>
            <a:ext cx="808407" cy="646331"/>
          </a:xfrm>
          <a:prstGeom prst="rect">
            <a:avLst/>
          </a:prstGeom>
          <a:noFill/>
        </p:spPr>
        <p:txBody>
          <a:bodyPr wrap="square" rtlCol="0">
            <a:spAutoFit/>
          </a:bodyPr>
          <a:lstStyle/>
          <a:p>
            <a:r>
              <a:rPr lang="en-US" sz="3600" b="1" dirty="0" smtClean="0"/>
              <a:t>3</a:t>
            </a:r>
            <a:endParaRPr lang="en-US" sz="3600" b="1" dirty="0"/>
          </a:p>
        </p:txBody>
      </p:sp>
      <p:sp>
        <p:nvSpPr>
          <p:cNvPr id="27" name="Rounded Rectangle 26"/>
          <p:cNvSpPr/>
          <p:nvPr/>
        </p:nvSpPr>
        <p:spPr>
          <a:xfrm>
            <a:off x="680351" y="2751070"/>
            <a:ext cx="2692581" cy="2693503"/>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2000" b="1" dirty="0">
                <a:latin typeface="Arial" panose="020B0604020202020204" pitchFamily="34" charset="0"/>
                <a:cs typeface="Arial" panose="020B0604020202020204" pitchFamily="34" charset="0"/>
              </a:rPr>
              <a:t>“I was staying with my mom and my sister. My mom stopped paying rent. My sister moved out.</a:t>
            </a:r>
          </a:p>
        </p:txBody>
      </p:sp>
      <p:sp>
        <p:nvSpPr>
          <p:cNvPr id="28" name="Rounded Rectangle 27"/>
          <p:cNvSpPr/>
          <p:nvPr/>
        </p:nvSpPr>
        <p:spPr>
          <a:xfrm>
            <a:off x="4442929" y="1023341"/>
            <a:ext cx="2763592" cy="3025185"/>
          </a:xfrm>
          <a:prstGeom prst="roundRect">
            <a:avLst/>
          </a:prstGeom>
          <a:solidFill>
            <a:schemeClr val="bg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2000" b="1" dirty="0" smtClean="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we were staying in a one-bedroom and the rent was $1000 and I couldn't do it by myself. So, that's what made me become homeless. </a:t>
            </a:r>
          </a:p>
        </p:txBody>
      </p:sp>
      <p:sp>
        <p:nvSpPr>
          <p:cNvPr id="31" name="Rounded Rectangle 30"/>
          <p:cNvSpPr/>
          <p:nvPr/>
        </p:nvSpPr>
        <p:spPr>
          <a:xfrm>
            <a:off x="8188205" y="2663765"/>
            <a:ext cx="3086678" cy="3944099"/>
          </a:xfrm>
          <a:prstGeom prst="roundRect">
            <a:avLst/>
          </a:prstGeom>
          <a:solidFill>
            <a:schemeClr val="accent4">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900" b="1" dirty="0">
                <a:latin typeface="Arial" panose="020B0604020202020204" pitchFamily="34" charset="0"/>
                <a:cs typeface="Arial" panose="020B0604020202020204" pitchFamily="34" charset="0"/>
              </a:rPr>
              <a:t>It was hard to explain to a </a:t>
            </a:r>
            <a:r>
              <a:rPr lang="en-US" sz="1900" b="1" dirty="0" smtClean="0">
                <a:latin typeface="Arial" panose="020B0604020202020204" pitchFamily="34" charset="0"/>
                <a:cs typeface="Arial" panose="020B0604020202020204" pitchFamily="34" charset="0"/>
              </a:rPr>
              <a:t>9-year-old</a:t>
            </a:r>
            <a:r>
              <a:rPr lang="en-US" sz="1900" b="1" dirty="0">
                <a:latin typeface="Arial" panose="020B0604020202020204" pitchFamily="34" charset="0"/>
                <a:cs typeface="Arial" panose="020B0604020202020204" pitchFamily="34" charset="0"/>
              </a:rPr>
              <a:t>, why we had to move to a shelter and </a:t>
            </a:r>
            <a:r>
              <a:rPr lang="en-US" sz="1900" b="1" dirty="0" smtClean="0">
                <a:latin typeface="Arial" panose="020B0604020202020204" pitchFamily="34" charset="0"/>
                <a:cs typeface="Arial" panose="020B0604020202020204" pitchFamily="34" charset="0"/>
              </a:rPr>
              <a:t>have </a:t>
            </a:r>
            <a:r>
              <a:rPr lang="en-US" sz="1900" b="1" dirty="0">
                <a:latin typeface="Arial" panose="020B0604020202020204" pitchFamily="34" charset="0"/>
                <a:cs typeface="Arial" panose="020B0604020202020204" pitchFamily="34" charset="0"/>
              </a:rPr>
              <a:t>to keep living from place to place. </a:t>
            </a:r>
            <a:r>
              <a:rPr lang="en-US" sz="1900" b="1" dirty="0" smtClean="0">
                <a:latin typeface="Arial" panose="020B0604020202020204" pitchFamily="34" charset="0"/>
                <a:cs typeface="Arial" panose="020B0604020202020204" pitchFamily="34" charset="0"/>
              </a:rPr>
              <a:t>He </a:t>
            </a:r>
            <a:r>
              <a:rPr lang="en-US" sz="1900" b="1" dirty="0">
                <a:latin typeface="Arial" panose="020B0604020202020204" pitchFamily="34" charset="0"/>
                <a:cs typeface="Arial" panose="020B0604020202020204" pitchFamily="34" charset="0"/>
              </a:rPr>
              <a:t>was like, </a:t>
            </a:r>
            <a:r>
              <a:rPr lang="en-US" sz="1900" b="1" dirty="0" smtClean="0">
                <a:latin typeface="Arial" panose="020B0604020202020204" pitchFamily="34" charset="0"/>
                <a:cs typeface="Arial" panose="020B0604020202020204" pitchFamily="34" charset="0"/>
              </a:rPr>
              <a:t>‘Hey </a:t>
            </a:r>
            <a:r>
              <a:rPr lang="en-US" sz="1900" b="1" dirty="0">
                <a:latin typeface="Arial" panose="020B0604020202020204" pitchFamily="34" charset="0"/>
                <a:cs typeface="Arial" panose="020B0604020202020204" pitchFamily="34" charset="0"/>
              </a:rPr>
              <a:t>Mom, I've been to three schools </a:t>
            </a:r>
            <a:r>
              <a:rPr lang="en-US" sz="1900" b="1" dirty="0" smtClean="0">
                <a:latin typeface="Arial" panose="020B0604020202020204" pitchFamily="34" charset="0"/>
                <a:cs typeface="Arial" panose="020B0604020202020204" pitchFamily="34" charset="0"/>
              </a:rPr>
              <a:t>already. When </a:t>
            </a:r>
            <a:r>
              <a:rPr lang="en-US" sz="1900" b="1" dirty="0">
                <a:latin typeface="Arial" panose="020B0604020202020204" pitchFamily="34" charset="0"/>
                <a:cs typeface="Arial" panose="020B0604020202020204" pitchFamily="34" charset="0"/>
              </a:rPr>
              <a:t>are we going to settle in and not move me to no more schools</a:t>
            </a:r>
            <a:r>
              <a:rPr lang="en-US" sz="1900" b="1" dirty="0" smtClean="0">
                <a:latin typeface="Arial" panose="020B0604020202020204" pitchFamily="34" charset="0"/>
                <a:cs typeface="Arial" panose="020B0604020202020204" pitchFamily="34" charset="0"/>
              </a:rPr>
              <a:t>?’” -Mother</a:t>
            </a:r>
            <a:endParaRPr lang="en-US" sz="1900" b="1" dirty="0">
              <a:latin typeface="Arial" panose="020B0604020202020204" pitchFamily="34" charset="0"/>
              <a:cs typeface="Arial" panose="020B0604020202020204" pitchFamily="34" charset="0"/>
            </a:endParaRPr>
          </a:p>
        </p:txBody>
      </p:sp>
      <p:sp>
        <p:nvSpPr>
          <p:cNvPr id="32" name="TextBox 31"/>
          <p:cNvSpPr txBox="1"/>
          <p:nvPr/>
        </p:nvSpPr>
        <p:spPr>
          <a:xfrm>
            <a:off x="487037" y="5776535"/>
            <a:ext cx="6897756"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Path to Homelessness</a:t>
            </a:r>
            <a:endParaRPr lang="en-US" sz="4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A72C2E-3FC5-2840-BF24-B6E03259169B}" type="slidenum">
              <a:rPr lang="en-US" smtClean="0"/>
              <a:t>29</a:t>
            </a:fld>
            <a:endParaRPr lang="en-US"/>
          </a:p>
        </p:txBody>
      </p:sp>
    </p:spTree>
    <p:extLst>
      <p:ext uri="{BB962C8B-B14F-4D97-AF65-F5344CB8AC3E}">
        <p14:creationId xmlns:p14="http://schemas.microsoft.com/office/powerpoint/2010/main" val="1258575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D80908E-EF9B-C84A-BEBE-E53850F968EB}" type="slidenum">
              <a:rPr lang="en-US" altLang="en-US" sz="1000"/>
              <a:pPr>
                <a:spcBef>
                  <a:spcPct val="0"/>
                </a:spcBef>
                <a:buFontTx/>
                <a:buNone/>
              </a:pPr>
              <a:t>3</a:t>
            </a:fld>
            <a:endParaRPr lang="en-US" altLang="en-US" sz="1000"/>
          </a:p>
        </p:txBody>
      </p:sp>
      <p:sp>
        <p:nvSpPr>
          <p:cNvPr id="5123" name="Rectangle 2"/>
          <p:cNvSpPr>
            <a:spLocks noGrp="1" noChangeArrowheads="1"/>
          </p:cNvSpPr>
          <p:nvPr>
            <p:ph type="title"/>
          </p:nvPr>
        </p:nvSpPr>
        <p:spPr>
          <a:xfrm>
            <a:off x="646111" y="568269"/>
            <a:ext cx="9404723" cy="1400530"/>
          </a:xfrm>
        </p:spPr>
        <p:txBody>
          <a:bodyPr/>
          <a:lstStyle/>
          <a:p>
            <a:pPr eaLnBrk="1" hangingPunct="1"/>
            <a:r>
              <a:rPr lang="en-US" altLang="en-US" sz="3600" dirty="0">
                <a:latin typeface="Arial" panose="020B0604020202020204" pitchFamily="34" charset="0"/>
                <a:cs typeface="Arial" panose="020B0604020202020204" pitchFamily="34" charset="0"/>
              </a:rPr>
              <a:t>Research Setting: Los Angeles </a:t>
            </a:r>
            <a:r>
              <a:rPr lang="en-US" altLang="en-US" sz="3600" dirty="0" smtClean="0">
                <a:latin typeface="Arial" panose="020B0604020202020204" pitchFamily="34" charset="0"/>
                <a:cs typeface="Arial" panose="020B0604020202020204" pitchFamily="34" charset="0"/>
              </a:rPr>
              <a:t>County</a:t>
            </a:r>
            <a:endParaRPr lang="en-US" altLang="en-US" sz="3600" dirty="0">
              <a:latin typeface="Arial" panose="020B0604020202020204" pitchFamily="34" charset="0"/>
              <a:cs typeface="Arial" panose="020B0604020202020204" pitchFamily="34" charset="0"/>
            </a:endParaRPr>
          </a:p>
        </p:txBody>
      </p:sp>
      <p:sp>
        <p:nvSpPr>
          <p:cNvPr id="5124" name="Rectangle 3"/>
          <p:cNvSpPr>
            <a:spLocks noGrp="1" noChangeArrowheads="1"/>
          </p:cNvSpPr>
          <p:nvPr>
            <p:ph type="body" idx="1"/>
          </p:nvPr>
        </p:nvSpPr>
        <p:spPr>
          <a:xfrm>
            <a:off x="252912" y="1589207"/>
            <a:ext cx="8065398" cy="5268793"/>
          </a:xfrm>
        </p:spPr>
        <p:txBody>
          <a:bodyPr>
            <a:normAutofit fontScale="32500" lnSpcReduction="20000"/>
          </a:bodyPr>
          <a:lstStyle/>
          <a:p>
            <a:pPr lvl="1" eaLnBrk="1" hangingPunct="1"/>
            <a:r>
              <a:rPr lang="en-US" altLang="en-US" sz="7400" dirty="0">
                <a:latin typeface="Arial" panose="020B0604020202020204" pitchFamily="34" charset="0"/>
                <a:cs typeface="Arial" panose="020B0604020202020204" pitchFamily="34" charset="0"/>
              </a:rPr>
              <a:t>4,000 Square </a:t>
            </a:r>
            <a:r>
              <a:rPr lang="en-US" altLang="en-US" sz="7400" dirty="0" smtClean="0">
                <a:latin typeface="Arial" panose="020B0604020202020204" pitchFamily="34" charset="0"/>
                <a:cs typeface="Arial" panose="020B0604020202020204" pitchFamily="34" charset="0"/>
              </a:rPr>
              <a:t>Miles</a:t>
            </a:r>
            <a:r>
              <a:rPr lang="en-US" altLang="en-US" sz="7400" baseline="30000" dirty="0" smtClean="0">
                <a:latin typeface="Arial" panose="020B0604020202020204" pitchFamily="34" charset="0"/>
                <a:cs typeface="Arial" panose="020B0604020202020204" pitchFamily="34" charset="0"/>
              </a:rPr>
              <a:t>1</a:t>
            </a:r>
            <a:endParaRPr lang="en-US" altLang="en-US" sz="7400" baseline="30000" dirty="0">
              <a:latin typeface="Arial" panose="020B0604020202020204" pitchFamily="34" charset="0"/>
              <a:cs typeface="Arial" panose="020B0604020202020204" pitchFamily="34" charset="0"/>
            </a:endParaRPr>
          </a:p>
          <a:p>
            <a:pPr lvl="1" eaLnBrk="1" hangingPunct="1"/>
            <a:r>
              <a:rPr lang="en-US" altLang="en-US" sz="7400" dirty="0" smtClean="0">
                <a:latin typeface="Arial" panose="020B0604020202020204" pitchFamily="34" charset="0"/>
                <a:cs typeface="Arial" panose="020B0604020202020204" pitchFamily="34" charset="0"/>
              </a:rPr>
              <a:t>10.1 </a:t>
            </a:r>
            <a:r>
              <a:rPr lang="en-US" altLang="en-US" sz="7400" dirty="0">
                <a:latin typeface="Arial" panose="020B0604020202020204" pitchFamily="34" charset="0"/>
                <a:cs typeface="Arial" panose="020B0604020202020204" pitchFamily="34" charset="0"/>
              </a:rPr>
              <a:t>Million </a:t>
            </a:r>
            <a:r>
              <a:rPr lang="en-US" altLang="en-US" sz="7400" dirty="0" smtClean="0">
                <a:latin typeface="Arial" panose="020B0604020202020204" pitchFamily="34" charset="0"/>
                <a:cs typeface="Arial" panose="020B0604020202020204" pitchFamily="34" charset="0"/>
              </a:rPr>
              <a:t>People</a:t>
            </a:r>
            <a:r>
              <a:rPr lang="en-US" altLang="en-US" sz="7400" baseline="30000" dirty="0" smtClean="0">
                <a:latin typeface="Arial" panose="020B0604020202020204" pitchFamily="34" charset="0"/>
                <a:cs typeface="Arial" panose="020B0604020202020204" pitchFamily="34" charset="0"/>
              </a:rPr>
              <a:t>2</a:t>
            </a:r>
            <a:endParaRPr lang="en-US" altLang="en-US" sz="7400" baseline="30000" dirty="0">
              <a:latin typeface="Arial" panose="020B0604020202020204" pitchFamily="34" charset="0"/>
              <a:cs typeface="Arial" panose="020B0604020202020204" pitchFamily="34" charset="0"/>
            </a:endParaRPr>
          </a:p>
          <a:p>
            <a:pPr lvl="2"/>
            <a:r>
              <a:rPr lang="en-US" altLang="en-US" sz="7400" dirty="0">
                <a:latin typeface="Arial" panose="020B0604020202020204" pitchFamily="34" charset="0"/>
                <a:cs typeface="Arial" panose="020B0604020202020204" pitchFamily="34" charset="0"/>
              </a:rPr>
              <a:t>Race/Ethnicity</a:t>
            </a:r>
          </a:p>
          <a:p>
            <a:pPr lvl="3"/>
            <a:r>
              <a:rPr lang="en-US" altLang="en-US" sz="7400" dirty="0" smtClean="0">
                <a:latin typeface="Arial" panose="020B0604020202020204" pitchFamily="34" charset="0"/>
                <a:cs typeface="Arial" panose="020B0604020202020204" pitchFamily="34" charset="0"/>
              </a:rPr>
              <a:t>49% </a:t>
            </a:r>
            <a:r>
              <a:rPr lang="en-US" altLang="en-US" sz="7400" dirty="0">
                <a:latin typeface="Arial" panose="020B0604020202020204" pitchFamily="34" charset="0"/>
                <a:cs typeface="Arial" panose="020B0604020202020204" pitchFamily="34" charset="0"/>
              </a:rPr>
              <a:t>Latino</a:t>
            </a:r>
          </a:p>
          <a:p>
            <a:pPr lvl="3"/>
            <a:r>
              <a:rPr lang="en-US" altLang="en-US" sz="7400" dirty="0" smtClean="0">
                <a:latin typeface="Arial" panose="020B0604020202020204" pitchFamily="34" charset="0"/>
                <a:cs typeface="Arial" panose="020B0604020202020204" pitchFamily="34" charset="0"/>
              </a:rPr>
              <a:t>27% </a:t>
            </a:r>
            <a:r>
              <a:rPr lang="en-US" altLang="en-US" sz="7400" dirty="0">
                <a:latin typeface="Arial" panose="020B0604020202020204" pitchFamily="34" charset="0"/>
                <a:cs typeface="Arial" panose="020B0604020202020204" pitchFamily="34" charset="0"/>
              </a:rPr>
              <a:t>White</a:t>
            </a:r>
          </a:p>
          <a:p>
            <a:pPr lvl="3"/>
            <a:r>
              <a:rPr lang="en-US" altLang="en-US" sz="7400" dirty="0" smtClean="0">
                <a:latin typeface="Arial" panose="020B0604020202020204" pitchFamily="34" charset="0"/>
                <a:cs typeface="Arial" panose="020B0604020202020204" pitchFamily="34" charset="0"/>
              </a:rPr>
              <a:t>15% </a:t>
            </a:r>
            <a:r>
              <a:rPr lang="en-US" altLang="en-US" sz="7400" dirty="0">
                <a:latin typeface="Arial" panose="020B0604020202020204" pitchFamily="34" charset="0"/>
                <a:cs typeface="Arial" panose="020B0604020202020204" pitchFamily="34" charset="0"/>
              </a:rPr>
              <a:t>Asian/Pacific Islander</a:t>
            </a:r>
          </a:p>
          <a:p>
            <a:pPr lvl="3"/>
            <a:r>
              <a:rPr lang="en-US" altLang="en-US" sz="7400" dirty="0" smtClean="0">
                <a:latin typeface="Arial" panose="020B0604020202020204" pitchFamily="34" charset="0"/>
                <a:cs typeface="Arial" panose="020B0604020202020204" pitchFamily="34" charset="0"/>
              </a:rPr>
              <a:t>9% </a:t>
            </a:r>
            <a:r>
              <a:rPr lang="en-US" altLang="en-US" sz="7400" dirty="0">
                <a:latin typeface="Arial" panose="020B0604020202020204" pitchFamily="34" charset="0"/>
                <a:cs typeface="Arial" panose="020B0604020202020204" pitchFamily="34" charset="0"/>
              </a:rPr>
              <a:t>African </a:t>
            </a:r>
            <a:r>
              <a:rPr lang="en-US" altLang="en-US" sz="7400" dirty="0" smtClean="0">
                <a:latin typeface="Arial" panose="020B0604020202020204" pitchFamily="34" charset="0"/>
                <a:cs typeface="Arial" panose="020B0604020202020204" pitchFamily="34" charset="0"/>
              </a:rPr>
              <a:t>American</a:t>
            </a:r>
          </a:p>
          <a:p>
            <a:pPr lvl="3"/>
            <a:r>
              <a:rPr lang="en-US" altLang="en-US" sz="7400" dirty="0" smtClean="0">
                <a:latin typeface="Arial" panose="020B0604020202020204" pitchFamily="34" charset="0"/>
                <a:cs typeface="Arial" panose="020B0604020202020204" pitchFamily="34" charset="0"/>
              </a:rPr>
              <a:t>1.5% American Indian</a:t>
            </a:r>
            <a:endParaRPr lang="en-US" altLang="en-US" sz="7400" dirty="0">
              <a:latin typeface="Arial" panose="020B0604020202020204" pitchFamily="34" charset="0"/>
              <a:cs typeface="Arial" panose="020B0604020202020204" pitchFamily="34" charset="0"/>
            </a:endParaRPr>
          </a:p>
          <a:p>
            <a:pPr lvl="2"/>
            <a:r>
              <a:rPr lang="en-US" altLang="en-US" sz="7400" dirty="0" smtClean="0">
                <a:latin typeface="Arial" panose="020B0604020202020204" pitchFamily="34" charset="0"/>
                <a:cs typeface="Arial" panose="020B0604020202020204" pitchFamily="34" charset="0"/>
              </a:rPr>
              <a:t>Over </a:t>
            </a:r>
            <a:r>
              <a:rPr lang="en-US" altLang="en-US" sz="7400" dirty="0">
                <a:latin typeface="Arial" panose="020B0604020202020204" pitchFamily="34" charset="0"/>
                <a:cs typeface="Arial" panose="020B0604020202020204" pitchFamily="34" charset="0"/>
              </a:rPr>
              <a:t>100 different languages spoken</a:t>
            </a:r>
          </a:p>
          <a:p>
            <a:pPr lvl="2"/>
            <a:r>
              <a:rPr lang="en-US" altLang="en-US" sz="7400" dirty="0">
                <a:latin typeface="Arial" panose="020B0604020202020204" pitchFamily="34" charset="0"/>
                <a:cs typeface="Arial" panose="020B0604020202020204" pitchFamily="34" charset="0"/>
              </a:rPr>
              <a:t>16% living in </a:t>
            </a:r>
            <a:r>
              <a:rPr lang="en-US" altLang="en-US" sz="7400" dirty="0" smtClean="0">
                <a:latin typeface="Arial" panose="020B0604020202020204" pitchFamily="34" charset="0"/>
                <a:cs typeface="Arial" panose="020B0604020202020204" pitchFamily="34" charset="0"/>
              </a:rPr>
              <a:t>poverty</a:t>
            </a:r>
            <a:endParaRPr lang="en-US" altLang="en-US" sz="7400" dirty="0">
              <a:latin typeface="Arial" panose="020B0604020202020204" pitchFamily="34" charset="0"/>
              <a:cs typeface="Arial" panose="020B0604020202020204" pitchFamily="34" charset="0"/>
            </a:endParaRPr>
          </a:p>
          <a:p>
            <a:pPr marL="57150" indent="0">
              <a:buNone/>
            </a:pPr>
            <a:endParaRPr lang="en-US" altLang="en-US" sz="3700" i="1" dirty="0"/>
          </a:p>
          <a:p>
            <a:pPr marL="57150" indent="0">
              <a:buNone/>
            </a:pPr>
            <a:r>
              <a:rPr lang="en-US" altLang="en-US" sz="3700" i="1" baseline="30000" dirty="0" smtClean="0">
                <a:latin typeface="Arial" panose="020B0604020202020204" pitchFamily="34" charset="0"/>
                <a:cs typeface="Arial" panose="020B0604020202020204" pitchFamily="34" charset="0"/>
              </a:rPr>
              <a:t>1</a:t>
            </a:r>
            <a:r>
              <a:rPr lang="en-US" altLang="en-US" sz="3700" i="1" dirty="0" smtClean="0">
                <a:latin typeface="Arial" panose="020B0604020202020204" pitchFamily="34" charset="0"/>
                <a:cs typeface="Arial" panose="020B0604020202020204" pitchFamily="34" charset="0"/>
              </a:rPr>
              <a:t>www.lacounty.gov </a:t>
            </a:r>
            <a:r>
              <a:rPr lang="en-US" altLang="en-US" sz="3700" i="1" dirty="0">
                <a:latin typeface="Arial" panose="020B0604020202020204" pitchFamily="34" charset="0"/>
                <a:cs typeface="Arial" panose="020B0604020202020204" pitchFamily="34" charset="0"/>
              </a:rPr>
              <a:t>› </a:t>
            </a:r>
            <a:r>
              <a:rPr lang="en-US" altLang="en-US" sz="3700" i="1" dirty="0">
                <a:solidFill>
                  <a:srgbClr val="FF0000"/>
                </a:solidFill>
                <a:latin typeface="Arial" panose="020B0604020202020204" pitchFamily="34" charset="0"/>
                <a:cs typeface="Arial" panose="020B0604020202020204" pitchFamily="34" charset="0"/>
                <a:hlinkClick r:id="rId6"/>
              </a:rPr>
              <a:t>Home</a:t>
            </a:r>
            <a:r>
              <a:rPr lang="en-US" altLang="en-US" sz="3700" i="1" dirty="0">
                <a:latin typeface="Arial" panose="020B0604020202020204" pitchFamily="34" charset="0"/>
                <a:cs typeface="Arial" panose="020B0604020202020204" pitchFamily="34" charset="0"/>
              </a:rPr>
              <a:t> › </a:t>
            </a:r>
            <a:r>
              <a:rPr lang="en-US" altLang="en-US" sz="3700" i="1" dirty="0">
                <a:latin typeface="Arial" panose="020B0604020202020204" pitchFamily="34" charset="0"/>
                <a:cs typeface="Arial" panose="020B0604020202020204" pitchFamily="34" charset="0"/>
                <a:hlinkClick r:id="rId7"/>
              </a:rPr>
              <a:t>Government</a:t>
            </a:r>
            <a:r>
              <a:rPr lang="en-US" altLang="en-US" sz="3700" dirty="0">
                <a:latin typeface="Arial" panose="020B0604020202020204" pitchFamily="34" charset="0"/>
                <a:cs typeface="Arial" panose="020B0604020202020204" pitchFamily="34" charset="0"/>
              </a:rPr>
              <a:t>‎ </a:t>
            </a:r>
            <a:r>
              <a:rPr lang="en-US" altLang="en-US" sz="3700" dirty="0">
                <a:latin typeface="Arial" panose="020B0604020202020204" pitchFamily="34" charset="0"/>
                <a:cs typeface="Arial" panose="020B0604020202020204" pitchFamily="34" charset="0"/>
                <a:hlinkClick r:id="rId8"/>
              </a:rPr>
              <a:t>Geography &amp; Statistics</a:t>
            </a:r>
            <a:r>
              <a:rPr lang="en-US" altLang="en-US" sz="3700" i="1" dirty="0">
                <a:latin typeface="Arial" panose="020B0604020202020204" pitchFamily="34" charset="0"/>
                <a:cs typeface="Arial" panose="020B0604020202020204" pitchFamily="34" charset="0"/>
              </a:rPr>
              <a:t> › </a:t>
            </a:r>
            <a:r>
              <a:rPr lang="en-US" altLang="en-US" sz="3700" dirty="0">
                <a:latin typeface="Arial" panose="020B0604020202020204" pitchFamily="34" charset="0"/>
                <a:cs typeface="Arial" panose="020B0604020202020204" pitchFamily="34" charset="0"/>
              </a:rPr>
              <a:t>LAC Geography &amp; Statistics Details, 2013</a:t>
            </a:r>
            <a:endParaRPr lang="en-US" altLang="en-US" sz="3700" i="1" dirty="0">
              <a:latin typeface="Arial" panose="020B0604020202020204" pitchFamily="34" charset="0"/>
              <a:cs typeface="Arial" panose="020B0604020202020204" pitchFamily="34" charset="0"/>
              <a:hlinkClick r:id="rId9"/>
            </a:endParaRPr>
          </a:p>
          <a:p>
            <a:pPr marL="57150" lvl="1" indent="0">
              <a:buNone/>
            </a:pPr>
            <a:r>
              <a:rPr lang="en-US" altLang="en-US" sz="3700" baseline="30000" dirty="0" smtClean="0">
                <a:latin typeface="Arial" panose="020B0604020202020204" pitchFamily="34" charset="0"/>
                <a:cs typeface="Arial" panose="020B0604020202020204" pitchFamily="34" charset="0"/>
              </a:rPr>
              <a:t>2</a:t>
            </a:r>
            <a:r>
              <a:rPr lang="en-US" altLang="en-US" sz="3700" i="1" dirty="0" smtClean="0">
                <a:latin typeface="Arial" panose="020B0604020202020204" pitchFamily="34" charset="0"/>
                <a:cs typeface="Arial" panose="020B0604020202020204" pitchFamily="34" charset="0"/>
                <a:hlinkClick r:id="rId9"/>
              </a:rPr>
              <a:t>Los Angeles County</a:t>
            </a:r>
            <a:r>
              <a:rPr lang="en-US" altLang="en-US" sz="3700" dirty="0" smtClean="0">
                <a:latin typeface="Arial" panose="020B0604020202020204" pitchFamily="34" charset="0"/>
                <a:cs typeface="Arial" panose="020B0604020202020204" pitchFamily="34" charset="0"/>
                <a:hlinkClick r:id="rId9"/>
              </a:rPr>
              <a:t> </a:t>
            </a:r>
            <a:r>
              <a:rPr lang="en-US" altLang="en-US" sz="3700" dirty="0" err="1" smtClean="0">
                <a:latin typeface="Arial" panose="020B0604020202020204" pitchFamily="34" charset="0"/>
                <a:cs typeface="Arial" panose="020B0604020202020204" pitchFamily="34" charset="0"/>
                <a:hlinkClick r:id="rId9"/>
              </a:rPr>
              <a:t>QuickFacts</a:t>
            </a:r>
            <a:r>
              <a:rPr lang="en-US" altLang="en-US" sz="3700" dirty="0" smtClean="0">
                <a:latin typeface="Arial" panose="020B0604020202020204" pitchFamily="34" charset="0"/>
                <a:cs typeface="Arial" panose="020B0604020202020204" pitchFamily="34" charset="0"/>
                <a:hlinkClick r:id="rId9"/>
              </a:rPr>
              <a:t> from the US Census Bureau</a:t>
            </a:r>
            <a:r>
              <a:rPr lang="en-US" altLang="en-US" sz="3700" dirty="0" smtClean="0">
                <a:latin typeface="Arial" panose="020B0604020202020204" pitchFamily="34" charset="0"/>
                <a:cs typeface="Arial" panose="020B0604020202020204" pitchFamily="34" charset="0"/>
              </a:rPr>
              <a:t>.  2016</a:t>
            </a:r>
            <a:endParaRPr lang="en-US" altLang="en-US" sz="37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3885" y="1473651"/>
            <a:ext cx="5475812" cy="3077406"/>
          </a:xfrm>
          <a:prstGeom prst="rect">
            <a:avLst/>
          </a:prstGeom>
        </p:spPr>
      </p:pic>
    </p:spTree>
    <p:extLst>
      <p:ext uri="{BB962C8B-B14F-4D97-AF65-F5344CB8AC3E}">
        <p14:creationId xmlns:p14="http://schemas.microsoft.com/office/powerpoint/2010/main" val="2049896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79572"/>
            <a:ext cx="9404723" cy="1400530"/>
          </a:xfrm>
        </p:spPr>
        <p:txBody>
          <a:bodyPr/>
          <a:lstStyle/>
          <a:p>
            <a:r>
              <a:rPr lang="en-US" sz="3600" dirty="0">
                <a:latin typeface="Arial" panose="020B0604020202020204" pitchFamily="34" charset="0"/>
                <a:cs typeface="Arial" panose="020B0604020202020204" pitchFamily="34" charset="0"/>
              </a:rPr>
              <a:t>Homeless Children are at Risk </a:t>
            </a:r>
            <a:r>
              <a:rPr lang="en-US" sz="3600" dirty="0" smtClean="0">
                <a:latin typeface="Arial" panose="020B0604020202020204" pitchFamily="34" charset="0"/>
                <a:cs typeface="Arial" panose="020B0604020202020204" pitchFamily="34" charset="0"/>
              </a:rPr>
              <a:t>for</a:t>
            </a:r>
            <a:r>
              <a:rPr lang="en-US" sz="36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635939" y="2024698"/>
            <a:ext cx="8660032" cy="3477183"/>
          </a:xfrm>
        </p:spPr>
        <p:txBody>
          <a:bodyPr>
            <a:normAutofit/>
          </a:bodyPr>
          <a:lstStyle/>
          <a:p>
            <a:pPr lvl="1"/>
            <a:r>
              <a:rPr lang="en-US" sz="2600" dirty="0">
                <a:latin typeface="Arial" panose="020B0604020202020204" pitchFamily="34" charset="0"/>
                <a:cs typeface="Arial" panose="020B0604020202020204" pitchFamily="34" charset="0"/>
              </a:rPr>
              <a:t>Poor health </a:t>
            </a:r>
          </a:p>
          <a:p>
            <a:pPr lvl="1"/>
            <a:r>
              <a:rPr lang="en-US" sz="2600" dirty="0">
                <a:latin typeface="Arial" panose="020B0604020202020204" pitchFamily="34" charset="0"/>
                <a:cs typeface="Arial" panose="020B0604020202020204" pitchFamily="34" charset="0"/>
              </a:rPr>
              <a:t>Mental health problems </a:t>
            </a:r>
            <a:endParaRPr lang="en-US" sz="2600" dirty="0" smtClean="0">
              <a:latin typeface="Arial" panose="020B0604020202020204" pitchFamily="34" charset="0"/>
              <a:cs typeface="Arial" panose="020B0604020202020204" pitchFamily="34" charset="0"/>
            </a:endParaRPr>
          </a:p>
          <a:p>
            <a:pPr lvl="1"/>
            <a:r>
              <a:rPr lang="en-US" sz="2600" dirty="0" smtClean="0">
                <a:latin typeface="Arial" panose="020B0604020202020204" pitchFamily="34" charset="0"/>
                <a:cs typeface="Arial" panose="020B0604020202020204" pitchFamily="34" charset="0"/>
              </a:rPr>
              <a:t>Substance use </a:t>
            </a:r>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Out of home placements</a:t>
            </a:r>
          </a:p>
          <a:p>
            <a:pPr lvl="1"/>
            <a:r>
              <a:rPr lang="en-US" sz="2600" dirty="0" smtClean="0">
                <a:latin typeface="Arial" panose="020B0604020202020204" pitchFamily="34" charset="0"/>
                <a:cs typeface="Arial" panose="020B0604020202020204" pitchFamily="34" charset="0"/>
              </a:rPr>
              <a:t>Academic </a:t>
            </a:r>
            <a:r>
              <a:rPr lang="en-US" sz="2600" dirty="0">
                <a:latin typeface="Arial" panose="020B0604020202020204" pitchFamily="34" charset="0"/>
                <a:cs typeface="Arial" panose="020B0604020202020204" pitchFamily="34" charset="0"/>
              </a:rPr>
              <a:t>failures</a:t>
            </a:r>
          </a:p>
          <a:p>
            <a:pPr lvl="1"/>
            <a:r>
              <a:rPr lang="en-US" sz="2600" dirty="0">
                <a:latin typeface="Arial" panose="020B0604020202020204" pitchFamily="34" charset="0"/>
                <a:cs typeface="Arial" panose="020B0604020202020204" pitchFamily="34" charset="0"/>
              </a:rPr>
              <a:t>Later homelessness </a:t>
            </a:r>
          </a:p>
        </p:txBody>
      </p:sp>
      <p:sp>
        <p:nvSpPr>
          <p:cNvPr id="5" name="Slide Number Placeholder 4"/>
          <p:cNvSpPr>
            <a:spLocks noGrp="1"/>
          </p:cNvSpPr>
          <p:nvPr>
            <p:ph type="sldNum" sz="quarter" idx="12"/>
          </p:nvPr>
        </p:nvSpPr>
        <p:spPr/>
        <p:txBody>
          <a:bodyPr/>
          <a:lstStyle/>
          <a:p>
            <a:fld id="{558C3657-5A95-7944-8AAC-8E5C33C8ACBD}" type="slidenum">
              <a:rPr lang="en-US" smtClean="0"/>
              <a:t>30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45" y="1853248"/>
            <a:ext cx="3337894" cy="319736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1180618" y="5741043"/>
            <a:ext cx="7650866" cy="646331"/>
          </a:xfrm>
          <a:prstGeom prst="rect">
            <a:avLst/>
          </a:prstGeom>
          <a:noFill/>
        </p:spPr>
        <p:txBody>
          <a:bodyPr wrap="square" rtlCol="0">
            <a:spAutoFit/>
          </a:bodyPr>
          <a:lstStyle/>
          <a:p>
            <a:r>
              <a:rPr lang="en-US" dirty="0" smtClean="0"/>
              <a:t>(Zima et al, 1996; Buckner et al, 1999; </a:t>
            </a:r>
            <a:r>
              <a:rPr lang="en-US" dirty="0" err="1" smtClean="0"/>
              <a:t>Bassuk</a:t>
            </a:r>
            <a:r>
              <a:rPr lang="en-US" dirty="0" smtClean="0"/>
              <a:t>, 1987; </a:t>
            </a:r>
            <a:r>
              <a:rPr lang="en-US" dirty="0" err="1" smtClean="0"/>
              <a:t>Bassuk</a:t>
            </a:r>
            <a:r>
              <a:rPr lang="en-US" dirty="0" smtClean="0"/>
              <a:t>, 2015; Yoshikawa, 2012) </a:t>
            </a:r>
            <a:endParaRPr lang="en-US" dirty="0"/>
          </a:p>
        </p:txBody>
      </p:sp>
    </p:spTree>
    <p:extLst>
      <p:ext uri="{BB962C8B-B14F-4D97-AF65-F5344CB8AC3E}">
        <p14:creationId xmlns:p14="http://schemas.microsoft.com/office/powerpoint/2010/main" val="428069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53" y="572014"/>
            <a:ext cx="10261312" cy="2024138"/>
          </a:xfrm>
        </p:spPr>
        <p:txBody>
          <a:bodyPr/>
          <a:lstStyle/>
          <a:p>
            <a:r>
              <a:rPr lang="en-US" sz="3600" dirty="0" smtClean="0">
                <a:solidFill>
                  <a:schemeClr val="tx1"/>
                </a:solidFill>
                <a:latin typeface="Arial" panose="020B0604020202020204" pitchFamily="34" charset="0"/>
                <a:cs typeface="Arial" panose="020B0604020202020204" pitchFamily="34" charset="0"/>
              </a:rPr>
              <a:t>Research Aim: Adapting and Piloting a Family-Based Program (FOCUS) for Homeless Families with Parental SUDs Within Transitional Housing </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2479" y="2620554"/>
            <a:ext cx="9901386" cy="3646235"/>
          </a:xfrm>
        </p:spPr>
        <p:txBody>
          <a:bodyPr>
            <a:normAutofit/>
          </a:bodyPr>
          <a:lstStyle/>
          <a:p>
            <a:r>
              <a:rPr lang="en-US" sz="2600" dirty="0" smtClean="0">
                <a:latin typeface="Arial" panose="020B0604020202020204" pitchFamily="34" charset="0"/>
                <a:cs typeface="Arial" panose="020B0604020202020204" pitchFamily="34" charset="0"/>
              </a:rPr>
              <a:t>6-8 session family </a:t>
            </a:r>
            <a:r>
              <a:rPr lang="en-US" sz="2600" dirty="0">
                <a:latin typeface="Arial" panose="020B0604020202020204" pitchFamily="34" charset="0"/>
                <a:cs typeface="Arial" panose="020B0604020202020204" pitchFamily="34" charset="0"/>
              </a:rPr>
              <a:t>preventive intervention </a:t>
            </a: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Found to improve youth </a:t>
            </a:r>
            <a:r>
              <a:rPr lang="en-US" sz="2600" dirty="0">
                <a:latin typeface="Arial" panose="020B0604020202020204" pitchFamily="34" charset="0"/>
                <a:cs typeface="Arial" panose="020B0604020202020204" pitchFamily="34" charset="0"/>
              </a:rPr>
              <a:t>depression, anxiety, coping, and </a:t>
            </a:r>
            <a:r>
              <a:rPr lang="en-US" sz="2600" dirty="0" smtClean="0">
                <a:latin typeface="Arial" panose="020B0604020202020204" pitchFamily="34" charset="0"/>
                <a:cs typeface="Arial" panose="020B0604020202020204" pitchFamily="34" charset="0"/>
              </a:rPr>
              <a:t>family functioning </a:t>
            </a:r>
          </a:p>
          <a:p>
            <a:r>
              <a:rPr lang="en-US" sz="2600" dirty="0" smtClean="0">
                <a:latin typeface="Arial" panose="020B0604020202020204" pitchFamily="34" charset="0"/>
                <a:cs typeface="Arial" panose="020B0604020202020204" pitchFamily="34" charset="0"/>
              </a:rPr>
              <a:t>Goal to decrease family stress and improve mental health and coping among high-risk youth in homeless families with parental SUDs</a:t>
            </a:r>
          </a:p>
        </p:txBody>
      </p:sp>
      <p:sp>
        <p:nvSpPr>
          <p:cNvPr id="5" name="Slide Number Placeholder 4"/>
          <p:cNvSpPr>
            <a:spLocks noGrp="1"/>
          </p:cNvSpPr>
          <p:nvPr>
            <p:ph type="sldNum" sz="quarter" idx="12"/>
          </p:nvPr>
        </p:nvSpPr>
        <p:spPr/>
        <p:txBody>
          <a:bodyPr/>
          <a:lstStyle/>
          <a:p>
            <a:fld id="{558C3657-5A95-7944-8AAC-8E5C33C8ACBD}" type="slidenum">
              <a:rPr lang="en-US" smtClean="0"/>
              <a:t>31</a:t>
            </a:fld>
            <a:endParaRPr lang="en-US"/>
          </a:p>
        </p:txBody>
      </p:sp>
      <p:sp>
        <p:nvSpPr>
          <p:cNvPr id="4" name="TextBox 3"/>
          <p:cNvSpPr txBox="1"/>
          <p:nvPr/>
        </p:nvSpPr>
        <p:spPr>
          <a:xfrm>
            <a:off x="764498" y="5726243"/>
            <a:ext cx="5651292" cy="369332"/>
          </a:xfrm>
          <a:prstGeom prst="rect">
            <a:avLst/>
          </a:prstGeom>
          <a:noFill/>
        </p:spPr>
        <p:txBody>
          <a:bodyPr wrap="square" rtlCol="0">
            <a:spAutoFit/>
          </a:bodyPr>
          <a:lstStyle/>
          <a:p>
            <a:r>
              <a:rPr lang="en-US" dirty="0" smtClean="0"/>
              <a:t>(Lester et al, 2012; Lester et al, 2016)</a:t>
            </a:r>
            <a:endParaRPr lang="en-US" dirty="0"/>
          </a:p>
        </p:txBody>
      </p:sp>
    </p:spTree>
    <p:extLst>
      <p:ext uri="{BB962C8B-B14F-4D97-AF65-F5344CB8AC3E}">
        <p14:creationId xmlns:p14="http://schemas.microsoft.com/office/powerpoint/2010/main" val="725379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18" y="156717"/>
            <a:ext cx="9097182" cy="1643508"/>
          </a:xfrm>
        </p:spPr>
        <p:txBody>
          <a:bodyPr/>
          <a:lstStyle/>
          <a:p>
            <a:r>
              <a:rPr lang="en-US" sz="3800" dirty="0" smtClean="0">
                <a:solidFill>
                  <a:schemeClr val="tx1"/>
                </a:solidFill>
                <a:latin typeface="Arial" charset="0"/>
                <a:ea typeface="Arial" charset="0"/>
                <a:cs typeface="Arial" charset="0"/>
              </a:rPr>
              <a:t>FOCUS (Families Overcoming Under Stress) Program Core Elements</a:t>
            </a:r>
            <a:endParaRPr lang="en-US" sz="3800" dirty="0">
              <a:solidFill>
                <a:schemeClr val="tx1"/>
              </a:solidFill>
              <a:latin typeface="Arial" charset="0"/>
              <a:ea typeface="Arial" charset="0"/>
              <a:cs typeface="Arial" charset="0"/>
            </a:endParaRPr>
          </a:p>
        </p:txBody>
      </p:sp>
      <p:sp>
        <p:nvSpPr>
          <p:cNvPr id="3" name="Content Placeholder 2"/>
          <p:cNvSpPr>
            <a:spLocks noGrp="1"/>
          </p:cNvSpPr>
          <p:nvPr>
            <p:ph idx="1"/>
          </p:nvPr>
        </p:nvSpPr>
        <p:spPr>
          <a:xfrm>
            <a:off x="659747" y="1657260"/>
            <a:ext cx="8214101" cy="4851984"/>
          </a:xfrm>
        </p:spPr>
        <p:txBody>
          <a:bodyPr>
            <a:normAutofit fontScale="92500" lnSpcReduction="20000"/>
          </a:bodyPr>
          <a:lstStyle/>
          <a:p>
            <a:r>
              <a:rPr lang="en-US" sz="3200" dirty="0">
                <a:latin typeface="Arial" charset="0"/>
                <a:ea typeface="Arial" charset="0"/>
                <a:cs typeface="Arial" charset="0"/>
              </a:rPr>
              <a:t>Trauma-informed </a:t>
            </a:r>
            <a:r>
              <a:rPr lang="en-US" sz="3200" dirty="0" smtClean="0">
                <a:latin typeface="Arial" charset="0"/>
                <a:ea typeface="Arial" charset="0"/>
                <a:cs typeface="Arial" charset="0"/>
              </a:rPr>
              <a:t>family-based preventive program </a:t>
            </a:r>
            <a:endParaRPr lang="en-US" sz="3200" dirty="0">
              <a:latin typeface="Arial" charset="0"/>
              <a:ea typeface="Arial" charset="0"/>
              <a:cs typeface="Arial" charset="0"/>
            </a:endParaRPr>
          </a:p>
          <a:p>
            <a:r>
              <a:rPr lang="en-US" sz="3200" dirty="0" smtClean="0">
                <a:latin typeface="Arial" charset="0"/>
                <a:ea typeface="Arial" charset="0"/>
                <a:cs typeface="Arial" charset="0"/>
              </a:rPr>
              <a:t>6-8 sessions with families </a:t>
            </a:r>
          </a:p>
          <a:p>
            <a:r>
              <a:rPr lang="en-US" sz="3200" dirty="0" smtClean="0">
                <a:latin typeface="Arial" charset="0"/>
                <a:ea typeface="Arial" charset="0"/>
                <a:cs typeface="Arial" charset="0"/>
              </a:rPr>
              <a:t>Family </a:t>
            </a:r>
            <a:r>
              <a:rPr lang="en-US" sz="3200" dirty="0">
                <a:latin typeface="Arial" charset="0"/>
                <a:ea typeface="Arial" charset="0"/>
                <a:cs typeface="Arial" charset="0"/>
              </a:rPr>
              <a:t>check-in, psychoeducation, narrative timeline, and five resilience skills:</a:t>
            </a:r>
          </a:p>
          <a:p>
            <a:pPr lvl="1"/>
            <a:r>
              <a:rPr lang="en-US" sz="3200" dirty="0">
                <a:latin typeface="Arial" charset="0"/>
                <a:ea typeface="Arial" charset="0"/>
                <a:cs typeface="Arial" charset="0"/>
              </a:rPr>
              <a:t>Emotion regulation </a:t>
            </a:r>
          </a:p>
          <a:p>
            <a:pPr lvl="1"/>
            <a:r>
              <a:rPr lang="en-US" sz="3200" dirty="0">
                <a:latin typeface="Arial" charset="0"/>
                <a:ea typeface="Arial" charset="0"/>
                <a:cs typeface="Arial" charset="0"/>
              </a:rPr>
              <a:t>Problem solving</a:t>
            </a:r>
          </a:p>
          <a:p>
            <a:pPr lvl="1"/>
            <a:r>
              <a:rPr lang="en-US" sz="3200" dirty="0">
                <a:latin typeface="Arial" charset="0"/>
                <a:ea typeface="Arial" charset="0"/>
                <a:cs typeface="Arial" charset="0"/>
              </a:rPr>
              <a:t>Communication </a:t>
            </a:r>
          </a:p>
          <a:p>
            <a:pPr lvl="1"/>
            <a:r>
              <a:rPr lang="en-US" sz="3200" dirty="0">
                <a:latin typeface="Arial" charset="0"/>
                <a:ea typeface="Arial" charset="0"/>
                <a:cs typeface="Arial" charset="0"/>
              </a:rPr>
              <a:t>Managing reminders</a:t>
            </a:r>
          </a:p>
          <a:p>
            <a:pPr lvl="1"/>
            <a:r>
              <a:rPr lang="en-US" sz="3200" dirty="0">
                <a:latin typeface="Arial" charset="0"/>
                <a:ea typeface="Arial" charset="0"/>
                <a:cs typeface="Arial" charset="0"/>
              </a:rPr>
              <a:t>Goal setting </a:t>
            </a:r>
          </a:p>
          <a:p>
            <a:endParaRPr lang="en-US" dirty="0"/>
          </a:p>
        </p:txBody>
      </p:sp>
      <p:sp>
        <p:nvSpPr>
          <p:cNvPr id="5" name="Slide Number Placeholder 4"/>
          <p:cNvSpPr>
            <a:spLocks noGrp="1"/>
          </p:cNvSpPr>
          <p:nvPr>
            <p:ph type="sldNum" sz="quarter" idx="12"/>
          </p:nvPr>
        </p:nvSpPr>
        <p:spPr/>
        <p:txBody>
          <a:bodyPr/>
          <a:lstStyle/>
          <a:p>
            <a:fld id="{558C3657-5A95-7944-8AAC-8E5C33C8ACBD}" type="slidenum">
              <a:rPr lang="en-US" smtClean="0"/>
              <a:t>32</a:t>
            </a:fld>
            <a:endParaRPr lang="en-US"/>
          </a:p>
        </p:txBody>
      </p:sp>
    </p:spTree>
    <p:extLst>
      <p:ext uri="{BB962C8B-B14F-4D97-AF65-F5344CB8AC3E}">
        <p14:creationId xmlns:p14="http://schemas.microsoft.com/office/powerpoint/2010/main" val="1760807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142D9-3470-4767-A51C-673DAD777BED}"/>
              </a:ext>
            </a:extLst>
          </p:cNvPr>
          <p:cNvSpPr>
            <a:spLocks noGrp="1"/>
          </p:cNvSpPr>
          <p:nvPr>
            <p:ph type="title"/>
          </p:nvPr>
        </p:nvSpPr>
        <p:spPr>
          <a:xfrm>
            <a:off x="565480" y="153682"/>
            <a:ext cx="9701264" cy="1400530"/>
          </a:xfrm>
        </p:spPr>
        <p:txBody>
          <a:bodyPr/>
          <a:lstStyle/>
          <a:p>
            <a:r>
              <a:rPr lang="en-US" sz="3600" dirty="0" smtClean="0">
                <a:solidFill>
                  <a:schemeClr val="tx1"/>
                </a:solidFill>
                <a:latin typeface="Arial" panose="020B0604020202020204" pitchFamily="34" charset="0"/>
                <a:cs typeface="Arial" panose="020B0604020202020204" pitchFamily="34" charset="0"/>
              </a:rPr>
              <a:t>Why Family-Based </a:t>
            </a:r>
            <a:r>
              <a:rPr lang="en-US" sz="3600" dirty="0">
                <a:solidFill>
                  <a:schemeClr val="tx1"/>
                </a:solidFill>
                <a:latin typeface="Arial" panose="020B0604020202020204" pitchFamily="34" charset="0"/>
                <a:cs typeface="Arial" panose="020B0604020202020204" pitchFamily="34" charset="0"/>
              </a:rPr>
              <a:t>Preventive Programs </a:t>
            </a:r>
            <a:r>
              <a:rPr lang="en-US" sz="3600" dirty="0" smtClean="0">
                <a:solidFill>
                  <a:schemeClr val="tx1"/>
                </a:solidFill>
                <a:latin typeface="Arial" panose="020B0604020202020204" pitchFamily="34" charset="0"/>
                <a:cs typeface="Arial" panose="020B0604020202020204" pitchFamily="34" charset="0"/>
              </a:rPr>
              <a:t>for Homeless Families are Needed </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E310AEA-92E8-4CC1-86DB-9598D50670AC}"/>
              </a:ext>
            </a:extLst>
          </p:cNvPr>
          <p:cNvSpPr>
            <a:spLocks noGrp="1"/>
          </p:cNvSpPr>
          <p:nvPr>
            <p:ph idx="1"/>
          </p:nvPr>
        </p:nvSpPr>
        <p:spPr>
          <a:xfrm>
            <a:off x="415011" y="1676340"/>
            <a:ext cx="8348060" cy="4910198"/>
          </a:xfrm>
        </p:spPr>
        <p:txBody>
          <a:bodyPr>
            <a:normAutofit lnSpcReduction="10000"/>
          </a:bodyPr>
          <a:lstStyle/>
          <a:p>
            <a:r>
              <a:rPr lang="en-US" sz="2400" dirty="0" smtClean="0">
                <a:latin typeface="Arial" panose="020B0604020202020204" pitchFamily="34" charset="0"/>
                <a:cs typeface="Arial" panose="020B0604020202020204" pitchFamily="34" charset="0"/>
              </a:rPr>
              <a:t>Children exist within a </a:t>
            </a:r>
            <a:r>
              <a:rPr lang="en-US" sz="2400" b="1" dirty="0" smtClean="0">
                <a:solidFill>
                  <a:schemeClr val="accent3">
                    <a:lumMod val="60000"/>
                    <a:lumOff val="40000"/>
                  </a:schemeClr>
                </a:solidFill>
                <a:latin typeface="Arial" panose="020B0604020202020204" pitchFamily="34" charset="0"/>
                <a:cs typeface="Arial" panose="020B0604020202020204" pitchFamily="34" charset="0"/>
              </a:rPr>
              <a:t>family system</a:t>
            </a:r>
            <a:endParaRPr lang="en-US" sz="2400" b="1" dirty="0">
              <a:solidFill>
                <a:schemeClr val="accent3">
                  <a:lumMod val="60000"/>
                  <a:lumOff val="40000"/>
                </a:schemeClr>
              </a:solidFill>
              <a:latin typeface="Arial" panose="020B0604020202020204" pitchFamily="34" charset="0"/>
              <a:cs typeface="Arial" panose="020B0604020202020204" pitchFamily="34" charset="0"/>
            </a:endParaRPr>
          </a:p>
          <a:p>
            <a:r>
              <a:rPr lang="en-US" sz="2400" b="1" dirty="0">
                <a:solidFill>
                  <a:schemeClr val="accent3">
                    <a:lumMod val="60000"/>
                    <a:lumOff val="40000"/>
                  </a:schemeClr>
                </a:solidFill>
                <a:latin typeface="Arial" panose="020B0604020202020204" pitchFamily="34" charset="0"/>
                <a:ea typeface="ＭＳ Ｐゴシック" charset="0"/>
                <a:cs typeface="Arial" panose="020B0604020202020204" pitchFamily="34" charset="0"/>
              </a:rPr>
              <a:t>Supportive and responsive parenting </a:t>
            </a:r>
            <a:r>
              <a:rPr lang="en-US" sz="2400" dirty="0">
                <a:latin typeface="Arial" panose="020B0604020202020204" pitchFamily="34" charset="0"/>
                <a:ea typeface="ＭＳ Ｐゴシック" charset="0"/>
                <a:cs typeface="Arial" panose="020B0604020202020204" pitchFamily="34" charset="0"/>
              </a:rPr>
              <a:t>is the strongest protective factor for children exposed to adversity (Luther, 2006</a:t>
            </a:r>
            <a:r>
              <a:rPr lang="en-US" sz="2400" dirty="0" smtClean="0">
                <a:latin typeface="Arial" panose="020B0604020202020204" pitchFamily="34" charset="0"/>
                <a:ea typeface="ＭＳ Ｐゴシック"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ea typeface="ＭＳ Ｐゴシック" charset="0"/>
                <a:cs typeface="Arial" panose="020B0604020202020204" pitchFamily="34" charset="0"/>
              </a:rPr>
              <a:t> 2009 IOM report on preventing mental health problems in youth </a:t>
            </a:r>
            <a:r>
              <a:rPr lang="en-US" sz="2400" dirty="0" smtClean="0">
                <a:latin typeface="Arial" panose="020B0604020202020204" pitchFamily="34" charset="0"/>
                <a:ea typeface="ＭＳ Ｐゴシック" charset="0"/>
                <a:cs typeface="Arial" panose="020B0604020202020204" pitchFamily="34" charset="0"/>
              </a:rPr>
              <a:t>called </a:t>
            </a:r>
            <a:r>
              <a:rPr lang="en-US" sz="2400" dirty="0">
                <a:latin typeface="Arial" panose="020B0604020202020204" pitchFamily="34" charset="0"/>
                <a:ea typeface="ＭＳ Ｐゴシック" charset="0"/>
                <a:cs typeface="Arial" panose="020B0604020202020204" pitchFamily="34" charset="0"/>
              </a:rPr>
              <a:t>for </a:t>
            </a:r>
            <a:r>
              <a:rPr lang="en-US" sz="2400" b="1" dirty="0">
                <a:solidFill>
                  <a:schemeClr val="accent3">
                    <a:lumMod val="60000"/>
                    <a:lumOff val="40000"/>
                  </a:schemeClr>
                </a:solidFill>
                <a:latin typeface="Arial" panose="020B0604020202020204" pitchFamily="34" charset="0"/>
                <a:ea typeface="ＭＳ Ｐゴシック" charset="0"/>
                <a:cs typeface="Arial" panose="020B0604020202020204" pitchFamily="34" charset="0"/>
              </a:rPr>
              <a:t>family interventions to strengthen parenting </a:t>
            </a:r>
            <a:r>
              <a:rPr lang="en-US" sz="2400" dirty="0">
                <a:latin typeface="Arial" panose="020B0604020202020204" pitchFamily="34" charset="0"/>
                <a:ea typeface="ＭＳ Ｐゴシック" charset="0"/>
                <a:cs typeface="Arial" panose="020B0604020202020204" pitchFamily="34" charset="0"/>
              </a:rPr>
              <a:t>(</a:t>
            </a:r>
            <a:r>
              <a:rPr lang="en-US" sz="2400" dirty="0">
                <a:latin typeface="Arial" panose="020B0604020202020204" pitchFamily="34" charset="0"/>
                <a:cs typeface="Arial" panose="020B0604020202020204" pitchFamily="34" charset="0"/>
              </a:rPr>
              <a:t>O'Connell, Boat, &amp; Warner, 2009</a:t>
            </a:r>
            <a:r>
              <a:rPr lang="en-US" sz="24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Federal Strategic Plan to Prevent and End Homelessness call for integrated behavioral </a:t>
            </a:r>
            <a:r>
              <a:rPr lang="en-US" sz="2400" dirty="0" smtClean="0">
                <a:latin typeface="Arial" panose="020B0604020202020204" pitchFamily="34" charset="0"/>
                <a:cs typeface="Arial" panose="020B0604020202020204" pitchFamily="34" charset="0"/>
              </a:rPr>
              <a:t>health </a:t>
            </a:r>
            <a:r>
              <a:rPr lang="en-US" sz="2400" dirty="0">
                <a:latin typeface="Arial" panose="020B0604020202020204" pitchFamily="34" charset="0"/>
                <a:cs typeface="Arial" panose="020B0604020202020204" pitchFamily="34" charset="0"/>
              </a:rPr>
              <a:t>services for homeless families </a:t>
            </a:r>
            <a:endParaRPr lang="en-US" sz="2400" dirty="0" smtClean="0">
              <a:latin typeface="Arial" panose="020B0604020202020204" pitchFamily="34" charset="0"/>
              <a:cs typeface="Arial" panose="020B0604020202020204" pitchFamily="34" charset="0"/>
            </a:endParaRPr>
          </a:p>
          <a:p>
            <a:r>
              <a:rPr lang="en-US" sz="2400" b="1" dirty="0" smtClean="0">
                <a:solidFill>
                  <a:schemeClr val="accent3">
                    <a:lumMod val="60000"/>
                    <a:lumOff val="40000"/>
                  </a:schemeClr>
                </a:solidFill>
                <a:latin typeface="Arial" panose="020B0604020202020204" pitchFamily="34" charset="0"/>
                <a:cs typeface="Arial" panose="020B0604020202020204" pitchFamily="34" charset="0"/>
              </a:rPr>
              <a:t>Lack of evidence-based family programs specifically for homeless families </a:t>
            </a:r>
            <a:endParaRPr lang="en-US" sz="2400" b="1" dirty="0">
              <a:solidFill>
                <a:schemeClr val="accent3">
                  <a:lumMod val="60000"/>
                  <a:lumOff val="40000"/>
                </a:schemeClr>
              </a:solidFill>
              <a:latin typeface="Arial" panose="020B0604020202020204" pitchFamily="34" charset="0"/>
              <a:cs typeface="Arial" panose="020B0604020202020204" pitchFamily="34" charset="0"/>
            </a:endParaRPr>
          </a:p>
        </p:txBody>
      </p:sp>
      <p:pic>
        <p:nvPicPr>
          <p:cNvPr id="4" name="Picture 3" descr="Screen Shot 2015-11-21 at 8.47.51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1691" y="2543175"/>
            <a:ext cx="3044720" cy="2111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EA72C2E-3FC5-2840-BF24-B6E03259169B}" type="slidenum">
              <a:rPr lang="en-US" smtClean="0"/>
              <a:t>33</a:t>
            </a:fld>
            <a:endParaRPr lang="en-US"/>
          </a:p>
        </p:txBody>
      </p:sp>
    </p:spTree>
    <p:extLst>
      <p:ext uri="{BB962C8B-B14F-4D97-AF65-F5344CB8AC3E}">
        <p14:creationId xmlns:p14="http://schemas.microsoft.com/office/powerpoint/2010/main" val="1437706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1586"/>
            <a:ext cx="9404723" cy="1299882"/>
          </a:xfrm>
        </p:spPr>
        <p:txBody>
          <a:bodyPr/>
          <a:lstStyle/>
          <a:p>
            <a:r>
              <a:rPr lang="en-US" sz="3600" dirty="0" smtClean="0">
                <a:latin typeface="Arial" panose="020B0604020202020204" pitchFamily="34" charset="0"/>
                <a:cs typeface="Arial" panose="020B0604020202020204" pitchFamily="34" charset="0"/>
              </a:rPr>
              <a:t>Aim 1 Methods: Qualitative Interviews to Inform Adaptation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6098" y="1685925"/>
            <a:ext cx="10966769" cy="4892040"/>
          </a:xfrm>
        </p:spPr>
        <p:txBody>
          <a:bodyPr>
            <a:normAutofit lnSpcReduction="10000"/>
          </a:bodyPr>
          <a:lstStyle/>
          <a:p>
            <a:r>
              <a:rPr lang="en-US" sz="2400" dirty="0">
                <a:latin typeface="Arial" panose="020B0604020202020204" pitchFamily="34" charset="0"/>
                <a:cs typeface="Arial" panose="020B0604020202020204" pitchFamily="34" charset="0"/>
              </a:rPr>
              <a:t>Participants (n=56)</a:t>
            </a:r>
          </a:p>
          <a:p>
            <a:pPr lvl="1"/>
            <a:r>
              <a:rPr lang="en-US" sz="2400" dirty="0">
                <a:latin typeface="Arial" panose="020B0604020202020204" pitchFamily="34" charset="0"/>
                <a:cs typeface="Arial" panose="020B0604020202020204" pitchFamily="34" charset="0"/>
              </a:rPr>
              <a:t>Homeless parents with a history of </a:t>
            </a:r>
            <a:r>
              <a:rPr lang="en-US" sz="2400" dirty="0" smtClean="0">
                <a:latin typeface="Arial" panose="020B0604020202020204" pitchFamily="34" charset="0"/>
                <a:cs typeface="Arial" panose="020B0604020202020204" pitchFamily="34" charset="0"/>
              </a:rPr>
              <a:t>alcohol or substance </a:t>
            </a:r>
            <a:r>
              <a:rPr lang="en-US" sz="2400" dirty="0">
                <a:latin typeface="Arial" panose="020B0604020202020204" pitchFamily="34" charset="0"/>
                <a:cs typeface="Arial" panose="020B0604020202020204" pitchFamily="34" charset="0"/>
              </a:rPr>
              <a:t>use </a:t>
            </a:r>
            <a:r>
              <a:rPr lang="en-US" sz="2400" dirty="0" smtClean="0">
                <a:latin typeface="Arial" panose="020B0604020202020204" pitchFamily="34" charset="0"/>
                <a:cs typeface="Arial" panose="020B0604020202020204" pitchFamily="34" charset="0"/>
              </a:rPr>
              <a:t>disorders (based on DAST or AUDIT screening) </a:t>
            </a:r>
            <a:r>
              <a:rPr lang="en-US" sz="2400" dirty="0">
                <a:latin typeface="Arial" panose="020B0604020202020204" pitchFamily="34" charset="0"/>
                <a:cs typeface="Arial" panose="020B0604020202020204" pitchFamily="34" charset="0"/>
              </a:rPr>
              <a:t>(n=16)</a:t>
            </a:r>
          </a:p>
          <a:p>
            <a:pPr lvl="1"/>
            <a:r>
              <a:rPr lang="en-US" sz="2400" dirty="0">
                <a:latin typeface="Arial" panose="020B0604020202020204" pitchFamily="34" charset="0"/>
                <a:cs typeface="Arial" panose="020B0604020202020204" pitchFamily="34" charset="0"/>
              </a:rPr>
              <a:t>Homeless youth in the families between ages of 10-18 (n=15)</a:t>
            </a:r>
          </a:p>
          <a:p>
            <a:pPr lvl="1"/>
            <a:r>
              <a:rPr lang="en-US" sz="2400" dirty="0">
                <a:latin typeface="Arial" panose="020B0604020202020204" pitchFamily="34" charset="0"/>
                <a:cs typeface="Arial" panose="020B0604020202020204" pitchFamily="34" charset="0"/>
              </a:rPr>
              <a:t>Homeless services providers (n=25</a:t>
            </a:r>
            <a:r>
              <a:rPr lang="en-US" sz="2400" dirty="0" smtClean="0">
                <a:latin typeface="Arial" panose="020B0604020202020204" pitchFamily="34" charset="0"/>
                <a:cs typeface="Arial" panose="020B0604020202020204" pitchFamily="34" charset="0"/>
              </a:rPr>
              <a:t>)</a:t>
            </a:r>
          </a:p>
          <a:p>
            <a:pPr lvl="1"/>
            <a:r>
              <a:rPr lang="en-US" sz="2400" dirty="0" smtClean="0">
                <a:latin typeface="Arial" panose="020B0604020202020204" pitchFamily="34" charset="0"/>
                <a:cs typeface="Arial" panose="020B0604020202020204" pitchFamily="34" charset="0"/>
              </a:rPr>
              <a:t>Recruited from facilities throughout Greater Los Angeles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Procedures</a:t>
            </a:r>
          </a:p>
          <a:p>
            <a:pPr lvl="1"/>
            <a:r>
              <a:rPr lang="en-US" sz="2400" dirty="0">
                <a:latin typeface="Arial" panose="020B0604020202020204" pitchFamily="34" charset="0"/>
                <a:cs typeface="Arial" panose="020B0604020202020204" pitchFamily="34" charset="0"/>
              </a:rPr>
              <a:t>Brief demographic questionnaire</a:t>
            </a:r>
          </a:p>
          <a:p>
            <a:pPr lvl="1"/>
            <a:r>
              <a:rPr lang="en-US" sz="2400" dirty="0">
                <a:latin typeface="Arial" panose="020B0604020202020204" pitchFamily="34" charset="0"/>
                <a:cs typeface="Arial" panose="020B0604020202020204" pitchFamily="34" charset="0"/>
              </a:rPr>
              <a:t>Semi-structured qualitative </a:t>
            </a:r>
            <a:r>
              <a:rPr lang="en-US" sz="2400" dirty="0" smtClean="0">
                <a:latin typeface="Arial" panose="020B0604020202020204" pitchFamily="34" charset="0"/>
                <a:cs typeface="Arial" panose="020B0604020202020204" pitchFamily="34" charset="0"/>
              </a:rPr>
              <a:t>interview</a:t>
            </a:r>
          </a:p>
          <a:p>
            <a:pPr lvl="1"/>
            <a:r>
              <a:rPr lang="en-US" sz="2400" dirty="0" smtClean="0">
                <a:latin typeface="Arial" panose="020B0604020202020204" pitchFamily="34" charset="0"/>
                <a:cs typeface="Arial" panose="020B0604020202020204" pitchFamily="34" charset="0"/>
              </a:rPr>
              <a:t>Transcripts were audio-recorded, transcribed, and analyzed using content analysis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34</a:t>
            </a:fld>
            <a:endParaRPr lang="en-US"/>
          </a:p>
        </p:txBody>
      </p:sp>
    </p:spTree>
    <p:extLst>
      <p:ext uri="{BB962C8B-B14F-4D97-AF65-F5344CB8AC3E}">
        <p14:creationId xmlns:p14="http://schemas.microsoft.com/office/powerpoint/2010/main" val="441844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2899045" y="233262"/>
            <a:ext cx="6400800" cy="6400800"/>
          </a:xfrm>
          <a:prstGeom prst="flowChartConnector">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874789" y="1129558"/>
            <a:ext cx="4572000" cy="4572000"/>
          </a:xfrm>
          <a:prstGeom prst="flowChartConnector">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Your text here</a:t>
            </a:r>
          </a:p>
          <a:p>
            <a:pPr algn="ctr"/>
            <a:endParaRPr lang="en-US" dirty="0"/>
          </a:p>
        </p:txBody>
      </p:sp>
      <p:sp>
        <p:nvSpPr>
          <p:cNvPr id="8" name="Flowchart: Connector 7"/>
          <p:cNvSpPr/>
          <p:nvPr/>
        </p:nvSpPr>
        <p:spPr>
          <a:xfrm>
            <a:off x="4756961" y="2159289"/>
            <a:ext cx="2743200" cy="2743200"/>
          </a:xfrm>
          <a:prstGeom prst="flowChartConnector">
            <a:avLst/>
          </a:prstGeom>
          <a:solidFill>
            <a:schemeClr val="bg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413645" y="2725361"/>
            <a:ext cx="1371600" cy="1371600"/>
          </a:xfrm>
          <a:prstGeom prst="flowChartConnector">
            <a:avLst/>
          </a:prstGeom>
          <a:solidFill>
            <a:schemeClr val="accent6">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09060" y="3174525"/>
            <a:ext cx="2084832" cy="387040"/>
          </a:xfrm>
          <a:prstGeom prst="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Individual</a:t>
            </a:r>
            <a:endParaRPr lang="en-US" b="1" dirty="0"/>
          </a:p>
        </p:txBody>
      </p:sp>
      <p:sp>
        <p:nvSpPr>
          <p:cNvPr id="11" name="Rectangle 10"/>
          <p:cNvSpPr/>
          <p:nvPr/>
        </p:nvSpPr>
        <p:spPr>
          <a:xfrm>
            <a:off x="5090726" y="4140138"/>
            <a:ext cx="2084832" cy="386448"/>
          </a:xfrm>
          <a:prstGeom prst="rect">
            <a:avLst/>
          </a:prstGeom>
          <a:solidFill>
            <a:schemeClr val="bg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Microsystem</a:t>
            </a:r>
            <a:endParaRPr lang="en-US" sz="2000" b="1" dirty="0">
              <a:latin typeface="Arial" panose="020B0604020202020204" pitchFamily="34" charset="0"/>
              <a:cs typeface="Arial" panose="020B0604020202020204" pitchFamily="34" charset="0"/>
            </a:endParaRPr>
          </a:p>
        </p:txBody>
      </p:sp>
      <p:sp>
        <p:nvSpPr>
          <p:cNvPr id="12" name="Rectangle 11"/>
          <p:cNvSpPr/>
          <p:nvPr/>
        </p:nvSpPr>
        <p:spPr>
          <a:xfrm>
            <a:off x="5081136" y="1543792"/>
            <a:ext cx="2084832" cy="380867"/>
          </a:xfrm>
          <a:prstGeom prst="rect">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Mesosystem</a:t>
            </a:r>
            <a:endParaRPr lang="en-US" sz="2000" b="1" dirty="0">
              <a:latin typeface="Arial" panose="020B0604020202020204" pitchFamily="34" charset="0"/>
              <a:cs typeface="Arial" panose="020B0604020202020204" pitchFamily="34" charset="0"/>
            </a:endParaRPr>
          </a:p>
        </p:txBody>
      </p:sp>
      <p:sp>
        <p:nvSpPr>
          <p:cNvPr id="14" name="Rectangle 13"/>
          <p:cNvSpPr/>
          <p:nvPr/>
        </p:nvSpPr>
        <p:spPr>
          <a:xfrm>
            <a:off x="5045644" y="569318"/>
            <a:ext cx="2084832" cy="387040"/>
          </a:xfrm>
          <a:prstGeom prst="rect">
            <a:avLst/>
          </a:prstGeom>
          <a:solidFill>
            <a:schemeClr val="accent6">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Macrosystem</a:t>
            </a:r>
            <a:endParaRPr lang="en-US" sz="2000" b="1" dirty="0">
              <a:latin typeface="Arial" panose="020B0604020202020204" pitchFamily="34" charset="0"/>
              <a:cs typeface="Arial" panose="020B0604020202020204" pitchFamily="34" charset="0"/>
            </a:endParaRPr>
          </a:p>
        </p:txBody>
      </p:sp>
      <p:sp>
        <p:nvSpPr>
          <p:cNvPr id="23" name="Right Arrow 22"/>
          <p:cNvSpPr/>
          <p:nvPr/>
        </p:nvSpPr>
        <p:spPr>
          <a:xfrm rot="2700000">
            <a:off x="6780546" y="4682360"/>
            <a:ext cx="2556290" cy="457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160301" y="5508470"/>
            <a:ext cx="1727166" cy="993913"/>
          </a:xfrm>
          <a:prstGeom prst="rect">
            <a:avLst/>
          </a:prstGeom>
          <a:solidFill>
            <a:schemeClr val="bg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Path into Homelessness</a:t>
            </a:r>
            <a:endParaRPr lang="en-US" sz="1600" b="1" dirty="0">
              <a:latin typeface="Arial" panose="020B0604020202020204" pitchFamily="34" charset="0"/>
              <a:cs typeface="Arial" panose="020B0604020202020204" pitchFamily="34" charset="0"/>
            </a:endParaRPr>
          </a:p>
        </p:txBody>
      </p:sp>
      <p:sp>
        <p:nvSpPr>
          <p:cNvPr id="26" name="Right Arrow 25"/>
          <p:cNvSpPr/>
          <p:nvPr/>
        </p:nvSpPr>
        <p:spPr>
          <a:xfrm rot="8100000">
            <a:off x="2965697" y="4769672"/>
            <a:ext cx="2556290" cy="457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30156" y="5476171"/>
            <a:ext cx="1727166" cy="993913"/>
          </a:xfrm>
          <a:prstGeom prst="rect">
            <a:avLst/>
          </a:prstGeom>
          <a:solidFill>
            <a:schemeClr val="bg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Parental Substance Use</a:t>
            </a:r>
            <a:endParaRPr lang="en-US" sz="1600" b="1" dirty="0">
              <a:latin typeface="Arial" panose="020B0604020202020204" pitchFamily="34" charset="0"/>
              <a:cs typeface="Arial" panose="020B0604020202020204" pitchFamily="34" charset="0"/>
            </a:endParaRPr>
          </a:p>
        </p:txBody>
      </p:sp>
      <p:sp>
        <p:nvSpPr>
          <p:cNvPr id="30" name="Right Arrow 29"/>
          <p:cNvSpPr/>
          <p:nvPr/>
        </p:nvSpPr>
        <p:spPr>
          <a:xfrm rot="13500000">
            <a:off x="3203976" y="1911850"/>
            <a:ext cx="255629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520339" y="127755"/>
            <a:ext cx="1727166" cy="993913"/>
          </a:xfrm>
          <a:prstGeom prst="rect">
            <a:avLst/>
          </a:prstGeom>
          <a:solidFill>
            <a:schemeClr val="bg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Trauma</a:t>
            </a:r>
            <a:endParaRPr lang="en-US" sz="1600" b="1" dirty="0">
              <a:latin typeface="Arial" panose="020B0604020202020204" pitchFamily="34" charset="0"/>
              <a:cs typeface="Arial" panose="020B0604020202020204" pitchFamily="34" charset="0"/>
            </a:endParaRPr>
          </a:p>
        </p:txBody>
      </p:sp>
      <p:sp>
        <p:nvSpPr>
          <p:cNvPr id="32" name="Right Arrow 31"/>
          <p:cNvSpPr/>
          <p:nvPr/>
        </p:nvSpPr>
        <p:spPr>
          <a:xfrm rot="18900000">
            <a:off x="6408823" y="1899444"/>
            <a:ext cx="2556290" cy="457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928615" y="233262"/>
            <a:ext cx="1727166" cy="993913"/>
          </a:xfrm>
          <a:prstGeom prst="rect">
            <a:avLst/>
          </a:prstGeom>
          <a:solidFill>
            <a:schemeClr val="bg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Childhood Affected</a:t>
            </a:r>
            <a:endParaRPr lang="en-US" sz="1600" b="1" dirty="0">
              <a:latin typeface="Arial" panose="020B0604020202020204" pitchFamily="34" charset="0"/>
              <a:cs typeface="Arial" panose="020B0604020202020204" pitchFamily="34" charset="0"/>
            </a:endParaRPr>
          </a:p>
        </p:txBody>
      </p:sp>
      <p:sp>
        <p:nvSpPr>
          <p:cNvPr id="39" name="Rectangle 38"/>
          <p:cNvSpPr/>
          <p:nvPr/>
        </p:nvSpPr>
        <p:spPr>
          <a:xfrm>
            <a:off x="4604881" y="3712965"/>
            <a:ext cx="3047404" cy="1606489"/>
          </a:xfrm>
          <a:prstGeom prst="rect">
            <a:avLst/>
          </a:prstGeom>
          <a:noFill/>
        </p:spPr>
        <p:txBody>
          <a:bodyPr wrap="none" lIns="91440" tIns="45720" rIns="91440" bIns="45720">
            <a:prstTxWarp prst="textArchDown">
              <a:avLst>
                <a:gd name="adj" fmla="val 697198"/>
              </a:avLst>
            </a:prstTxWarp>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Experiences with Services/Cas</a:t>
            </a:r>
            <a:r>
              <a:rPr lang="en-US" sz="5400" b="1" dirty="0" smtClean="0">
                <a:ln w="0"/>
                <a:effectLst>
                  <a:outerShdw blurRad="38100" dist="19050" dir="2700000" algn="tl" rotWithShape="0">
                    <a:schemeClr val="dk1">
                      <a:alpha val="40000"/>
                    </a:schemeClr>
                  </a:outerShdw>
                </a:effectLst>
              </a:rPr>
              <a:t>e </a:t>
            </a:r>
            <a:r>
              <a:rPr lang="en-US" sz="5400" b="1" dirty="0" err="1" smtClean="0">
                <a:ln w="0"/>
                <a:effectLst>
                  <a:outerShdw blurRad="38100" dist="19050" dir="2700000" algn="tl" rotWithShape="0">
                    <a:schemeClr val="dk1">
                      <a:alpha val="40000"/>
                    </a:schemeClr>
                  </a:outerShdw>
                </a:effectLst>
              </a:rPr>
              <a:t>Mgmt</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40" name="Rectangle 39"/>
          <p:cNvSpPr/>
          <p:nvPr/>
        </p:nvSpPr>
        <p:spPr>
          <a:xfrm rot="5400000">
            <a:off x="3666528" y="2991724"/>
            <a:ext cx="1583235" cy="551334"/>
          </a:xfrm>
          <a:prstGeom prst="rect">
            <a:avLst/>
          </a:prstGeom>
          <a:noFill/>
        </p:spPr>
        <p:txBody>
          <a:bodyPr wrap="none" lIns="91440" tIns="45720" rIns="91440" bIns="45720">
            <a:prstTxWarp prst="textArchDown">
              <a:avLst/>
            </a:prstTxWarp>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Family Processes</a:t>
            </a:r>
            <a:endParaRPr lang="en-US" sz="5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1" name="Rectangle 40"/>
          <p:cNvSpPr/>
          <p:nvPr/>
        </p:nvSpPr>
        <p:spPr>
          <a:xfrm rot="16200000">
            <a:off x="6924132" y="3132159"/>
            <a:ext cx="1583235" cy="558001"/>
          </a:xfrm>
          <a:prstGeom prst="rect">
            <a:avLst/>
          </a:prstGeom>
          <a:noFill/>
        </p:spPr>
        <p:txBody>
          <a:bodyPr wrap="none" lIns="91440" tIns="45720" rIns="91440" bIns="45720">
            <a:prstTxWarp prst="textArchDown">
              <a:avLst>
                <a:gd name="adj" fmla="val 192373"/>
              </a:avLst>
            </a:prstTxWarp>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Housing Barriers</a:t>
            </a:r>
            <a:endParaRPr lang="en-US" sz="5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2" name="Rectangle 41"/>
          <p:cNvSpPr/>
          <p:nvPr/>
        </p:nvSpPr>
        <p:spPr>
          <a:xfrm rot="5400000">
            <a:off x="2204635" y="2825745"/>
            <a:ext cx="3224062" cy="998693"/>
          </a:xfrm>
          <a:prstGeom prst="rect">
            <a:avLst/>
          </a:prstGeom>
          <a:noFill/>
        </p:spPr>
        <p:txBody>
          <a:bodyPr wrap="none" lIns="91440" tIns="45720" rIns="91440" bIns="45720">
            <a:prstTxWarp prst="textArchDown">
              <a:avLst/>
            </a:prstTxWarp>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Homelessness Policies</a:t>
            </a:r>
            <a:endParaRPr lang="en-US" sz="5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3" name="Rectangle 42"/>
          <p:cNvSpPr/>
          <p:nvPr/>
        </p:nvSpPr>
        <p:spPr>
          <a:xfrm rot="16200000">
            <a:off x="6826052" y="2870147"/>
            <a:ext cx="3182711" cy="845317"/>
          </a:xfrm>
          <a:prstGeom prst="rect">
            <a:avLst/>
          </a:prstGeom>
          <a:noFill/>
        </p:spPr>
        <p:txBody>
          <a:bodyPr wrap="none" lIns="91440" tIns="45720" rIns="91440" bIns="45720">
            <a:prstTxWarp prst="textArchDown">
              <a:avLst/>
            </a:prstTxWarp>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Federal &amp; State Funding</a:t>
            </a:r>
            <a:endParaRPr lang="en-US" sz="5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4" name="Rectangle 43"/>
          <p:cNvSpPr/>
          <p:nvPr/>
        </p:nvSpPr>
        <p:spPr>
          <a:xfrm>
            <a:off x="4833225" y="5312742"/>
            <a:ext cx="2646880" cy="848517"/>
          </a:xfrm>
          <a:prstGeom prst="rect">
            <a:avLst/>
          </a:prstGeom>
          <a:noFill/>
        </p:spPr>
        <p:txBody>
          <a:bodyPr wrap="none" lIns="91440" tIns="45720" rIns="91440" bIns="45720">
            <a:prstTxWarp prst="textArchDown">
              <a:avLst/>
            </a:prstTxWarp>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Supporting Families</a:t>
            </a:r>
            <a:endParaRPr lang="en-US" sz="5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TextBox 44"/>
          <p:cNvSpPr txBox="1"/>
          <p:nvPr/>
        </p:nvSpPr>
        <p:spPr>
          <a:xfrm>
            <a:off x="9657522" y="2949252"/>
            <a:ext cx="2534478"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*model based on Bronfenbrenner's </a:t>
            </a:r>
            <a:r>
              <a:rPr lang="en-US" dirty="0">
                <a:latin typeface="Arial" panose="020B0604020202020204" pitchFamily="34" charset="0"/>
                <a:cs typeface="Arial" panose="020B0604020202020204" pitchFamily="34" charset="0"/>
              </a:rPr>
              <a:t>ecological theory</a:t>
            </a:r>
          </a:p>
        </p:txBody>
      </p:sp>
      <p:sp>
        <p:nvSpPr>
          <p:cNvPr id="4" name="Oval 3"/>
          <p:cNvSpPr/>
          <p:nvPr/>
        </p:nvSpPr>
        <p:spPr>
          <a:xfrm>
            <a:off x="7216403" y="2293717"/>
            <a:ext cx="1213929" cy="2103786"/>
          </a:xfrm>
          <a:prstGeom prst="ellipse">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29686" y="2219708"/>
            <a:ext cx="1213929" cy="2103786"/>
          </a:xfrm>
          <a:prstGeom prst="ellipse">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0505661" y="317341"/>
            <a:ext cx="838199" cy="767687"/>
          </a:xfrm>
        </p:spPr>
        <p:txBody>
          <a:bodyPr/>
          <a:lstStyle/>
          <a:p>
            <a:fld id="{DEA72C2E-3FC5-2840-BF24-B6E03259169B}" type="slidenum">
              <a:rPr lang="en-US" smtClean="0"/>
              <a:t>35</a:t>
            </a:fld>
            <a:endParaRPr lang="en-US" dirty="0"/>
          </a:p>
        </p:txBody>
      </p:sp>
    </p:spTree>
    <p:extLst>
      <p:ext uri="{BB962C8B-B14F-4D97-AF65-F5344CB8AC3E}">
        <p14:creationId xmlns:p14="http://schemas.microsoft.com/office/powerpoint/2010/main" val="21445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76568"/>
            <a:ext cx="9816067" cy="1400530"/>
          </a:xfrm>
        </p:spPr>
        <p:txBody>
          <a:bodyPr/>
          <a:lstStyle/>
          <a:p>
            <a:r>
              <a:rPr lang="en-US" sz="3600" dirty="0" smtClean="0">
                <a:latin typeface="Arial" panose="020B0604020202020204" pitchFamily="34" charset="0"/>
                <a:cs typeface="Arial" panose="020B0604020202020204" pitchFamily="34" charset="0"/>
              </a:rPr>
              <a:t>Findings from Qualitative Interviews with Homeless Families </a:t>
            </a:r>
            <a:r>
              <a:rPr lang="en-US" sz="3600" dirty="0">
                <a:latin typeface="Arial" panose="020B0604020202020204" pitchFamily="34" charset="0"/>
                <a:cs typeface="Arial" panose="020B0604020202020204" pitchFamily="34" charset="0"/>
              </a:rPr>
              <a:t>and Providers</a:t>
            </a:r>
          </a:p>
        </p:txBody>
      </p:sp>
      <p:pic>
        <p:nvPicPr>
          <p:cNvPr id="4" name="Content Placeholder 3" descr="hope.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01522" y="1928425"/>
            <a:ext cx="2095419" cy="408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646111" y="2006590"/>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30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8668" t="8530" r="674" b="26854"/>
          <a:stretch/>
        </p:blipFill>
        <p:spPr>
          <a:xfrm>
            <a:off x="994628" y="2255262"/>
            <a:ext cx="6838732" cy="3428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DEA72C2E-3FC5-2840-BF24-B6E03259169B}" type="slidenum">
              <a:rPr lang="en-US" smtClean="0"/>
              <a:t>36</a:t>
            </a:fld>
            <a:endParaRPr lang="en-US"/>
          </a:p>
        </p:txBody>
      </p:sp>
    </p:spTree>
    <p:extLst>
      <p:ext uri="{BB962C8B-B14F-4D97-AF65-F5344CB8AC3E}">
        <p14:creationId xmlns:p14="http://schemas.microsoft.com/office/powerpoint/2010/main" val="2123632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6068"/>
            <a:ext cx="9404723" cy="995082"/>
          </a:xfrm>
        </p:spPr>
        <p:txBody>
          <a:bodyPr/>
          <a:lstStyle/>
          <a:p>
            <a:r>
              <a:rPr lang="en-US" sz="3600" dirty="0" smtClean="0">
                <a:latin typeface="Arial" panose="020B0604020202020204" pitchFamily="34" charset="0"/>
                <a:cs typeface="Arial" panose="020B0604020202020204" pitchFamily="34" charset="0"/>
              </a:rPr>
              <a:t>Provider Demographics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581150"/>
            <a:ext cx="10402888" cy="1928532"/>
          </a:xfrm>
        </p:spPr>
        <p:txBody>
          <a:bodyPr>
            <a:noAutofit/>
          </a:bodyPr>
          <a:lstStyle/>
          <a:p>
            <a:r>
              <a:rPr lang="en-US" sz="2400" dirty="0" smtClean="0">
                <a:latin typeface="Arial" panose="020B0604020202020204" pitchFamily="34" charset="0"/>
                <a:cs typeface="Arial" panose="020B0604020202020204" pitchFamily="34" charset="0"/>
              </a:rPr>
              <a:t>Average age of providers was 40.6 years</a:t>
            </a:r>
          </a:p>
          <a:p>
            <a:r>
              <a:rPr lang="en-US" sz="2400" dirty="0" smtClean="0">
                <a:latin typeface="Arial" panose="020B0604020202020204" pitchFamily="34" charset="0"/>
                <a:cs typeface="Arial" panose="020B0604020202020204" pitchFamily="34" charset="0"/>
              </a:rPr>
              <a:t>92% identified as female, 8% as male</a:t>
            </a:r>
          </a:p>
          <a:p>
            <a:r>
              <a:rPr lang="en-US" sz="2400" dirty="0" smtClean="0">
                <a:latin typeface="Arial" panose="020B0604020202020204" pitchFamily="34" charset="0"/>
                <a:cs typeface="Arial" panose="020B0604020202020204" pitchFamily="34" charset="0"/>
              </a:rPr>
              <a:t>32% identified as Latino, 32% as Black/Not Latino, and 28% as Caucasian/Not Latino</a:t>
            </a:r>
          </a:p>
          <a:p>
            <a:r>
              <a:rPr lang="en-US" sz="2400" dirty="0" smtClean="0">
                <a:latin typeface="Arial" panose="020B0604020202020204" pitchFamily="34" charset="0"/>
                <a:cs typeface="Arial" panose="020B0604020202020204" pitchFamily="34" charset="0"/>
              </a:rPr>
              <a:t>The average length of time that providers had been working at their facility was 4.3 years </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average length of time that providers had worked with homeless families was 7.5 years </a:t>
            </a:r>
          </a:p>
        </p:txBody>
      </p:sp>
      <p:sp>
        <p:nvSpPr>
          <p:cNvPr id="4" name="Slide Number Placeholder 3"/>
          <p:cNvSpPr>
            <a:spLocks noGrp="1"/>
          </p:cNvSpPr>
          <p:nvPr>
            <p:ph type="sldNum" sz="quarter" idx="12"/>
          </p:nvPr>
        </p:nvSpPr>
        <p:spPr/>
        <p:txBody>
          <a:bodyPr/>
          <a:lstStyle/>
          <a:p>
            <a:fld id="{DEA72C2E-3FC5-2840-BF24-B6E03259169B}" type="slidenum">
              <a:rPr lang="en-US" smtClean="0"/>
              <a:t>37</a:t>
            </a:fld>
            <a:endParaRPr lang="en-US"/>
          </a:p>
        </p:txBody>
      </p:sp>
    </p:spTree>
    <p:extLst>
      <p:ext uri="{BB962C8B-B14F-4D97-AF65-F5344CB8AC3E}">
        <p14:creationId xmlns:p14="http://schemas.microsoft.com/office/powerpoint/2010/main" val="345286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097720"/>
            <a:ext cx="8946541" cy="5440912"/>
          </a:xfrm>
        </p:spPr>
        <p:txBody>
          <a:bodyPr>
            <a:normAutofit lnSpcReduction="10000"/>
          </a:bodyPr>
          <a:lstStyle/>
          <a:p>
            <a:pPr marL="0" indent="0">
              <a:buNone/>
            </a:pPr>
            <a:r>
              <a:rPr lang="en-US" sz="2400" b="1" u="sng" dirty="0" smtClean="0">
                <a:latin typeface="Arial" panose="020B0604020202020204" pitchFamily="34" charset="0"/>
                <a:cs typeface="Arial" panose="020B0604020202020204" pitchFamily="34" charset="0"/>
              </a:rPr>
              <a:t>Parent Participants (N=16)</a:t>
            </a:r>
          </a:p>
          <a:p>
            <a:r>
              <a:rPr lang="en-US" dirty="0" smtClean="0">
                <a:latin typeface="Arial" panose="020B0604020202020204" pitchFamily="34" charset="0"/>
                <a:cs typeface="Arial" panose="020B0604020202020204" pitchFamily="34" charset="0"/>
              </a:rPr>
              <a:t>Median </a:t>
            </a:r>
            <a:r>
              <a:rPr lang="en-US" dirty="0">
                <a:latin typeface="Arial" panose="020B0604020202020204" pitchFamily="34" charset="0"/>
                <a:cs typeface="Arial" panose="020B0604020202020204" pitchFamily="34" charset="0"/>
              </a:rPr>
              <a:t>length of current homelessness episode for families was </a:t>
            </a:r>
            <a:r>
              <a:rPr lang="en-US" dirty="0" smtClean="0">
                <a:latin typeface="Arial" panose="020B0604020202020204" pitchFamily="34" charset="0"/>
                <a:cs typeface="Arial" panose="020B0604020202020204" pitchFamily="34" charset="0"/>
              </a:rPr>
              <a:t>12 months</a:t>
            </a:r>
          </a:p>
          <a:p>
            <a:r>
              <a:rPr lang="en-US" dirty="0" smtClean="0">
                <a:latin typeface="Arial" panose="020B0604020202020204" pitchFamily="34" charset="0"/>
                <a:cs typeface="Arial" panose="020B0604020202020204" pitchFamily="34" charset="0"/>
              </a:rPr>
              <a:t>37.5% of parents identified as Caucasian/Not Latino, 37.5% as Black/Not Latino,12.5% as 2+Races/Not Latino, and 12.5% as Latino</a:t>
            </a:r>
          </a:p>
          <a:p>
            <a:r>
              <a:rPr lang="en-US" dirty="0" smtClean="0">
                <a:latin typeface="Arial" panose="020B0604020202020204" pitchFamily="34" charset="0"/>
                <a:cs typeface="Arial" panose="020B0604020202020204" pitchFamily="34" charset="0"/>
              </a:rPr>
              <a:t>Average age was 40 years (range: 25-52)</a:t>
            </a:r>
          </a:p>
          <a:p>
            <a:r>
              <a:rPr lang="en-US" dirty="0" smtClean="0">
                <a:latin typeface="Arial" panose="020B0604020202020204" pitchFamily="34" charset="0"/>
                <a:cs typeface="Arial" panose="020B0604020202020204" pitchFamily="34" charset="0"/>
              </a:rPr>
              <a:t>Parents had an average of 3.4 children in their custody (range: 1-8)</a:t>
            </a:r>
          </a:p>
          <a:p>
            <a:pPr lvl="1"/>
            <a:r>
              <a:rPr lang="en-US" sz="2000" dirty="0" smtClean="0">
                <a:latin typeface="Arial" panose="020B0604020202020204" pitchFamily="34" charset="0"/>
                <a:cs typeface="Arial" panose="020B0604020202020204" pitchFamily="34" charset="0"/>
              </a:rPr>
              <a:t>The children ranged from ages 0-17 years </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b="1" u="sng" dirty="0" smtClean="0">
                <a:latin typeface="Arial" panose="020B0604020202020204" pitchFamily="34" charset="0"/>
                <a:cs typeface="Arial" panose="020B0604020202020204" pitchFamily="34" charset="0"/>
              </a:rPr>
              <a:t>Child Participants (N=15)</a:t>
            </a:r>
          </a:p>
          <a:p>
            <a:r>
              <a:rPr lang="en-US" dirty="0" smtClean="0">
                <a:latin typeface="Arial" panose="020B0604020202020204" pitchFamily="34" charset="0"/>
                <a:cs typeface="Arial" panose="020B0604020202020204" pitchFamily="34" charset="0"/>
              </a:rPr>
              <a:t>Average age was 13.5 years (range: 10-17)</a:t>
            </a:r>
          </a:p>
          <a:p>
            <a:r>
              <a:rPr lang="en-US" dirty="0" smtClean="0">
                <a:latin typeface="Arial" panose="020B0604020202020204" pitchFamily="34" charset="0"/>
                <a:cs typeface="Arial" panose="020B0604020202020204" pitchFamily="34" charset="0"/>
              </a:rPr>
              <a:t>53% were female, 47% were male</a:t>
            </a:r>
          </a:p>
          <a:p>
            <a:r>
              <a:rPr lang="en-US" dirty="0">
                <a:latin typeface="Arial" panose="020B0604020202020204" pitchFamily="34" charset="0"/>
                <a:cs typeface="Arial" panose="020B0604020202020204" pitchFamily="34" charset="0"/>
              </a:rPr>
              <a:t>33.3% </a:t>
            </a:r>
            <a:r>
              <a:rPr lang="en-US" dirty="0" smtClean="0">
                <a:latin typeface="Arial" panose="020B0604020202020204" pitchFamily="34" charset="0"/>
                <a:cs typeface="Arial" panose="020B0604020202020204" pitchFamily="34" charset="0"/>
              </a:rPr>
              <a:t>identified as Caucasian/Not Latino, 40% as Black/Not Latino,  6.7% as 2+ races/Not Latino, and 20% as Latino </a:t>
            </a:r>
          </a:p>
        </p:txBody>
      </p:sp>
      <p:sp>
        <p:nvSpPr>
          <p:cNvPr id="4" name="Title 1"/>
          <p:cNvSpPr>
            <a:spLocks noGrp="1"/>
          </p:cNvSpPr>
          <p:nvPr>
            <p:ph type="title"/>
          </p:nvPr>
        </p:nvSpPr>
        <p:spPr>
          <a:xfrm>
            <a:off x="646111" y="163976"/>
            <a:ext cx="9404723" cy="890661"/>
          </a:xfrm>
        </p:spPr>
        <p:txBody>
          <a:bodyPr/>
          <a:lstStyle/>
          <a:p>
            <a:r>
              <a:rPr lang="en-US" dirty="0" smtClean="0">
                <a:latin typeface="Arial" charset="0"/>
                <a:ea typeface="Arial" charset="0"/>
                <a:cs typeface="Arial" charset="0"/>
              </a:rPr>
              <a:t>Family Demographics </a:t>
            </a:r>
            <a:endParaRPr lang="en-US" dirty="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DEA72C2E-3FC5-2840-BF24-B6E03259169B}" type="slidenum">
              <a:rPr lang="en-US" smtClean="0"/>
              <a:t>38</a:t>
            </a:fld>
            <a:endParaRPr lang="en-US"/>
          </a:p>
        </p:txBody>
      </p:sp>
    </p:spTree>
    <p:extLst>
      <p:ext uri="{BB962C8B-B14F-4D97-AF65-F5344CB8AC3E}">
        <p14:creationId xmlns:p14="http://schemas.microsoft.com/office/powerpoint/2010/main" val="117605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63151"/>
            <a:ext cx="9404723" cy="1400530"/>
          </a:xfrm>
        </p:spPr>
        <p:txBody>
          <a:bodyPr/>
          <a:lstStyle/>
          <a:p>
            <a:r>
              <a:rPr lang="en-US" dirty="0" smtClean="0">
                <a:latin typeface="Arial" panose="020B0604020202020204" pitchFamily="34" charset="0"/>
                <a:cs typeface="Arial" panose="020B0604020202020204" pitchFamily="34" charset="0"/>
              </a:rPr>
              <a:t>Structural Stressors Families Encountered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9779" y="1748128"/>
            <a:ext cx="11117102" cy="5109872"/>
          </a:xfrm>
        </p:spPr>
        <p:txBody>
          <a:bodyPr>
            <a:noAutofit/>
          </a:bodyPr>
          <a:lstStyle/>
          <a:p>
            <a:r>
              <a:rPr lang="en-US" sz="2800" b="1" dirty="0">
                <a:solidFill>
                  <a:schemeClr val="accent3">
                    <a:lumMod val="60000"/>
                    <a:lumOff val="40000"/>
                  </a:schemeClr>
                </a:solidFill>
                <a:latin typeface="Arial" panose="020B0604020202020204" pitchFamily="34" charset="0"/>
                <a:cs typeface="Arial" panose="020B0604020202020204" pitchFamily="34" charset="0"/>
              </a:rPr>
              <a:t>Lack of </a:t>
            </a:r>
            <a:r>
              <a:rPr lang="en-US" sz="2800" b="1" dirty="0" smtClean="0">
                <a:solidFill>
                  <a:schemeClr val="accent3">
                    <a:lumMod val="60000"/>
                    <a:lumOff val="40000"/>
                  </a:schemeClr>
                </a:solidFill>
                <a:latin typeface="Arial" panose="020B0604020202020204" pitchFamily="34" charset="0"/>
                <a:cs typeface="Arial" panose="020B0604020202020204" pitchFamily="34" charset="0"/>
              </a:rPr>
              <a:t>Affordable Housing </a:t>
            </a:r>
            <a:endParaRPr lang="en-US" sz="2400" i="1" dirty="0" smtClean="0">
              <a:solidFill>
                <a:schemeClr val="accent3">
                  <a:lumMod val="60000"/>
                  <a:lumOff val="40000"/>
                </a:schemeClr>
              </a:solidFill>
              <a:latin typeface="Arial" panose="020B0604020202020204" pitchFamily="34" charset="0"/>
              <a:cs typeface="Arial" panose="020B0604020202020204" pitchFamily="34" charset="0"/>
            </a:endParaRPr>
          </a:p>
          <a:p>
            <a:pPr lvl="1"/>
            <a:r>
              <a:rPr lang="en-US" sz="2800" i="1" dirty="0" smtClean="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My mom got Section Eight and we probably would’ve gotten a place. But one of the big interruptions is that here, there’s not a lot of Section Eight people that take </a:t>
            </a:r>
            <a:r>
              <a:rPr lang="en-US" sz="2800" i="1" dirty="0" smtClean="0">
                <a:latin typeface="Arial" panose="020B0604020202020204" pitchFamily="34" charset="0"/>
                <a:cs typeface="Arial" panose="020B0604020202020204" pitchFamily="34" charset="0"/>
              </a:rPr>
              <a:t>it.” -</a:t>
            </a:r>
            <a:r>
              <a:rPr lang="en-US" sz="2800" dirty="0">
                <a:latin typeface="Arial" panose="020B0604020202020204" pitchFamily="34" charset="0"/>
                <a:cs typeface="Arial" panose="020B0604020202020204" pitchFamily="34" charset="0"/>
              </a:rPr>
              <a:t>Child </a:t>
            </a:r>
            <a:endParaRPr lang="en-US" sz="2800" dirty="0" smtClean="0">
              <a:latin typeface="Arial" panose="020B0604020202020204" pitchFamily="34" charset="0"/>
              <a:cs typeface="Arial" panose="020B0604020202020204" pitchFamily="34" charset="0"/>
            </a:endParaRPr>
          </a:p>
          <a:p>
            <a:pPr lvl="1"/>
            <a:r>
              <a:rPr lang="en-US" sz="2800" i="1" dirty="0" smtClean="0">
                <a:latin typeface="Arial" charset="0"/>
                <a:ea typeface="Arial" charset="0"/>
                <a:cs typeface="Arial" charset="0"/>
              </a:rPr>
              <a:t>“I’ve </a:t>
            </a:r>
            <a:r>
              <a:rPr lang="en-US" sz="2800" i="1" dirty="0">
                <a:latin typeface="Arial" charset="0"/>
                <a:ea typeface="Arial" charset="0"/>
                <a:cs typeface="Arial" charset="0"/>
              </a:rPr>
              <a:t>applied for </a:t>
            </a:r>
            <a:r>
              <a:rPr lang="en-US" sz="2800" i="1" dirty="0" smtClean="0">
                <a:latin typeface="Arial" charset="0"/>
                <a:ea typeface="Arial" charset="0"/>
                <a:cs typeface="Arial" charset="0"/>
              </a:rPr>
              <a:t>Section 8, </a:t>
            </a:r>
            <a:r>
              <a:rPr lang="en-US" sz="2800" i="1" dirty="0">
                <a:latin typeface="Arial" charset="0"/>
                <a:ea typeface="Arial" charset="0"/>
                <a:cs typeface="Arial" charset="0"/>
              </a:rPr>
              <a:t>still haven’t got my voucher. I did get </a:t>
            </a:r>
            <a:r>
              <a:rPr lang="en-US" sz="2800" i="1" dirty="0" smtClean="0">
                <a:latin typeface="Arial" charset="0"/>
                <a:ea typeface="Arial" charset="0"/>
                <a:cs typeface="Arial" charset="0"/>
              </a:rPr>
              <a:t>approval </a:t>
            </a:r>
            <a:r>
              <a:rPr lang="en-US" sz="2800" i="1" dirty="0">
                <a:latin typeface="Arial" charset="0"/>
                <a:ea typeface="Arial" charset="0"/>
                <a:cs typeface="Arial" charset="0"/>
              </a:rPr>
              <a:t>for the subsidized </a:t>
            </a:r>
            <a:r>
              <a:rPr lang="en-US" sz="2800" i="1" dirty="0" smtClean="0">
                <a:latin typeface="Arial" charset="0"/>
                <a:ea typeface="Arial" charset="0"/>
                <a:cs typeface="Arial" charset="0"/>
              </a:rPr>
              <a:t>housing, </a:t>
            </a:r>
            <a:r>
              <a:rPr lang="en-US" sz="2800" i="1" dirty="0">
                <a:latin typeface="Arial" charset="0"/>
                <a:ea typeface="Arial" charset="0"/>
                <a:cs typeface="Arial" charset="0"/>
              </a:rPr>
              <a:t>but every apartment that I find, they don’t take subsidized housing</a:t>
            </a:r>
            <a:r>
              <a:rPr lang="en-US" sz="2800" i="1" dirty="0" smtClean="0">
                <a:latin typeface="Arial" charset="0"/>
                <a:ea typeface="Arial" charset="0"/>
                <a:cs typeface="Arial" charset="0"/>
              </a:rPr>
              <a:t>.” </a:t>
            </a:r>
            <a:r>
              <a:rPr lang="mr-IN" sz="2800" i="1" dirty="0" smtClean="0">
                <a:latin typeface="Arial" charset="0"/>
                <a:ea typeface="Arial" charset="0"/>
                <a:cs typeface="Arial" charset="0"/>
              </a:rPr>
              <a:t>–</a:t>
            </a:r>
            <a:r>
              <a:rPr lang="en-US" sz="2800" dirty="0" smtClean="0">
                <a:latin typeface="Arial" charset="0"/>
                <a:ea typeface="Arial" charset="0"/>
                <a:cs typeface="Arial" charset="0"/>
              </a:rPr>
              <a:t>Parent </a:t>
            </a:r>
          </a:p>
          <a:p>
            <a:pPr marL="857250" lvl="1" indent="-457200"/>
            <a:r>
              <a:rPr lang="en-US" sz="2800" i="1" dirty="0" smtClean="0">
                <a:latin typeface="Arial" panose="020B0604020202020204" pitchFamily="34" charset="0"/>
                <a:cs typeface="Arial" panose="020B0604020202020204" pitchFamily="34" charset="0"/>
              </a:rPr>
              <a:t>“Have a database created with landlords </a:t>
            </a:r>
            <a:r>
              <a:rPr lang="en-US" sz="2800" i="1" dirty="0">
                <a:latin typeface="Arial" panose="020B0604020202020204" pitchFamily="34" charset="0"/>
                <a:cs typeface="Arial" panose="020B0604020202020204" pitchFamily="34" charset="0"/>
              </a:rPr>
              <a:t>who are willing to accept the homeless.” </a:t>
            </a: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Parent</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39</a:t>
            </a:fld>
            <a:endParaRPr lang="en-US"/>
          </a:p>
        </p:txBody>
      </p:sp>
    </p:spTree>
    <p:extLst>
      <p:ext uri="{BB962C8B-B14F-4D97-AF65-F5344CB8AC3E}">
        <p14:creationId xmlns:p14="http://schemas.microsoft.com/office/powerpoint/2010/main" val="1830553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7ABAD6-5529-AC41-BE12-6BACE05133C1}" type="slidenum">
              <a:rPr lang="en-US" altLang="en-US" sz="1000"/>
              <a:pPr>
                <a:spcBef>
                  <a:spcPct val="0"/>
                </a:spcBef>
                <a:buFontTx/>
                <a:buNone/>
              </a:pPr>
              <a:t>4</a:t>
            </a:fld>
            <a:endParaRPr lang="en-US" altLang="en-US" sz="1000"/>
          </a:p>
        </p:txBody>
      </p:sp>
      <p:sp>
        <p:nvSpPr>
          <p:cNvPr id="7171" name="Rectangle 2"/>
          <p:cNvSpPr>
            <a:spLocks noGrp="1" noChangeArrowheads="1"/>
          </p:cNvSpPr>
          <p:nvPr>
            <p:ph type="title"/>
          </p:nvPr>
        </p:nvSpPr>
        <p:spPr>
          <a:xfrm>
            <a:off x="565724" y="700211"/>
            <a:ext cx="9404723" cy="1400530"/>
          </a:xfrm>
        </p:spPr>
        <p:txBody>
          <a:bodyPr/>
          <a:lstStyle/>
          <a:p>
            <a:pPr eaLnBrk="1" hangingPunct="1"/>
            <a:r>
              <a:rPr lang="en-US" altLang="en-US" sz="3600" dirty="0">
                <a:latin typeface="Arial" panose="020B0604020202020204" pitchFamily="34" charset="0"/>
                <a:cs typeface="Arial" panose="020B0604020202020204" pitchFamily="34" charset="0"/>
              </a:rPr>
              <a:t>1984 </a:t>
            </a:r>
            <a:r>
              <a:rPr lang="en-US" altLang="en-US" sz="3600" dirty="0" smtClean="0">
                <a:latin typeface="Arial" panose="020B0604020202020204" pitchFamily="34" charset="0"/>
                <a:cs typeface="Arial" panose="020B0604020202020204" pitchFamily="34" charset="0"/>
              </a:rPr>
              <a:t>Community </a:t>
            </a:r>
            <a:r>
              <a:rPr lang="en-US" altLang="en-US" sz="3600" dirty="0">
                <a:latin typeface="Arial" panose="020B0604020202020204" pitchFamily="34" charset="0"/>
                <a:cs typeface="Arial" panose="020B0604020202020204" pitchFamily="34" charset="0"/>
              </a:rPr>
              <a:t>Needs Assessment</a:t>
            </a:r>
          </a:p>
        </p:txBody>
      </p:sp>
      <p:sp>
        <p:nvSpPr>
          <p:cNvPr id="7172" name="Rectangle 3"/>
          <p:cNvSpPr>
            <a:spLocks noGrp="1" noChangeArrowheads="1"/>
          </p:cNvSpPr>
          <p:nvPr>
            <p:ph type="body" idx="1"/>
          </p:nvPr>
        </p:nvSpPr>
        <p:spPr>
          <a:xfrm>
            <a:off x="593134" y="1557495"/>
            <a:ext cx="9377313" cy="4504337"/>
          </a:xfrm>
        </p:spPr>
        <p:txBody>
          <a:bodyPr>
            <a:normAutofit/>
          </a:bodyPr>
          <a:lstStyle/>
          <a:p>
            <a:pPr eaLnBrk="1" hangingPunct="1"/>
            <a:r>
              <a:rPr lang="en-US" altLang="en-US" sz="2400" dirty="0" smtClean="0">
                <a:latin typeface="Arial" panose="020B0604020202020204" pitchFamily="34" charset="0"/>
                <a:cs typeface="Arial" panose="020B0604020202020204" pitchFamily="34" charset="0"/>
              </a:rPr>
              <a:t>UCLA Venice </a:t>
            </a:r>
            <a:r>
              <a:rPr lang="en-US" altLang="en-US" sz="2400" dirty="0">
                <a:latin typeface="Arial" panose="020B0604020202020204" pitchFamily="34" charset="0"/>
                <a:cs typeface="Arial" panose="020B0604020202020204" pitchFamily="34" charset="0"/>
              </a:rPr>
              <a:t>Family Clinic had just received funding to set up it’s first homeless clinic as part of the RWJF Health care for the Homeless Program</a:t>
            </a:r>
          </a:p>
          <a:p>
            <a:pPr eaLnBrk="1" hangingPunct="1"/>
            <a:r>
              <a:rPr lang="en-US" altLang="en-US" sz="2400" dirty="0">
                <a:latin typeface="Arial" panose="020B0604020202020204" pitchFamily="34" charset="0"/>
                <a:cs typeface="Arial" panose="020B0604020202020204" pitchFamily="34" charset="0"/>
              </a:rPr>
              <a:t>Needs assessment was needed</a:t>
            </a:r>
          </a:p>
          <a:p>
            <a:pPr eaLnBrk="1" hangingPunct="1"/>
            <a:r>
              <a:rPr lang="en-US" altLang="en-US" sz="2400" dirty="0">
                <a:latin typeface="Arial" panose="020B0604020202020204" pitchFamily="34" charset="0"/>
                <a:cs typeface="Arial" panose="020B0604020202020204" pitchFamily="34" charset="0"/>
              </a:rPr>
              <a:t>I set up a table at the beach and at meal programs, and waited for homeless people to come up to me to ask for medical help</a:t>
            </a:r>
          </a:p>
          <a:p>
            <a:pPr eaLnBrk="1" hangingPunct="1"/>
            <a:r>
              <a:rPr lang="en-US" altLang="en-US" sz="2400" dirty="0">
                <a:latin typeface="Arial" panose="020B0604020202020204" pitchFamily="34" charset="0"/>
                <a:cs typeface="Arial" panose="020B0604020202020204" pitchFamily="34" charset="0"/>
              </a:rPr>
              <a:t>Many people came up to my little table</a:t>
            </a:r>
          </a:p>
        </p:txBody>
      </p:sp>
    </p:spTree>
    <p:extLst>
      <p:ext uri="{BB962C8B-B14F-4D97-AF65-F5344CB8AC3E}">
        <p14:creationId xmlns:p14="http://schemas.microsoft.com/office/powerpoint/2010/main" val="1380160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772086"/>
            <a:ext cx="9404723" cy="1400530"/>
          </a:xfrm>
        </p:spPr>
        <p:txBody>
          <a:bodyPr/>
          <a:lstStyle/>
          <a:p>
            <a:r>
              <a:rPr lang="en-US" sz="3600" dirty="0" smtClean="0">
                <a:latin typeface="Arial" panose="020B0604020202020204" pitchFamily="34" charset="0"/>
                <a:cs typeface="Arial" panose="020B0604020202020204" pitchFamily="34" charset="0"/>
              </a:rPr>
              <a:t>Structural Stressors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639051"/>
            <a:ext cx="10461174" cy="4745098"/>
          </a:xfrm>
        </p:spPr>
        <p:txBody>
          <a:bodyPr>
            <a:noAutofit/>
          </a:bodyPr>
          <a:lstStyle/>
          <a:p>
            <a:r>
              <a:rPr lang="en-US" sz="3200" b="1" dirty="0">
                <a:solidFill>
                  <a:schemeClr val="accent3">
                    <a:lumMod val="60000"/>
                    <a:lumOff val="40000"/>
                  </a:schemeClr>
                </a:solidFill>
                <a:latin typeface="Arial" panose="020B0604020202020204" pitchFamily="34" charset="0"/>
                <a:cs typeface="Arial" panose="020B0604020202020204" pitchFamily="34" charset="0"/>
              </a:rPr>
              <a:t>Stigma</a:t>
            </a:r>
          </a:p>
          <a:p>
            <a:pPr lvl="1"/>
            <a:r>
              <a:rPr lang="en-US" sz="2400" i="1"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Fair housing needs to be a law. </a:t>
            </a:r>
            <a:r>
              <a:rPr lang="en-US" sz="2600" i="1" dirty="0" smtClean="0">
                <a:latin typeface="Arial" panose="020B0604020202020204" pitchFamily="34" charset="0"/>
                <a:cs typeface="Arial" panose="020B0604020202020204" pitchFamily="34" charset="0"/>
              </a:rPr>
              <a:t>There needs </a:t>
            </a:r>
            <a:r>
              <a:rPr lang="en-US" sz="2600" i="1" dirty="0">
                <a:latin typeface="Arial" panose="020B0604020202020204" pitchFamily="34" charset="0"/>
                <a:cs typeface="Arial" panose="020B0604020202020204" pitchFamily="34" charset="0"/>
              </a:rPr>
              <a:t>to be a law for </a:t>
            </a:r>
            <a:r>
              <a:rPr lang="en-US" sz="2600" i="1" dirty="0" smtClean="0">
                <a:latin typeface="Arial" panose="020B0604020202020204" pitchFamily="34" charset="0"/>
                <a:cs typeface="Arial" panose="020B0604020202020204" pitchFamily="34" charset="0"/>
              </a:rPr>
              <a:t>“everyone </a:t>
            </a:r>
            <a:r>
              <a:rPr lang="en-US" sz="2600" i="1" dirty="0">
                <a:latin typeface="Arial" panose="020B0604020202020204" pitchFamily="34" charset="0"/>
                <a:cs typeface="Arial" panose="020B0604020202020204" pitchFamily="34" charset="0"/>
              </a:rPr>
              <a:t>gets a chance.” </a:t>
            </a:r>
            <a:r>
              <a:rPr lang="mr-IN" sz="2600" dirty="0">
                <a:latin typeface="Arial" panose="020B0604020202020204" pitchFamily="34" charset="0"/>
              </a:rPr>
              <a:t>–</a:t>
            </a:r>
            <a:r>
              <a:rPr lang="en-US" sz="2600" dirty="0">
                <a:latin typeface="Arial" panose="020B0604020202020204" pitchFamily="34" charset="0"/>
                <a:cs typeface="Arial" panose="020B0604020202020204" pitchFamily="34" charset="0"/>
              </a:rPr>
              <a:t>Parent </a:t>
            </a:r>
          </a:p>
        </p:txBody>
      </p:sp>
      <p:pic>
        <p:nvPicPr>
          <p:cNvPr id="4" name="Picture Placeholder 8" descr="Screen Shot 2015-11-17 at 9.15.53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5371" y="3345956"/>
            <a:ext cx="2823642" cy="281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DEA72C2E-3FC5-2840-BF24-B6E03259169B}" type="slidenum">
              <a:rPr lang="en-US" smtClean="0"/>
              <a:t>40</a:t>
            </a:fld>
            <a:endParaRPr lang="en-US"/>
          </a:p>
        </p:txBody>
      </p:sp>
    </p:spTree>
    <p:extLst>
      <p:ext uri="{BB962C8B-B14F-4D97-AF65-F5344CB8AC3E}">
        <p14:creationId xmlns:p14="http://schemas.microsoft.com/office/powerpoint/2010/main" val="1374988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00368"/>
            <a:ext cx="9404723" cy="1400530"/>
          </a:xfrm>
        </p:spPr>
        <p:txBody>
          <a:bodyPr/>
          <a:lstStyle/>
          <a:p>
            <a:r>
              <a:rPr lang="en-US" sz="3600" dirty="0" smtClean="0">
                <a:latin typeface="Arial" panose="020B0604020202020204" pitchFamily="34" charset="0"/>
                <a:cs typeface="Arial" panose="020B0604020202020204" pitchFamily="34" charset="0"/>
              </a:rPr>
              <a:t>Structural Stressors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7092" y="1603586"/>
            <a:ext cx="10366348" cy="4534746"/>
          </a:xfrm>
        </p:spPr>
        <p:txBody>
          <a:bodyPr>
            <a:normAutofit/>
          </a:bodyPr>
          <a:lstStyle/>
          <a:p>
            <a:r>
              <a:rPr lang="en-US" sz="2800" b="1" dirty="0" smtClean="0">
                <a:solidFill>
                  <a:schemeClr val="accent3">
                    <a:lumMod val="60000"/>
                    <a:lumOff val="40000"/>
                  </a:schemeClr>
                </a:solidFill>
                <a:latin typeface="Arial" panose="020B0604020202020204" pitchFamily="34" charset="0"/>
                <a:cs typeface="Arial" panose="020B0604020202020204" pitchFamily="34" charset="0"/>
              </a:rPr>
              <a:t>Some Need Longer Term Housing and Assistance </a:t>
            </a:r>
          </a:p>
          <a:p>
            <a:pPr lvl="1"/>
            <a:r>
              <a:rPr lang="en-US" sz="2600" i="1" dirty="0" smtClean="0">
                <a:latin typeface="Arial" panose="020B0604020202020204" pitchFamily="34" charset="0"/>
                <a:cs typeface="Arial" panose="020B0604020202020204" pitchFamily="34" charset="0"/>
              </a:rPr>
              <a:t>“</a:t>
            </a:r>
            <a:r>
              <a:rPr lang="en-US" sz="3000" i="1" dirty="0" smtClean="0">
                <a:latin typeface="Arial" panose="020B0604020202020204" pitchFamily="34" charset="0"/>
                <a:cs typeface="Arial" panose="020B0604020202020204" pitchFamily="34" charset="0"/>
              </a:rPr>
              <a:t>She found me an apartment the same day I got accepted here. But six months down the road, I would have to pay the full rent, which would have been $1250. I didn't know what my income was going to be with all the kids. So I didn't want to set myself up for $1250 rent. Six months down the road would have been January and I had my baby in December.” -</a:t>
            </a:r>
            <a:r>
              <a:rPr lang="en-US" sz="3000" dirty="0" smtClean="0">
                <a:latin typeface="Arial" panose="020B0604020202020204" pitchFamily="34" charset="0"/>
                <a:cs typeface="Arial" panose="020B0604020202020204" pitchFamily="34" charset="0"/>
              </a:rPr>
              <a:t>Parent</a:t>
            </a:r>
          </a:p>
          <a:p>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41</a:t>
            </a:fld>
            <a:endParaRPr lang="en-US"/>
          </a:p>
        </p:txBody>
      </p:sp>
    </p:spTree>
    <p:extLst>
      <p:ext uri="{BB962C8B-B14F-4D97-AF65-F5344CB8AC3E}">
        <p14:creationId xmlns:p14="http://schemas.microsoft.com/office/powerpoint/2010/main" val="2122755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81318"/>
            <a:ext cx="9404723" cy="1400530"/>
          </a:xfrm>
        </p:spPr>
        <p:txBody>
          <a:bodyPr/>
          <a:lstStyle/>
          <a:p>
            <a:r>
              <a:rPr lang="en-US" sz="3600" dirty="0" smtClean="0">
                <a:latin typeface="Arial" panose="020B0604020202020204" pitchFamily="34" charset="0"/>
                <a:cs typeface="Arial" panose="020B0604020202020204" pitchFamily="34" charset="0"/>
              </a:rPr>
              <a:t>Structural Stressors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381583"/>
            <a:ext cx="11021170" cy="4975073"/>
          </a:xfrm>
        </p:spPr>
        <p:txBody>
          <a:bodyPr>
            <a:noAutofit/>
          </a:bodyPr>
          <a:lstStyle/>
          <a:p>
            <a:pPr>
              <a:spcAft>
                <a:spcPts val="1200"/>
              </a:spcAft>
            </a:pPr>
            <a:r>
              <a:rPr lang="en-US" sz="2800" b="1" dirty="0" smtClean="0">
                <a:solidFill>
                  <a:schemeClr val="accent3">
                    <a:lumMod val="60000"/>
                    <a:lumOff val="40000"/>
                  </a:schemeClr>
                </a:solidFill>
                <a:latin typeface="Arial" panose="020B0604020202020204" pitchFamily="34" charset="0"/>
                <a:cs typeface="Arial" panose="020B0604020202020204" pitchFamily="34" charset="0"/>
              </a:rPr>
              <a:t>Need for More Time in Transitional Housing for Some</a:t>
            </a:r>
            <a:endParaRPr lang="en-US" sz="2800" b="1" dirty="0">
              <a:solidFill>
                <a:schemeClr val="accent3">
                  <a:lumMod val="60000"/>
                  <a:lumOff val="40000"/>
                </a:schemeClr>
              </a:solidFill>
              <a:latin typeface="Arial" panose="020B0604020202020204" pitchFamily="34" charset="0"/>
              <a:cs typeface="Arial" panose="020B0604020202020204" pitchFamily="34" charset="0"/>
            </a:endParaRPr>
          </a:p>
          <a:p>
            <a:pPr lvl="1">
              <a:spcAft>
                <a:spcPts val="1200"/>
              </a:spcAft>
            </a:pPr>
            <a:r>
              <a:rPr lang="en-US" sz="2400" i="1" dirty="0" smtClean="0">
                <a:latin typeface="Arial" panose="020B0604020202020204" pitchFamily="34" charset="0"/>
                <a:cs typeface="Arial" panose="020B0604020202020204" pitchFamily="34" charset="0"/>
              </a:rPr>
              <a:t>“You </a:t>
            </a:r>
            <a:r>
              <a:rPr lang="en-US" sz="2400" i="1" dirty="0">
                <a:latin typeface="Arial" panose="020B0604020202020204" pitchFamily="34" charset="0"/>
                <a:cs typeface="Arial" panose="020B0604020202020204" pitchFamily="34" charset="0"/>
              </a:rPr>
              <a:t>cannot get back on your feet in four months. You can’t. A lot more people leave here [transitional housing program] homeless than they do housed. </a:t>
            </a:r>
            <a:r>
              <a:rPr lang="en-US" sz="2400" i="1" dirty="0" smtClean="0">
                <a:latin typeface="Arial" panose="020B0604020202020204" pitchFamily="34" charset="0"/>
                <a:cs typeface="Arial" panose="020B0604020202020204" pitchFamily="34" charset="0"/>
              </a:rPr>
              <a:t>Giving </a:t>
            </a:r>
            <a:r>
              <a:rPr lang="en-US" sz="2400" i="1" dirty="0">
                <a:latin typeface="Arial" panose="020B0604020202020204" pitchFamily="34" charset="0"/>
                <a:cs typeface="Arial" panose="020B0604020202020204" pitchFamily="34" charset="0"/>
              </a:rPr>
              <a:t>families more time to get stuff together, it would help them out a lot.” </a:t>
            </a:r>
            <a:r>
              <a:rPr lang="mr-IN" sz="2400" dirty="0">
                <a:latin typeface="Arial" panose="020B0604020202020204" pitchFamily="34" charset="0"/>
              </a:rPr>
              <a:t>–</a:t>
            </a:r>
            <a:r>
              <a:rPr lang="en-US" sz="2400" dirty="0" smtClean="0">
                <a:latin typeface="Arial" panose="020B0604020202020204" pitchFamily="34" charset="0"/>
                <a:cs typeface="Arial" panose="020B0604020202020204" pitchFamily="34" charset="0"/>
              </a:rPr>
              <a:t>Parent</a:t>
            </a:r>
          </a:p>
          <a:p>
            <a:pPr lvl="1">
              <a:spcAft>
                <a:spcPts val="1200"/>
              </a:spcAft>
            </a:pPr>
            <a:r>
              <a:rPr lang="en-US" sz="2400" i="1" dirty="0" smtClean="0">
                <a:latin typeface="Arial" charset="0"/>
                <a:ea typeface="Arial" charset="0"/>
                <a:cs typeface="Arial" charset="0"/>
              </a:rPr>
              <a:t>“I </a:t>
            </a:r>
            <a:r>
              <a:rPr lang="en-US" sz="2400" i="1" dirty="0">
                <a:latin typeface="Arial" charset="0"/>
                <a:ea typeface="Arial" charset="0"/>
                <a:cs typeface="Arial" charset="0"/>
              </a:rPr>
              <a:t>think we still need it </a:t>
            </a:r>
            <a:r>
              <a:rPr lang="en-US" sz="2400" i="1" dirty="0" smtClean="0">
                <a:latin typeface="Arial" charset="0"/>
                <a:ea typeface="Arial" charset="0"/>
                <a:cs typeface="Arial" charset="0"/>
              </a:rPr>
              <a:t>[transitional housing] because </a:t>
            </a:r>
            <a:r>
              <a:rPr lang="en-US" sz="2400" i="1" dirty="0">
                <a:latin typeface="Arial" charset="0"/>
                <a:ea typeface="Arial" charset="0"/>
                <a:cs typeface="Arial" charset="0"/>
              </a:rPr>
              <a:t>that </a:t>
            </a:r>
            <a:r>
              <a:rPr lang="en-US" sz="2400" i="1" dirty="0" smtClean="0">
                <a:latin typeface="Arial" charset="0"/>
                <a:ea typeface="Arial" charset="0"/>
                <a:cs typeface="Arial" charset="0"/>
              </a:rPr>
              <a:t>was </a:t>
            </a:r>
            <a:r>
              <a:rPr lang="en-US" sz="2400" i="1" dirty="0">
                <a:latin typeface="Arial" charset="0"/>
                <a:ea typeface="Arial" charset="0"/>
                <a:cs typeface="Arial" charset="0"/>
              </a:rPr>
              <a:t>a good way to help people that have been on the </a:t>
            </a:r>
            <a:r>
              <a:rPr lang="en-US" sz="2400" i="1" dirty="0" smtClean="0">
                <a:latin typeface="Arial" charset="0"/>
                <a:ea typeface="Arial" charset="0"/>
                <a:cs typeface="Arial" charset="0"/>
              </a:rPr>
              <a:t>streets. They need </a:t>
            </a:r>
            <a:r>
              <a:rPr lang="en-US" sz="2400" i="1" dirty="0">
                <a:latin typeface="Arial" charset="0"/>
                <a:ea typeface="Arial" charset="0"/>
                <a:cs typeface="Arial" charset="0"/>
              </a:rPr>
              <a:t>to take them off the streets for 24 months, train them, help them, support them, and then work with them during that time for permanent housing.  Now with the rapid re-housing, where are you going to put them?  You can’t get anyone housed in 90 days.  It’s </a:t>
            </a:r>
            <a:r>
              <a:rPr lang="en-US" sz="2400" i="1" dirty="0" smtClean="0">
                <a:latin typeface="Arial" charset="0"/>
                <a:ea typeface="Arial" charset="0"/>
                <a:cs typeface="Arial" charset="0"/>
              </a:rPr>
              <a:t>impossible.” </a:t>
            </a:r>
            <a:r>
              <a:rPr lang="mr-IN" sz="2400" i="1" dirty="0" smtClean="0">
                <a:latin typeface="Arial" charset="0"/>
                <a:ea typeface="Arial" charset="0"/>
                <a:cs typeface="Arial" charset="0"/>
              </a:rPr>
              <a:t>–</a:t>
            </a:r>
            <a:r>
              <a:rPr lang="en-US" sz="2400" dirty="0" smtClean="0">
                <a:latin typeface="Arial" charset="0"/>
                <a:ea typeface="Arial" charset="0"/>
                <a:cs typeface="Arial" charset="0"/>
              </a:rPr>
              <a:t>Provider (20 years experience)</a:t>
            </a:r>
            <a:endParaRPr lang="en-US" sz="2400" dirty="0">
              <a:latin typeface="Arial" charset="0"/>
              <a:ea typeface="Arial" charset="0"/>
              <a:cs typeface="Arial" charset="0"/>
            </a:endParaRPr>
          </a:p>
          <a:p>
            <a:pPr lvl="1">
              <a:spcAft>
                <a:spcPts val="1200"/>
              </a:spcAft>
            </a:pP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42</a:t>
            </a:fld>
            <a:endParaRPr lang="en-US"/>
          </a:p>
        </p:txBody>
      </p:sp>
    </p:spTree>
    <p:extLst>
      <p:ext uri="{BB962C8B-B14F-4D97-AF65-F5344CB8AC3E}">
        <p14:creationId xmlns:p14="http://schemas.microsoft.com/office/powerpoint/2010/main" val="2019853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45" y="287867"/>
            <a:ext cx="11037889" cy="1565381"/>
          </a:xfrm>
        </p:spPr>
        <p:txBody>
          <a:bodyPr/>
          <a:lstStyle/>
          <a:p>
            <a:r>
              <a:rPr lang="en-US" dirty="0" smtClean="0">
                <a:latin typeface="Arial" charset="0"/>
                <a:ea typeface="Arial" charset="0"/>
                <a:cs typeface="Arial" charset="0"/>
              </a:rPr>
              <a:t>Structural Stressors</a:t>
            </a:r>
            <a:endParaRPr lang="en-US" dirty="0">
              <a:latin typeface="Arial" charset="0"/>
              <a:ea typeface="Arial" charset="0"/>
              <a:cs typeface="Arial" charset="0"/>
            </a:endParaRPr>
          </a:p>
        </p:txBody>
      </p:sp>
      <p:sp>
        <p:nvSpPr>
          <p:cNvPr id="3" name="Content Placeholder 2"/>
          <p:cNvSpPr>
            <a:spLocks noGrp="1"/>
          </p:cNvSpPr>
          <p:nvPr>
            <p:ph idx="1"/>
          </p:nvPr>
        </p:nvSpPr>
        <p:spPr>
          <a:xfrm>
            <a:off x="358245" y="1362076"/>
            <a:ext cx="11037889" cy="4893732"/>
          </a:xfrm>
        </p:spPr>
        <p:txBody>
          <a:bodyPr>
            <a:noAutofit/>
          </a:bodyPr>
          <a:lstStyle/>
          <a:p>
            <a:r>
              <a:rPr lang="en-US" sz="3000" b="1" dirty="0" smtClean="0">
                <a:solidFill>
                  <a:schemeClr val="accent3">
                    <a:lumMod val="60000"/>
                    <a:lumOff val="40000"/>
                  </a:schemeClr>
                </a:solidFill>
                <a:latin typeface="Arial" charset="0"/>
                <a:ea typeface="Arial" charset="0"/>
                <a:cs typeface="Arial" charset="0"/>
              </a:rPr>
              <a:t>Feeling Spread Thin </a:t>
            </a:r>
          </a:p>
          <a:p>
            <a:pPr lvl="1"/>
            <a:r>
              <a:rPr lang="en-US" sz="2800" dirty="0" smtClean="0">
                <a:latin typeface="Arial" charset="0"/>
                <a:ea typeface="Arial" charset="0"/>
                <a:cs typeface="Arial" charset="0"/>
              </a:rPr>
              <a:t>Families wanted more support from case management. </a:t>
            </a:r>
          </a:p>
          <a:p>
            <a:pPr lvl="1"/>
            <a:r>
              <a:rPr lang="en-US" sz="2800" i="1" dirty="0" smtClean="0">
                <a:latin typeface="Arial" charset="0"/>
                <a:ea typeface="Arial" charset="0"/>
                <a:cs typeface="Arial" charset="0"/>
              </a:rPr>
              <a:t>“A  </a:t>
            </a:r>
            <a:r>
              <a:rPr lang="en-US" sz="2800" i="1" dirty="0">
                <a:latin typeface="Arial" charset="0"/>
                <a:ea typeface="Arial" charset="0"/>
                <a:cs typeface="Arial" charset="0"/>
              </a:rPr>
              <a:t>lot of us </a:t>
            </a:r>
            <a:r>
              <a:rPr lang="en-US" sz="2800" i="1" dirty="0" smtClean="0">
                <a:latin typeface="Arial" charset="0"/>
                <a:ea typeface="Arial" charset="0"/>
                <a:cs typeface="Arial" charset="0"/>
              </a:rPr>
              <a:t>moms, we </a:t>
            </a:r>
            <a:r>
              <a:rPr lang="en-US" sz="2800" i="1" dirty="0">
                <a:latin typeface="Arial" charset="0"/>
                <a:ea typeface="Arial" charset="0"/>
                <a:cs typeface="Arial" charset="0"/>
              </a:rPr>
              <a:t>feeling down, like we at the bottom. I’m </a:t>
            </a:r>
            <a:r>
              <a:rPr lang="en-US" sz="2800" i="1" dirty="0" smtClean="0">
                <a:latin typeface="Arial" charset="0"/>
                <a:ea typeface="Arial" charset="0"/>
                <a:cs typeface="Arial" charset="0"/>
              </a:rPr>
              <a:t>looking </a:t>
            </a:r>
            <a:r>
              <a:rPr lang="en-US" sz="2800" i="1" dirty="0">
                <a:latin typeface="Arial" charset="0"/>
                <a:ea typeface="Arial" charset="0"/>
                <a:cs typeface="Arial" charset="0"/>
              </a:rPr>
              <a:t>at the requirements that they require you here. Your room have to be clean all the time, you have to participate in community service, you have to volunteer for </a:t>
            </a:r>
            <a:r>
              <a:rPr lang="en-US" sz="2800" i="1" dirty="0" smtClean="0">
                <a:latin typeface="Arial" charset="0"/>
                <a:ea typeface="Arial" charset="0"/>
                <a:cs typeface="Arial" charset="0"/>
              </a:rPr>
              <a:t>this</a:t>
            </a:r>
            <a:r>
              <a:rPr lang="mr-IN" sz="2800" i="1" dirty="0" smtClean="0">
                <a:latin typeface="Arial" charset="0"/>
                <a:ea typeface="Arial" charset="0"/>
                <a:cs typeface="Arial" charset="0"/>
              </a:rPr>
              <a:t>…</a:t>
            </a:r>
            <a:r>
              <a:rPr lang="en-US" sz="2800" i="1" dirty="0" smtClean="0">
                <a:latin typeface="Arial" charset="0"/>
                <a:ea typeface="Arial" charset="0"/>
                <a:cs typeface="Arial" charset="0"/>
              </a:rPr>
              <a:t>you </a:t>
            </a:r>
            <a:r>
              <a:rPr lang="en-US" sz="2800" i="1" dirty="0">
                <a:latin typeface="Arial" charset="0"/>
                <a:ea typeface="Arial" charset="0"/>
                <a:cs typeface="Arial" charset="0"/>
              </a:rPr>
              <a:t>have to do that. </a:t>
            </a:r>
            <a:r>
              <a:rPr lang="en-US" sz="2800" i="1" dirty="0" smtClean="0">
                <a:latin typeface="Arial" charset="0"/>
                <a:ea typeface="Arial" charset="0"/>
                <a:cs typeface="Arial" charset="0"/>
              </a:rPr>
              <a:t>Going </a:t>
            </a:r>
            <a:r>
              <a:rPr lang="en-US" sz="2800" i="1" dirty="0">
                <a:latin typeface="Arial" charset="0"/>
                <a:ea typeface="Arial" charset="0"/>
                <a:cs typeface="Arial" charset="0"/>
              </a:rPr>
              <a:t>down the list of all the things that we required to do, normal people out there, you know that’s not homeless, isn’t doing that on the </a:t>
            </a:r>
            <a:r>
              <a:rPr lang="en-US" sz="2800" i="1" dirty="0" smtClean="0">
                <a:latin typeface="Arial" charset="0"/>
                <a:ea typeface="Arial" charset="0"/>
                <a:cs typeface="Arial" charset="0"/>
              </a:rPr>
              <a:t>daily.” </a:t>
            </a:r>
            <a:r>
              <a:rPr lang="en-US" sz="2800" dirty="0" smtClean="0">
                <a:latin typeface="Arial" charset="0"/>
                <a:ea typeface="Arial" charset="0"/>
                <a:cs typeface="Arial" charset="0"/>
              </a:rPr>
              <a:t>-Mother</a:t>
            </a:r>
            <a:endParaRPr lang="en-US" sz="28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43</a:t>
            </a:fld>
            <a:endParaRPr lang="en-US"/>
          </a:p>
        </p:txBody>
      </p:sp>
    </p:spTree>
    <p:extLst>
      <p:ext uri="{BB962C8B-B14F-4D97-AF65-F5344CB8AC3E}">
        <p14:creationId xmlns:p14="http://schemas.microsoft.com/office/powerpoint/2010/main" val="1747989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6" y="500595"/>
            <a:ext cx="10055227" cy="899935"/>
          </a:xfrm>
        </p:spPr>
        <p:txBody>
          <a:bodyPr/>
          <a:lstStyle/>
          <a:p>
            <a:r>
              <a:rPr lang="en-US" sz="3600" dirty="0">
                <a:latin typeface="Arial" panose="020B0604020202020204" pitchFamily="34" charset="0"/>
                <a:cs typeface="Arial" panose="020B0604020202020204" pitchFamily="34" charset="0"/>
              </a:rPr>
              <a:t>Family </a:t>
            </a:r>
            <a:r>
              <a:rPr lang="en-US" sz="3600" dirty="0" smtClean="0">
                <a:latin typeface="Arial" panose="020B0604020202020204" pitchFamily="34" charset="0"/>
                <a:cs typeface="Arial" panose="020B0604020202020204" pitchFamily="34" charset="0"/>
              </a:rPr>
              <a:t>Stressors: Communication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4304" y="1400530"/>
            <a:ext cx="11646203" cy="5278056"/>
          </a:xfrm>
        </p:spPr>
        <p:txBody>
          <a:bodyPr>
            <a:noAutofit/>
          </a:bodyPr>
          <a:lstStyle/>
          <a:p>
            <a:r>
              <a:rPr lang="en-US" sz="2800" dirty="0" smtClean="0">
                <a:solidFill>
                  <a:schemeClr val="accent3">
                    <a:lumMod val="60000"/>
                    <a:lumOff val="40000"/>
                  </a:schemeClr>
                </a:solidFill>
                <a:latin typeface="Arial" panose="020B0604020202020204" pitchFamily="34" charset="0"/>
                <a:cs typeface="Arial" panose="020B0604020202020204" pitchFamily="34" charset="0"/>
              </a:rPr>
              <a:t>Communication barriers included past trauma, separations from children, parental guilt, and difficulty talking about the homelessness experience </a:t>
            </a:r>
          </a:p>
          <a:p>
            <a:r>
              <a:rPr lang="en-US" sz="2800" i="1" dirty="0" smtClean="0">
                <a:latin typeface="Arial" panose="020B0604020202020204" pitchFamily="34" charset="0"/>
                <a:cs typeface="Arial" panose="020B0604020202020204" pitchFamily="34" charset="0"/>
              </a:rPr>
              <a:t>“What </a:t>
            </a:r>
            <a:r>
              <a:rPr lang="en-US" sz="2800" i="1" dirty="0">
                <a:latin typeface="Arial" panose="020B0604020202020204" pitchFamily="34" charset="0"/>
                <a:cs typeface="Arial" panose="020B0604020202020204" pitchFamily="34" charset="0"/>
              </a:rPr>
              <a:t>gets in the way [of communication] is the </a:t>
            </a:r>
            <a:r>
              <a:rPr lang="en-US" sz="2800" i="1" dirty="0" smtClean="0">
                <a:latin typeface="Arial" panose="020B0604020202020204" pitchFamily="34" charset="0"/>
                <a:cs typeface="Arial" panose="020B0604020202020204" pitchFamily="34" charset="0"/>
              </a:rPr>
              <a:t>past</a:t>
            </a:r>
            <a:r>
              <a:rPr lang="mr-IN" sz="2800" i="1" dirty="0" smtClean="0">
                <a:latin typeface="Arial" panose="020B0604020202020204" pitchFamily="34" charset="0"/>
              </a:rPr>
              <a:t>…</a:t>
            </a:r>
            <a:r>
              <a:rPr lang="en-US" sz="2800" i="1" dirty="0" smtClean="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we always bring up the past, like </a:t>
            </a:r>
            <a:r>
              <a:rPr lang="en-US" sz="2800" i="1" dirty="0" smtClean="0">
                <a:latin typeface="Arial" panose="020B0604020202020204" pitchFamily="34" charset="0"/>
                <a:cs typeface="Arial" panose="020B0604020202020204" pitchFamily="34" charset="0"/>
              </a:rPr>
              <a:t>‘Oh </a:t>
            </a:r>
            <a:r>
              <a:rPr lang="en-US" sz="2800" i="1" dirty="0">
                <a:latin typeface="Arial" panose="020B0604020202020204" pitchFamily="34" charset="0"/>
                <a:cs typeface="Arial" panose="020B0604020202020204" pitchFamily="34" charset="0"/>
              </a:rPr>
              <a:t>remember this happened</a:t>
            </a:r>
            <a:r>
              <a:rPr lang="en-US" sz="2800" i="1" dirty="0" smtClean="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And then that’s when the arguments start </a:t>
            </a:r>
            <a:r>
              <a:rPr lang="en-US" sz="2800" i="1" dirty="0" smtClean="0">
                <a:latin typeface="Arial" panose="020B0604020202020204" pitchFamily="34" charset="0"/>
                <a:cs typeface="Arial" panose="020B0604020202020204" pitchFamily="34" charset="0"/>
              </a:rPr>
              <a:t>happening.”-</a:t>
            </a:r>
            <a:r>
              <a:rPr lang="en-US" sz="2800" dirty="0" smtClean="0">
                <a:latin typeface="Arial" panose="020B0604020202020204" pitchFamily="34" charset="0"/>
                <a:cs typeface="Arial" panose="020B0604020202020204" pitchFamily="34" charset="0"/>
              </a:rPr>
              <a:t>Child </a:t>
            </a:r>
            <a:r>
              <a:rPr lang="en-US" sz="2800" i="1"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“I think we need counseling. That would help make us a lot stronger. I think we do need to bring all this up so we can be </a:t>
            </a:r>
            <a:r>
              <a:rPr lang="en-US" sz="2800" i="1" dirty="0" smtClean="0">
                <a:latin typeface="Arial" panose="020B0604020202020204" pitchFamily="34" charset="0"/>
                <a:cs typeface="Arial" panose="020B0604020202020204" pitchFamily="34" charset="0"/>
              </a:rPr>
              <a:t>okay…I </a:t>
            </a:r>
            <a:r>
              <a:rPr lang="en-US" sz="2800" i="1" dirty="0">
                <a:latin typeface="Arial" panose="020B0604020202020204" pitchFamily="34" charset="0"/>
                <a:cs typeface="Arial" panose="020B0604020202020204" pitchFamily="34" charset="0"/>
              </a:rPr>
              <a:t>need to work on letting go of all my </a:t>
            </a:r>
            <a:r>
              <a:rPr lang="en-US" sz="2800" b="1" i="1" dirty="0">
                <a:solidFill>
                  <a:schemeClr val="accent3">
                    <a:lumMod val="60000"/>
                    <a:lumOff val="40000"/>
                  </a:schemeClr>
                </a:solidFill>
                <a:latin typeface="Arial" panose="020B0604020202020204" pitchFamily="34" charset="0"/>
                <a:cs typeface="Arial" panose="020B0604020202020204" pitchFamily="34" charset="0"/>
              </a:rPr>
              <a:t>guilt</a:t>
            </a:r>
            <a:r>
              <a:rPr lang="en-US" sz="2800" b="1" i="1" dirty="0">
                <a:solidFill>
                  <a:schemeClr val="accent3"/>
                </a:solidFill>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as well.” </a:t>
            </a:r>
            <a:r>
              <a:rPr lang="mr-IN" sz="2800" dirty="0" smtClean="0">
                <a:latin typeface="Arial" panose="020B0604020202020204" pitchFamily="34" charset="0"/>
              </a:rPr>
              <a:t>–</a:t>
            </a:r>
            <a:r>
              <a:rPr lang="en-US" sz="2800" dirty="0" smtClean="0">
                <a:latin typeface="Arial" panose="020B0604020202020204" pitchFamily="34" charset="0"/>
                <a:cs typeface="Arial" panose="020B0604020202020204" pitchFamily="34" charset="0"/>
              </a:rPr>
              <a:t>Parent </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44</a:t>
            </a:fld>
            <a:endParaRPr lang="en-US"/>
          </a:p>
        </p:txBody>
      </p:sp>
    </p:spTree>
    <p:extLst>
      <p:ext uri="{BB962C8B-B14F-4D97-AF65-F5344CB8AC3E}">
        <p14:creationId xmlns:p14="http://schemas.microsoft.com/office/powerpoint/2010/main" val="727882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76568"/>
            <a:ext cx="9404723" cy="1400530"/>
          </a:xfrm>
        </p:spPr>
        <p:txBody>
          <a:bodyPr/>
          <a:lstStyle/>
          <a:p>
            <a:r>
              <a:rPr lang="en-US" sz="3600" dirty="0" smtClean="0">
                <a:latin typeface="Arial" panose="020B0604020202020204" pitchFamily="34" charset="0"/>
                <a:cs typeface="Arial" panose="020B0604020202020204" pitchFamily="34" charset="0"/>
              </a:rPr>
              <a:t>Family Stressors: Need for Parenting Support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853248"/>
            <a:ext cx="10421449" cy="4195481"/>
          </a:xfrm>
        </p:spPr>
        <p:txBody>
          <a:bodyPr>
            <a:noAutofit/>
          </a:bodyPr>
          <a:lstStyle/>
          <a:p>
            <a:r>
              <a:rPr lang="en-US" sz="2800" i="1" dirty="0" smtClean="0">
                <a:latin typeface="Arial" panose="020B0604020202020204" pitchFamily="34" charset="0"/>
                <a:cs typeface="Arial" panose="020B0604020202020204" pitchFamily="34" charset="0"/>
              </a:rPr>
              <a:t>“</a:t>
            </a:r>
            <a:r>
              <a:rPr lang="en-US" sz="3000" i="1" dirty="0" smtClean="0">
                <a:latin typeface="Arial" panose="020B0604020202020204" pitchFamily="34" charset="0"/>
                <a:cs typeface="Arial" panose="020B0604020202020204" pitchFamily="34" charset="0"/>
              </a:rPr>
              <a:t>Being homeless is really hard. It’s like you gotta keep a smile on your face. You gotta pretend everything is okay, even though it’s not. And it’s like to instill in your kids if you work and you try hard, you can accomplish what you want to. </a:t>
            </a:r>
            <a:r>
              <a:rPr lang="en-US" sz="3000" b="1" i="1" dirty="0" smtClean="0">
                <a:solidFill>
                  <a:schemeClr val="accent3">
                    <a:lumMod val="60000"/>
                    <a:lumOff val="40000"/>
                  </a:schemeClr>
                </a:solidFill>
                <a:latin typeface="Arial" panose="020B0604020202020204" pitchFamily="34" charset="0"/>
                <a:cs typeface="Arial" panose="020B0604020202020204" pitchFamily="34" charset="0"/>
              </a:rPr>
              <a:t>But life can still </a:t>
            </a:r>
            <a:r>
              <a:rPr lang="en-US" sz="3000" b="1" i="1" u="sng" dirty="0" smtClean="0">
                <a:solidFill>
                  <a:schemeClr val="accent3">
                    <a:lumMod val="60000"/>
                    <a:lumOff val="40000"/>
                  </a:schemeClr>
                </a:solidFill>
                <a:latin typeface="Arial" panose="020B0604020202020204" pitchFamily="34" charset="0"/>
                <a:cs typeface="Arial" panose="020B0604020202020204" pitchFamily="34" charset="0"/>
              </a:rPr>
              <a:t>throw </a:t>
            </a:r>
            <a:r>
              <a:rPr lang="en-US" sz="3000" b="1" i="1" dirty="0" smtClean="0">
                <a:solidFill>
                  <a:schemeClr val="accent3">
                    <a:lumMod val="60000"/>
                    <a:lumOff val="40000"/>
                  </a:schemeClr>
                </a:solidFill>
                <a:latin typeface="Arial" panose="020B0604020202020204" pitchFamily="34" charset="0"/>
                <a:cs typeface="Arial" panose="020B0604020202020204" pitchFamily="34" charset="0"/>
              </a:rPr>
              <a:t>lemons at you. And you gotta be ready for them</a:t>
            </a:r>
            <a:r>
              <a:rPr lang="en-US" sz="3000" i="1" dirty="0" smtClean="0">
                <a:solidFill>
                  <a:schemeClr val="accent3">
                    <a:lumMod val="60000"/>
                    <a:lumOff val="40000"/>
                  </a:schemeClr>
                </a:solidFill>
                <a:latin typeface="Arial" panose="020B0604020202020204" pitchFamily="34" charset="0"/>
                <a:cs typeface="Arial" panose="020B0604020202020204" pitchFamily="34" charset="0"/>
              </a:rPr>
              <a:t>.” </a:t>
            </a:r>
            <a:r>
              <a:rPr lang="mr-IN" sz="3000" dirty="0" smtClean="0">
                <a:latin typeface="Arial" panose="020B0604020202020204" pitchFamily="34" charset="0"/>
              </a:rPr>
              <a:t>–</a:t>
            </a:r>
            <a:r>
              <a:rPr lang="en-US" sz="3000" dirty="0" smtClean="0">
                <a:latin typeface="Arial" panose="020B0604020202020204" pitchFamily="34" charset="0"/>
                <a:cs typeface="Arial" panose="020B0604020202020204" pitchFamily="34" charset="0"/>
              </a:rPr>
              <a:t>Mother</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45</a:t>
            </a:fld>
            <a:endParaRPr lang="en-US"/>
          </a:p>
        </p:txBody>
      </p:sp>
    </p:spTree>
    <p:extLst>
      <p:ext uri="{BB962C8B-B14F-4D97-AF65-F5344CB8AC3E}">
        <p14:creationId xmlns:p14="http://schemas.microsoft.com/office/powerpoint/2010/main" val="2005895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Family Stressors: Goal-Setting </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800" dirty="0" smtClean="0">
                <a:latin typeface="Arial" charset="0"/>
                <a:ea typeface="Arial" charset="0"/>
                <a:cs typeface="Arial" charset="0"/>
              </a:rPr>
              <a:t>Both youth and parents in the interviews were focused on the goal of housing </a:t>
            </a:r>
          </a:p>
          <a:p>
            <a:r>
              <a:rPr lang="en-US" sz="2800" dirty="0" smtClean="0">
                <a:latin typeface="Arial" charset="0"/>
                <a:ea typeface="Arial" charset="0"/>
                <a:cs typeface="Arial" charset="0"/>
              </a:rPr>
              <a:t>Many had trouble articulating their own goals and goals for the family </a:t>
            </a:r>
            <a:endParaRPr lang="en-US" sz="2800" dirty="0">
              <a:latin typeface="Arial" charset="0"/>
              <a:ea typeface="Arial" charset="0"/>
              <a:cs typeface="Arial" charset="0"/>
            </a:endParaRPr>
          </a:p>
          <a:p>
            <a:r>
              <a:rPr lang="en-US" sz="2800" i="1" dirty="0" smtClean="0">
                <a:latin typeface="Arial" charset="0"/>
                <a:ea typeface="Arial" charset="0"/>
                <a:cs typeface="Arial" charset="0"/>
              </a:rPr>
              <a:t>“To get </a:t>
            </a:r>
            <a:r>
              <a:rPr lang="en-US" sz="2800" i="1" dirty="0">
                <a:latin typeface="Arial" charset="0"/>
                <a:ea typeface="Arial" charset="0"/>
                <a:cs typeface="Arial" charset="0"/>
              </a:rPr>
              <a:t>a </a:t>
            </a:r>
            <a:r>
              <a:rPr lang="en-US" sz="2800" i="1" dirty="0" smtClean="0">
                <a:latin typeface="Arial" charset="0"/>
                <a:ea typeface="Arial" charset="0"/>
                <a:cs typeface="Arial" charset="0"/>
              </a:rPr>
              <a:t>house</a:t>
            </a:r>
            <a:r>
              <a:rPr lang="mr-IN" sz="2800" i="1" dirty="0" smtClean="0">
                <a:latin typeface="Arial" charset="0"/>
                <a:ea typeface="Arial" charset="0"/>
                <a:cs typeface="Arial" charset="0"/>
              </a:rPr>
              <a:t>…</a:t>
            </a:r>
            <a:r>
              <a:rPr lang="en-US" sz="2800" i="1" dirty="0" smtClean="0">
                <a:latin typeface="Arial" charset="0"/>
                <a:ea typeface="Arial" charset="0"/>
                <a:cs typeface="Arial" charset="0"/>
              </a:rPr>
              <a:t>She (mother) has </a:t>
            </a:r>
            <a:r>
              <a:rPr lang="en-US" sz="2800" i="1" dirty="0">
                <a:latin typeface="Arial" charset="0"/>
                <a:ea typeface="Arial" charset="0"/>
                <a:cs typeface="Arial" charset="0"/>
              </a:rPr>
              <a:t>to push herself to get a job. She has to do this. We have to help her get there, to reach the goal, to not get homeless again</a:t>
            </a:r>
            <a:r>
              <a:rPr lang="en-US" sz="2800" i="1" dirty="0" smtClean="0">
                <a:latin typeface="Arial" charset="0"/>
                <a:ea typeface="Arial" charset="0"/>
                <a:cs typeface="Arial" charset="0"/>
              </a:rPr>
              <a:t>.”  -Child </a:t>
            </a:r>
            <a:endParaRPr lang="en-US" sz="2800" i="1"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46</a:t>
            </a:fld>
            <a:endParaRPr lang="en-US"/>
          </a:p>
        </p:txBody>
      </p:sp>
    </p:spTree>
    <p:extLst>
      <p:ext uri="{BB962C8B-B14F-4D97-AF65-F5344CB8AC3E}">
        <p14:creationId xmlns:p14="http://schemas.microsoft.com/office/powerpoint/2010/main" val="1333072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5057"/>
          </a:xfrm>
        </p:spPr>
        <p:txBody>
          <a:bodyPr/>
          <a:lstStyle/>
          <a:p>
            <a:r>
              <a:rPr lang="en-US" sz="3600" dirty="0" smtClean="0"/>
              <a:t>Adapting FOCUS for Homeless Families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7539802"/>
              </p:ext>
            </p:extLst>
          </p:nvPr>
        </p:nvGraphicFramePr>
        <p:xfrm>
          <a:off x="374755" y="1247776"/>
          <a:ext cx="11392524" cy="5303683"/>
        </p:xfrm>
        <a:graphic>
          <a:graphicData uri="http://schemas.openxmlformats.org/drawingml/2006/table">
            <a:tbl>
              <a:tblPr firstRow="1" bandRow="1">
                <a:tableStyleId>{1E171933-4619-4E11-9A3F-F7608DF75F80}</a:tableStyleId>
              </a:tblPr>
              <a:tblGrid>
                <a:gridCol w="3797508">
                  <a:extLst>
                    <a:ext uri="{9D8B030D-6E8A-4147-A177-3AD203B41FA5}">
                      <a16:colId xmlns="" xmlns:a16="http://schemas.microsoft.com/office/drawing/2014/main" val="2460010192"/>
                    </a:ext>
                  </a:extLst>
                </a:gridCol>
                <a:gridCol w="3797508">
                  <a:extLst>
                    <a:ext uri="{9D8B030D-6E8A-4147-A177-3AD203B41FA5}">
                      <a16:colId xmlns="" xmlns:a16="http://schemas.microsoft.com/office/drawing/2014/main" val="1364496589"/>
                    </a:ext>
                  </a:extLst>
                </a:gridCol>
                <a:gridCol w="3797508">
                  <a:extLst>
                    <a:ext uri="{9D8B030D-6E8A-4147-A177-3AD203B41FA5}">
                      <a16:colId xmlns="" xmlns:a16="http://schemas.microsoft.com/office/drawing/2014/main" val="808188643"/>
                    </a:ext>
                  </a:extLst>
                </a:gridCol>
              </a:tblGrid>
              <a:tr h="391921">
                <a:tc>
                  <a:txBody>
                    <a:bodyPr/>
                    <a:lstStyle/>
                    <a:p>
                      <a:r>
                        <a:rPr lang="en-US" sz="2000" dirty="0" smtClean="0">
                          <a:latin typeface="Arial" charset="0"/>
                          <a:ea typeface="Arial" charset="0"/>
                          <a:cs typeface="Arial" charset="0"/>
                        </a:rPr>
                        <a:t>Intervention</a:t>
                      </a:r>
                      <a:r>
                        <a:rPr lang="en-US" sz="2000" baseline="0" dirty="0" smtClean="0">
                          <a:latin typeface="Arial" charset="0"/>
                          <a:ea typeface="Arial" charset="0"/>
                          <a:cs typeface="Arial" charset="0"/>
                        </a:rPr>
                        <a:t> </a:t>
                      </a:r>
                      <a:r>
                        <a:rPr lang="en-US" sz="2000" dirty="0" smtClean="0">
                          <a:latin typeface="Arial" charset="0"/>
                          <a:ea typeface="Arial" charset="0"/>
                          <a:cs typeface="Arial" charset="0"/>
                        </a:rPr>
                        <a:t>Component</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FOCUS</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FOCUS for HF</a:t>
                      </a:r>
                      <a:endParaRPr lang="en-US" sz="2000" dirty="0">
                        <a:latin typeface="Arial" charset="0"/>
                        <a:ea typeface="Arial" charset="0"/>
                        <a:cs typeface="Arial" charset="0"/>
                      </a:endParaRPr>
                    </a:p>
                  </a:txBody>
                  <a:tcPr/>
                </a:tc>
                <a:extLst>
                  <a:ext uri="{0D108BD9-81ED-4DB2-BD59-A6C34878D82A}">
                    <a16:rowId xmlns="" xmlns:a16="http://schemas.microsoft.com/office/drawing/2014/main" val="3175263365"/>
                  </a:ext>
                </a:extLst>
              </a:tr>
              <a:tr h="505287">
                <a:tc>
                  <a:txBody>
                    <a:bodyPr/>
                    <a:lstStyle/>
                    <a:p>
                      <a:r>
                        <a:rPr lang="en-US" sz="2000" dirty="0" smtClean="0">
                          <a:latin typeface="Arial" charset="0"/>
                          <a:ea typeface="Arial" charset="0"/>
                          <a:cs typeface="Arial" charset="0"/>
                        </a:rPr>
                        <a:t>Narrative Timeline </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Narrative</a:t>
                      </a:r>
                      <a:r>
                        <a:rPr lang="en-US" sz="2000" baseline="0" dirty="0" smtClean="0">
                          <a:latin typeface="Arial" charset="0"/>
                          <a:ea typeface="Arial" charset="0"/>
                          <a:cs typeface="Arial" charset="0"/>
                        </a:rPr>
                        <a:t> Timeline </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Family Shared</a:t>
                      </a:r>
                      <a:r>
                        <a:rPr lang="en-US" sz="2000" baseline="0" dirty="0" smtClean="0">
                          <a:latin typeface="Arial" charset="0"/>
                          <a:ea typeface="Arial" charset="0"/>
                          <a:cs typeface="Arial" charset="0"/>
                        </a:rPr>
                        <a:t> </a:t>
                      </a:r>
                      <a:r>
                        <a:rPr lang="en-US" sz="2000" dirty="0" smtClean="0">
                          <a:latin typeface="Arial" charset="0"/>
                          <a:ea typeface="Arial" charset="0"/>
                          <a:cs typeface="Arial" charset="0"/>
                        </a:rPr>
                        <a:t>Identity</a:t>
                      </a:r>
                      <a:r>
                        <a:rPr lang="en-US" sz="2000" baseline="0" dirty="0" smtClean="0">
                          <a:latin typeface="Arial" charset="0"/>
                          <a:ea typeface="Arial" charset="0"/>
                          <a:cs typeface="Arial" charset="0"/>
                        </a:rPr>
                        <a:t> Project</a:t>
                      </a:r>
                      <a:endParaRPr lang="en-US" sz="2000" dirty="0">
                        <a:latin typeface="Arial" charset="0"/>
                        <a:ea typeface="Arial" charset="0"/>
                        <a:cs typeface="Arial" charset="0"/>
                      </a:endParaRPr>
                    </a:p>
                  </a:txBody>
                  <a:tcPr/>
                </a:tc>
                <a:extLst>
                  <a:ext uri="{0D108BD9-81ED-4DB2-BD59-A6C34878D82A}">
                    <a16:rowId xmlns="" xmlns:a16="http://schemas.microsoft.com/office/drawing/2014/main" val="2002833787"/>
                  </a:ext>
                </a:extLst>
              </a:tr>
              <a:tr h="839301">
                <a:tc>
                  <a:txBody>
                    <a:bodyPr/>
                    <a:lstStyle/>
                    <a:p>
                      <a:r>
                        <a:rPr lang="en-US" sz="2000" dirty="0" smtClean="0">
                          <a:latin typeface="Arial" charset="0"/>
                          <a:ea typeface="Arial" charset="0"/>
                          <a:cs typeface="Arial" charset="0"/>
                        </a:rPr>
                        <a:t>Goal</a:t>
                      </a:r>
                      <a:r>
                        <a:rPr lang="en-US" sz="2000" baseline="0" dirty="0" smtClean="0">
                          <a:latin typeface="Arial" charset="0"/>
                          <a:ea typeface="Arial" charset="0"/>
                          <a:cs typeface="Arial" charset="0"/>
                        </a:rPr>
                        <a:t> Setting </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Family Goals </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Also incorporate long-term</a:t>
                      </a:r>
                      <a:r>
                        <a:rPr lang="en-US" sz="2000" baseline="0" dirty="0" smtClean="0">
                          <a:latin typeface="Arial" charset="0"/>
                          <a:ea typeface="Arial" charset="0"/>
                          <a:cs typeface="Arial" charset="0"/>
                        </a:rPr>
                        <a:t> housing goals and youth goals </a:t>
                      </a:r>
                      <a:endParaRPr lang="en-US" sz="2000" dirty="0">
                        <a:latin typeface="Arial" charset="0"/>
                        <a:ea typeface="Arial" charset="0"/>
                        <a:cs typeface="Arial" charset="0"/>
                      </a:endParaRPr>
                    </a:p>
                  </a:txBody>
                  <a:tcPr/>
                </a:tc>
                <a:extLst>
                  <a:ext uri="{0D108BD9-81ED-4DB2-BD59-A6C34878D82A}">
                    <a16:rowId xmlns="" xmlns:a16="http://schemas.microsoft.com/office/drawing/2014/main" val="306924947"/>
                  </a:ext>
                </a:extLst>
              </a:tr>
              <a:tr h="1296352">
                <a:tc>
                  <a:txBody>
                    <a:bodyPr/>
                    <a:lstStyle/>
                    <a:p>
                      <a:r>
                        <a:rPr lang="en-US" sz="2000" dirty="0" smtClean="0">
                          <a:latin typeface="Arial" charset="0"/>
                          <a:ea typeface="Arial" charset="0"/>
                          <a:cs typeface="Arial" charset="0"/>
                        </a:rPr>
                        <a:t>Communication</a:t>
                      </a:r>
                      <a:r>
                        <a:rPr lang="en-US" sz="2000" baseline="0" dirty="0" smtClean="0">
                          <a:latin typeface="Arial" charset="0"/>
                          <a:ea typeface="Arial" charset="0"/>
                          <a:cs typeface="Arial" charset="0"/>
                        </a:rPr>
                        <a:t> </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Communicating within the family </a:t>
                      </a: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Adapt</a:t>
                      </a:r>
                      <a:r>
                        <a:rPr lang="en-US" sz="2000" baseline="0" dirty="0" smtClean="0">
                          <a:latin typeface="Arial" charset="0"/>
                          <a:ea typeface="Arial" charset="0"/>
                          <a:cs typeface="Arial" charset="0"/>
                        </a:rPr>
                        <a:t> to communicating about past events and prevention of substance use and risky behaviors </a:t>
                      </a:r>
                      <a:endParaRPr lang="en-US" sz="2000" dirty="0">
                        <a:latin typeface="Arial" charset="0"/>
                        <a:ea typeface="Arial" charset="0"/>
                        <a:cs typeface="Arial" charset="0"/>
                      </a:endParaRPr>
                    </a:p>
                  </a:txBody>
                  <a:tcPr/>
                </a:tc>
                <a:extLst>
                  <a:ext uri="{0D108BD9-81ED-4DB2-BD59-A6C34878D82A}">
                    <a16:rowId xmlns="" xmlns:a16="http://schemas.microsoft.com/office/drawing/2014/main" val="2802572723"/>
                  </a:ext>
                </a:extLst>
              </a:tr>
              <a:tr h="1158581">
                <a:tc>
                  <a:txBody>
                    <a:bodyPr/>
                    <a:lstStyle/>
                    <a:p>
                      <a:r>
                        <a:rPr lang="en-US" sz="2000" dirty="0" smtClean="0">
                          <a:latin typeface="Arial" charset="0"/>
                          <a:ea typeface="Arial" charset="0"/>
                          <a:cs typeface="Arial" charset="0"/>
                        </a:rPr>
                        <a:t>All sessions </a:t>
                      </a:r>
                      <a:endParaRPr lang="en-US" sz="2000" dirty="0">
                        <a:latin typeface="Arial" charset="0"/>
                        <a:ea typeface="Arial" charset="0"/>
                        <a:cs typeface="Arial" charset="0"/>
                      </a:endParaRPr>
                    </a:p>
                  </a:txBody>
                  <a:tcPr/>
                </a:tc>
                <a:tc>
                  <a:txBody>
                    <a:bodyPr/>
                    <a:lstStyle/>
                    <a:p>
                      <a:pPr algn="ctr"/>
                      <a:endParaRPr lang="en-US" sz="2000" dirty="0">
                        <a:latin typeface="Arial" charset="0"/>
                        <a:ea typeface="Arial" charset="0"/>
                        <a:cs typeface="Arial"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Arial" charset="0"/>
                          <a:ea typeface="Arial" charset="0"/>
                          <a:cs typeface="Arial" charset="0"/>
                        </a:rPr>
                        <a:t>*Tailor</a:t>
                      </a:r>
                      <a:r>
                        <a:rPr lang="en-US" sz="2000" baseline="0" dirty="0" smtClean="0">
                          <a:latin typeface="Arial" charset="0"/>
                          <a:ea typeface="Arial" charset="0"/>
                          <a:cs typeface="Arial" charset="0"/>
                        </a:rPr>
                        <a:t> each skill to address case management needs if applicable </a:t>
                      </a:r>
                      <a:endParaRPr lang="en-US" sz="2000" dirty="0" smtClean="0">
                        <a:latin typeface="Arial" charset="0"/>
                        <a:ea typeface="Arial" charset="0"/>
                        <a:cs typeface="Arial" charset="0"/>
                      </a:endParaRPr>
                    </a:p>
                  </a:txBody>
                  <a:tcPr/>
                </a:tc>
                <a:extLst>
                  <a:ext uri="{0D108BD9-81ED-4DB2-BD59-A6C34878D82A}">
                    <a16:rowId xmlns="" xmlns:a16="http://schemas.microsoft.com/office/drawing/2014/main" val="721867985"/>
                  </a:ext>
                </a:extLst>
              </a:tr>
              <a:tr h="1093634">
                <a:tc>
                  <a:txBody>
                    <a:bodyPr/>
                    <a:lstStyle/>
                    <a:p>
                      <a:r>
                        <a:rPr lang="en-US" sz="2000" dirty="0" smtClean="0">
                          <a:latin typeface="Arial" charset="0"/>
                          <a:ea typeface="Arial" charset="0"/>
                          <a:cs typeface="Arial" charset="0"/>
                        </a:rPr>
                        <a:t>All sessions</a:t>
                      </a:r>
                      <a:r>
                        <a:rPr lang="en-US" sz="2000" baseline="0" dirty="0" smtClean="0">
                          <a:latin typeface="Arial" charset="0"/>
                          <a:ea typeface="Arial" charset="0"/>
                          <a:cs typeface="Arial" charset="0"/>
                        </a:rPr>
                        <a:t> </a:t>
                      </a:r>
                      <a:endParaRPr lang="en-US" sz="2000" dirty="0">
                        <a:latin typeface="Arial" charset="0"/>
                        <a:ea typeface="Arial" charset="0"/>
                        <a:cs typeface="Arial" charset="0"/>
                      </a:endParaRPr>
                    </a:p>
                  </a:txBody>
                  <a:tcPr/>
                </a:tc>
                <a:tc>
                  <a:txBody>
                    <a:bodyPr/>
                    <a:lstStyle/>
                    <a:p>
                      <a:pPr algn="ctr"/>
                      <a:endParaRPr lang="en-US" sz="2000" dirty="0">
                        <a:latin typeface="Arial" charset="0"/>
                        <a:ea typeface="Arial" charset="0"/>
                        <a:cs typeface="Arial" charset="0"/>
                      </a:endParaRPr>
                    </a:p>
                  </a:txBody>
                  <a:tcPr/>
                </a:tc>
                <a:tc>
                  <a:txBody>
                    <a:bodyPr/>
                    <a:lstStyle/>
                    <a:p>
                      <a:pPr algn="ctr"/>
                      <a:r>
                        <a:rPr lang="en-US" sz="2000" dirty="0" smtClean="0">
                          <a:latin typeface="Arial" charset="0"/>
                          <a:ea typeface="Arial" charset="0"/>
                          <a:cs typeface="Arial" charset="0"/>
                        </a:rPr>
                        <a:t>*Incorporate</a:t>
                      </a:r>
                      <a:r>
                        <a:rPr lang="en-US" sz="2000" baseline="0" dirty="0" smtClean="0">
                          <a:latin typeface="Arial" charset="0"/>
                          <a:ea typeface="Arial" charset="0"/>
                          <a:cs typeface="Arial" charset="0"/>
                        </a:rPr>
                        <a:t> examples relevant to homeless families living within transitional housing </a:t>
                      </a:r>
                      <a:endParaRPr lang="en-US" sz="2000" dirty="0">
                        <a:latin typeface="Arial" charset="0"/>
                        <a:ea typeface="Arial" charset="0"/>
                        <a:cs typeface="Arial" charset="0"/>
                      </a:endParaRPr>
                    </a:p>
                  </a:txBody>
                  <a:tcPr/>
                </a:tc>
                <a:extLst>
                  <a:ext uri="{0D108BD9-81ED-4DB2-BD59-A6C34878D82A}">
                    <a16:rowId xmlns="" xmlns:a16="http://schemas.microsoft.com/office/drawing/2014/main" val="3041038662"/>
                  </a:ext>
                </a:extLst>
              </a:tr>
            </a:tbl>
          </a:graphicData>
        </a:graphic>
      </p:graphicFrame>
      <p:sp>
        <p:nvSpPr>
          <p:cNvPr id="4" name="Slide Number Placeholder 3"/>
          <p:cNvSpPr>
            <a:spLocks noGrp="1"/>
          </p:cNvSpPr>
          <p:nvPr>
            <p:ph type="sldNum" sz="quarter" idx="12"/>
          </p:nvPr>
        </p:nvSpPr>
        <p:spPr/>
        <p:txBody>
          <a:bodyPr/>
          <a:lstStyle/>
          <a:p>
            <a:fld id="{DEA72C2E-3FC5-2840-BF24-B6E03259169B}" type="slidenum">
              <a:rPr lang="en-US" smtClean="0"/>
              <a:t>47</a:t>
            </a:fld>
            <a:endParaRPr lang="en-US"/>
          </a:p>
        </p:txBody>
      </p:sp>
    </p:spTree>
    <p:extLst>
      <p:ext uri="{BB962C8B-B14F-4D97-AF65-F5344CB8AC3E}">
        <p14:creationId xmlns:p14="http://schemas.microsoft.com/office/powerpoint/2010/main" val="249665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86708"/>
            <a:ext cx="9404723" cy="1400530"/>
          </a:xfrm>
        </p:spPr>
        <p:txBody>
          <a:bodyPr/>
          <a:lstStyle/>
          <a:p>
            <a:r>
              <a:rPr lang="en-US" sz="3600" dirty="0">
                <a:latin typeface="Arial" panose="020B0604020202020204" pitchFamily="34" charset="0"/>
                <a:cs typeface="Arial" panose="020B0604020202020204" pitchFamily="34" charset="0"/>
              </a:rPr>
              <a:t>Recommendations </a:t>
            </a:r>
          </a:p>
        </p:txBody>
      </p:sp>
      <p:sp>
        <p:nvSpPr>
          <p:cNvPr id="3" name="Content Placeholder 2"/>
          <p:cNvSpPr>
            <a:spLocks noGrp="1"/>
          </p:cNvSpPr>
          <p:nvPr>
            <p:ph idx="1"/>
          </p:nvPr>
        </p:nvSpPr>
        <p:spPr>
          <a:xfrm>
            <a:off x="403043" y="1386973"/>
            <a:ext cx="11461008" cy="4957763"/>
          </a:xfrm>
        </p:spPr>
        <p:txBody>
          <a:bodyPr>
            <a:noAutofit/>
          </a:bodyPr>
          <a:lstStyle/>
          <a:p>
            <a:r>
              <a:rPr lang="en-US" sz="2800" dirty="0" smtClean="0">
                <a:latin typeface="Arial" panose="020B0604020202020204" pitchFamily="34" charset="0"/>
                <a:cs typeface="Arial" panose="020B0604020202020204" pitchFamily="34" charset="0"/>
              </a:rPr>
              <a:t>Homeless families experience structural stressors (housing barriers, need for case management) and family stressors related to being homeless </a:t>
            </a:r>
          </a:p>
          <a:p>
            <a:pPr lvl="1"/>
            <a:r>
              <a:rPr lang="en-US" sz="2800" dirty="0" smtClean="0">
                <a:latin typeface="Arial" panose="020B0604020202020204" pitchFamily="34" charset="0"/>
                <a:cs typeface="Arial" panose="020B0604020202020204" pitchFamily="34" charset="0"/>
              </a:rPr>
              <a:t>Essential to address BOTH of these needs </a:t>
            </a:r>
          </a:p>
          <a:p>
            <a:r>
              <a:rPr lang="en-US" sz="3000" dirty="0" smtClean="0">
                <a:latin typeface="Arial" panose="020B0604020202020204" pitchFamily="34" charset="0"/>
                <a:cs typeface="Arial" panose="020B0604020202020204" pitchFamily="34" charset="0"/>
              </a:rPr>
              <a:t>Providers and families interviewed felt that many families need longer term options for housing and support </a:t>
            </a:r>
          </a:p>
          <a:p>
            <a:r>
              <a:rPr lang="en-US" sz="2800" dirty="0" smtClean="0">
                <a:latin typeface="Arial" panose="020B0604020202020204" pitchFamily="34" charset="0"/>
                <a:cs typeface="Arial" panose="020B0604020202020204" pitchFamily="34" charset="0"/>
              </a:rPr>
              <a:t>Important family processes, such as communication, are affected by homelessness and stressors leading to homelessness</a:t>
            </a:r>
          </a:p>
          <a:p>
            <a:pPr lvl="1"/>
            <a:r>
              <a:rPr lang="en-US" sz="2800" dirty="0" smtClean="0">
                <a:latin typeface="Arial" panose="020B0604020202020204" pitchFamily="34" charset="0"/>
                <a:cs typeface="Arial" panose="020B0604020202020204" pitchFamily="34" charset="0"/>
              </a:rPr>
              <a:t>Establishes need for a family-based intervention in transitional housing </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48</a:t>
            </a:fld>
            <a:endParaRPr lang="en-US"/>
          </a:p>
        </p:txBody>
      </p:sp>
    </p:spTree>
    <p:extLst>
      <p:ext uri="{BB962C8B-B14F-4D97-AF65-F5344CB8AC3E}">
        <p14:creationId xmlns:p14="http://schemas.microsoft.com/office/powerpoint/2010/main" val="2036198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Conclusions: Homeless Women</a:t>
            </a:r>
            <a:endParaRPr lang="en-US" dirty="0">
              <a:latin typeface="Arial" charset="0"/>
              <a:ea typeface="Arial" charset="0"/>
              <a:cs typeface="Arial" charset="0"/>
            </a:endParaRPr>
          </a:p>
        </p:txBody>
      </p:sp>
      <p:sp>
        <p:nvSpPr>
          <p:cNvPr id="3" name="Content Placeholder 2"/>
          <p:cNvSpPr>
            <a:spLocks noGrp="1"/>
          </p:cNvSpPr>
          <p:nvPr>
            <p:ph idx="1"/>
          </p:nvPr>
        </p:nvSpPr>
        <p:spPr>
          <a:xfrm>
            <a:off x="1103312" y="1576668"/>
            <a:ext cx="8946541" cy="4195481"/>
          </a:xfrm>
        </p:spPr>
        <p:txBody>
          <a:bodyPr/>
          <a:lstStyle/>
          <a:p>
            <a:r>
              <a:rPr lang="en-US" altLang="en-US" sz="2400" dirty="0" smtClean="0">
                <a:latin typeface="Arial" panose="020B0604020202020204" pitchFamily="34" charset="0"/>
                <a:cs typeface="Arial" panose="020B0604020202020204" pitchFamily="34" charset="0"/>
              </a:rPr>
              <a:t>Homeless women have complex array of physical, mental, substance use, and social health problems, in the context of </a:t>
            </a:r>
            <a:r>
              <a:rPr lang="en-US" altLang="en-US" sz="2400" dirty="0">
                <a:latin typeface="Arial" panose="020B0604020202020204" pitchFamily="34" charset="0"/>
                <a:cs typeface="Arial" panose="020B0604020202020204" pitchFamily="34" charset="0"/>
              </a:rPr>
              <a:t>lack of </a:t>
            </a:r>
            <a:r>
              <a:rPr lang="en-US" altLang="en-US" sz="2400" dirty="0" smtClean="0">
                <a:latin typeface="Arial" panose="020B0604020202020204" pitchFamily="34" charset="0"/>
                <a:cs typeface="Arial" panose="020B0604020202020204" pitchFamily="34" charset="0"/>
              </a:rPr>
              <a:t>housing, gender-based violence, social isolation, and lack of healthy social support</a:t>
            </a:r>
          </a:p>
          <a:p>
            <a:r>
              <a:rPr lang="en-US" altLang="en-US" sz="2400" dirty="0" smtClean="0">
                <a:latin typeface="Arial" panose="020B0604020202020204" pitchFamily="34" charset="0"/>
                <a:cs typeface="Arial" panose="020B0604020202020204" pitchFamily="34" charset="0"/>
              </a:rPr>
              <a:t>Homeless women are requesting a primary </a:t>
            </a:r>
            <a:r>
              <a:rPr lang="en-US" altLang="en-US" sz="2400" dirty="0">
                <a:latin typeface="Arial" panose="020B0604020202020204" pitchFamily="34" charset="0"/>
                <a:cs typeface="Arial" panose="020B0604020202020204" pitchFamily="34" charset="0"/>
              </a:rPr>
              <a:t>care-based, gender-focused, group support program with “whole woman” </a:t>
            </a:r>
            <a:r>
              <a:rPr lang="en-US" altLang="en-US" sz="2400" dirty="0" smtClean="0">
                <a:latin typeface="Arial" panose="020B0604020202020204" pitchFamily="34" charset="0"/>
                <a:cs typeface="Arial" panose="020B0604020202020204" pitchFamily="34" charset="0"/>
              </a:rPr>
              <a:t>approach</a:t>
            </a:r>
          </a:p>
          <a:p>
            <a:r>
              <a:rPr lang="en-US" altLang="en-US" sz="2400" dirty="0" smtClean="0">
                <a:latin typeface="Arial" panose="020B0604020202020204" pitchFamily="34" charset="0"/>
                <a:cs typeface="Arial" panose="020B0604020202020204" pitchFamily="34" charset="0"/>
              </a:rPr>
              <a:t>Next Steps</a:t>
            </a:r>
          </a:p>
          <a:p>
            <a:pPr lvl="1"/>
            <a:r>
              <a:rPr lang="en-US" altLang="en-US" sz="2400" dirty="0" smtClean="0">
                <a:latin typeface="Arial" panose="020B0604020202020204" pitchFamily="34" charset="0"/>
                <a:cs typeface="Arial" panose="020B0604020202020204" pitchFamily="34" charset="0"/>
              </a:rPr>
              <a:t>Proposal under review to do this for homeless women!</a:t>
            </a:r>
            <a:endParaRPr lang="en-US" altLang="en-US" sz="2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49</a:t>
            </a:fld>
            <a:endParaRPr lang="en-US"/>
          </a:p>
        </p:txBody>
      </p:sp>
    </p:spTree>
    <p:extLst>
      <p:ext uri="{BB962C8B-B14F-4D97-AF65-F5344CB8AC3E}">
        <p14:creationId xmlns:p14="http://schemas.microsoft.com/office/powerpoint/2010/main" val="28963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3CD5D46-4F20-D843-9F03-63F2B17CDE08}" type="slidenum">
              <a:rPr lang="en-US" altLang="en-US" sz="1000"/>
              <a:pPr>
                <a:spcBef>
                  <a:spcPct val="0"/>
                </a:spcBef>
                <a:buFontTx/>
                <a:buNone/>
              </a:pPr>
              <a:t>5</a:t>
            </a:fld>
            <a:endParaRPr lang="en-US" altLang="en-US" sz="1000"/>
          </a:p>
        </p:txBody>
      </p:sp>
      <p:sp>
        <p:nvSpPr>
          <p:cNvPr id="9219" name="Rectangle 2"/>
          <p:cNvSpPr>
            <a:spLocks noGrp="1" noChangeArrowheads="1"/>
          </p:cNvSpPr>
          <p:nvPr>
            <p:ph type="title"/>
          </p:nvPr>
        </p:nvSpPr>
        <p:spPr>
          <a:xfrm>
            <a:off x="646111" y="617678"/>
            <a:ext cx="9404723" cy="1400530"/>
          </a:xfrm>
        </p:spPr>
        <p:txBody>
          <a:bodyPr/>
          <a:lstStyle/>
          <a:p>
            <a:pPr eaLnBrk="1" hangingPunct="1"/>
            <a:r>
              <a:rPr lang="en-US" altLang="en-US" sz="3600" dirty="0">
                <a:latin typeface="Arial" panose="020B0604020202020204" pitchFamily="34" charset="0"/>
                <a:cs typeface="Arial" panose="020B0604020202020204" pitchFamily="34" charset="0"/>
              </a:rPr>
              <a:t>Barriers to Care</a:t>
            </a:r>
          </a:p>
        </p:txBody>
      </p:sp>
      <p:sp>
        <p:nvSpPr>
          <p:cNvPr id="9220" name="Rectangle 3"/>
          <p:cNvSpPr>
            <a:spLocks noGrp="1" noChangeArrowheads="1"/>
          </p:cNvSpPr>
          <p:nvPr>
            <p:ph type="body" idx="1"/>
          </p:nvPr>
        </p:nvSpPr>
        <p:spPr>
          <a:xfrm>
            <a:off x="561101" y="1572470"/>
            <a:ext cx="10620113" cy="4335961"/>
          </a:xfrm>
        </p:spPr>
        <p:txBody>
          <a:bodyPr>
            <a:noAutofit/>
          </a:bodyPr>
          <a:lstStyle/>
          <a:p>
            <a:pPr eaLnBrk="1" hangingPunct="1"/>
            <a:r>
              <a:rPr lang="en-US" altLang="en-US" sz="2400" dirty="0">
                <a:latin typeface="Arial" panose="020B0604020202020204" pitchFamily="34" charset="0"/>
                <a:cs typeface="Arial" panose="020B0604020202020204" pitchFamily="34" charset="0"/>
              </a:rPr>
              <a:t>But, many homeless persons with serious health problems were sitting in the corners and were not coming up to me </a:t>
            </a:r>
          </a:p>
          <a:p>
            <a:pPr lvl="1" eaLnBrk="1" hangingPunct="1"/>
            <a:r>
              <a:rPr lang="en-US" altLang="en-US" sz="2400" dirty="0">
                <a:latin typeface="Arial" panose="020B0604020202020204" pitchFamily="34" charset="0"/>
                <a:cs typeface="Arial" panose="020B0604020202020204" pitchFamily="34" charset="0"/>
              </a:rPr>
              <a:t>They were </a:t>
            </a:r>
            <a:r>
              <a:rPr lang="en-US" altLang="en-US" sz="2400" dirty="0" smtClean="0">
                <a:latin typeface="Arial" panose="020B0604020202020204" pitchFamily="34" charset="0"/>
                <a:cs typeface="Arial" panose="020B0604020202020204" pitchFamily="34" charset="0"/>
              </a:rPr>
              <a:t>sitting alone, had </a:t>
            </a:r>
            <a:r>
              <a:rPr lang="en-US" altLang="en-US" sz="2400" dirty="0">
                <a:latin typeface="Arial" panose="020B0604020202020204" pitchFamily="34" charset="0"/>
                <a:cs typeface="Arial" panose="020B0604020202020204" pitchFamily="34" charset="0"/>
              </a:rPr>
              <a:t>serious venous stasis, and other obvious health problems</a:t>
            </a:r>
          </a:p>
          <a:p>
            <a:pPr lvl="1" eaLnBrk="1" hangingPunct="1"/>
            <a:r>
              <a:rPr lang="en-US" altLang="en-US" sz="2400" dirty="0">
                <a:latin typeface="Arial" panose="020B0604020202020204" pitchFamily="34" charset="0"/>
                <a:cs typeface="Arial" panose="020B0604020202020204" pitchFamily="34" charset="0"/>
              </a:rPr>
              <a:t>I didn’t understand why this was so</a:t>
            </a:r>
          </a:p>
          <a:p>
            <a:r>
              <a:rPr lang="en-US" altLang="en-US" sz="2400" dirty="0">
                <a:latin typeface="Arial" panose="020B0604020202020204" pitchFamily="34" charset="0"/>
                <a:cs typeface="Arial" panose="020B0604020202020204" pitchFamily="34" charset="0"/>
              </a:rPr>
              <a:t>Launched a 30 year career in trying to understand and improve homeless and other vulnerable populations’ health, use of health services, and barriers to care</a:t>
            </a:r>
          </a:p>
          <a:p>
            <a:r>
              <a:rPr lang="en-US" altLang="en-US" sz="2400" dirty="0" smtClean="0">
                <a:latin typeface="Arial" panose="020B0604020202020204" pitchFamily="34" charset="0"/>
                <a:cs typeface="Arial" panose="020B0604020202020204" pitchFamily="34" charset="0"/>
              </a:rPr>
              <a:t>As </a:t>
            </a:r>
            <a:r>
              <a:rPr lang="en-US" altLang="en-US" sz="2400" dirty="0">
                <a:latin typeface="Arial" panose="020B0604020202020204" pitchFamily="34" charset="0"/>
                <a:cs typeface="Arial" panose="020B0604020202020204" pitchFamily="34" charset="0"/>
              </a:rPr>
              <a:t>family </a:t>
            </a:r>
            <a:r>
              <a:rPr lang="en-US" altLang="en-US" sz="2400" dirty="0" smtClean="0">
                <a:latin typeface="Arial" panose="020B0604020202020204" pitchFamily="34" charset="0"/>
                <a:cs typeface="Arial" panose="020B0604020202020204" pitchFamily="34" charset="0"/>
              </a:rPr>
              <a:t>doctor, I wanted </a:t>
            </a:r>
            <a:r>
              <a:rPr lang="en-US" altLang="en-US" sz="2400" dirty="0">
                <a:latin typeface="Arial" panose="020B0604020202020204" pitchFamily="34" charset="0"/>
                <a:cs typeface="Arial" panose="020B0604020202020204" pitchFamily="34" charset="0"/>
              </a:rPr>
              <a:t>to study homeless families, but my fellowship advisor suggested we </a:t>
            </a:r>
            <a:r>
              <a:rPr lang="en-US" altLang="en-US" sz="2400" dirty="0" smtClean="0">
                <a:latin typeface="Arial" panose="020B0604020202020204" pitchFamily="34" charset="0"/>
                <a:cs typeface="Arial" panose="020B0604020202020204" pitchFamily="34" charset="0"/>
              </a:rPr>
              <a:t>start with </a:t>
            </a:r>
            <a:r>
              <a:rPr lang="en-US" altLang="en-US" sz="2400" dirty="0">
                <a:latin typeface="Arial" panose="020B0604020202020204" pitchFamily="34" charset="0"/>
                <a:cs typeface="Arial" panose="020B0604020202020204" pitchFamily="34" charset="0"/>
              </a:rPr>
              <a:t>adults and that I would have a whole career to get back to families, which we </a:t>
            </a:r>
            <a:r>
              <a:rPr lang="en-US" altLang="en-US" sz="2400" dirty="0" smtClean="0">
                <a:latin typeface="Arial" panose="020B0604020202020204" pitchFamily="34" charset="0"/>
                <a:cs typeface="Arial" panose="020B0604020202020204" pitchFamily="34" charset="0"/>
              </a:rPr>
              <a:t>have finally done</a:t>
            </a:r>
            <a:r>
              <a:rPr lang="en-US" altLang="en-US" sz="2400" dirty="0">
                <a:latin typeface="Arial" panose="020B0604020202020204" pitchFamily="34" charset="0"/>
                <a:cs typeface="Arial" panose="020B0604020202020204" pitchFamily="34" charset="0"/>
              </a:rPr>
              <a:t>!</a:t>
            </a:r>
          </a:p>
          <a:p>
            <a:pPr eaLnBrk="1" hangingPunct="1"/>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703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Conclusions: Homeless Families</a:t>
            </a:r>
            <a:endParaRPr lang="en-US" dirty="0">
              <a:latin typeface="Arial" charset="0"/>
              <a:ea typeface="Arial" charset="0"/>
              <a:cs typeface="Arial" charset="0"/>
            </a:endParaRPr>
          </a:p>
        </p:txBody>
      </p:sp>
      <p:sp>
        <p:nvSpPr>
          <p:cNvPr id="3" name="Content Placeholder 2"/>
          <p:cNvSpPr>
            <a:spLocks noGrp="1"/>
          </p:cNvSpPr>
          <p:nvPr>
            <p:ph idx="1"/>
          </p:nvPr>
        </p:nvSpPr>
        <p:spPr>
          <a:xfrm>
            <a:off x="1103312" y="1606869"/>
            <a:ext cx="8946541" cy="4195481"/>
          </a:xfrm>
        </p:spPr>
        <p:txBody>
          <a:bodyPr>
            <a:normAutofit/>
          </a:bodyPr>
          <a:lstStyle/>
          <a:p>
            <a:r>
              <a:rPr lang="en-US" sz="2800" dirty="0" smtClean="0">
                <a:latin typeface="Arial" panose="020B0604020202020204" pitchFamily="34" charset="0"/>
                <a:cs typeface="Arial" panose="020B0604020202020204" pitchFamily="34" charset="0"/>
              </a:rPr>
              <a:t>Rapid rehousing with 6 months coverage is insufficient for many homeless families who are facing long-term economic insecurity and can’t commit to housing with rents they know they cannot pay for after the 6months support is up</a:t>
            </a:r>
          </a:p>
          <a:p>
            <a:r>
              <a:rPr lang="en-US" sz="2800" dirty="0" smtClean="0">
                <a:latin typeface="Arial" panose="020B0604020202020204" pitchFamily="34" charset="0"/>
                <a:cs typeface="Arial" panose="020B0604020202020204" pitchFamily="34" charset="0"/>
              </a:rPr>
              <a:t>Implement and pilot </a:t>
            </a:r>
            <a:r>
              <a:rPr lang="en-US" sz="2800" smtClean="0">
                <a:latin typeface="Arial" panose="020B0604020202020204" pitchFamily="34" charset="0"/>
                <a:cs typeface="Arial" panose="020B0604020202020204" pitchFamily="34" charset="0"/>
              </a:rPr>
              <a:t>test the </a:t>
            </a:r>
            <a:r>
              <a:rPr lang="en-US" sz="2800" dirty="0" smtClean="0">
                <a:latin typeface="Arial" panose="020B0604020202020204" pitchFamily="34" charset="0"/>
                <a:cs typeface="Arial" panose="020B0604020202020204" pitchFamily="34" charset="0"/>
              </a:rPr>
              <a:t>adapted family resilience intervention: FOCUS for Homeless Families (</a:t>
            </a:r>
            <a:r>
              <a:rPr lang="en-US" sz="2800" smtClean="0">
                <a:latin typeface="Arial" panose="020B0604020202020204" pitchFamily="34" charset="0"/>
                <a:cs typeface="Arial" panose="020B0604020202020204" pitchFamily="34" charset="0"/>
              </a:rPr>
              <a:t>FHF)</a:t>
            </a:r>
            <a:endParaRPr lang="en-US" sz="2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A72C2E-3FC5-2840-BF24-B6E03259169B}" type="slidenum">
              <a:rPr lang="en-US" smtClean="0"/>
              <a:t>50</a:t>
            </a:fld>
            <a:endParaRPr lang="en-US"/>
          </a:p>
        </p:txBody>
      </p:sp>
    </p:spTree>
    <p:extLst>
      <p:ext uri="{BB962C8B-B14F-4D97-AF65-F5344CB8AC3E}">
        <p14:creationId xmlns:p14="http://schemas.microsoft.com/office/powerpoint/2010/main" val="1515076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2209800" y="422172"/>
            <a:ext cx="8458200" cy="942975"/>
          </a:xfrm>
        </p:spPr>
        <p:txBody>
          <a:bodyPr/>
          <a:lstStyle/>
          <a:p>
            <a:r>
              <a:rPr lang="en-US" altLang="en-US" sz="3000" b="1" dirty="0" smtClean="0">
                <a:latin typeface="Arial" panose="020B0604020202020204" pitchFamily="34" charset="0"/>
                <a:cs typeface="Arial" panose="020B0604020202020204" pitchFamily="34" charset="0"/>
              </a:rPr>
              <a:t>Contact </a:t>
            </a:r>
            <a:endParaRPr lang="en-US" altLang="en-US" sz="3000" b="1" dirty="0">
              <a:latin typeface="Arial" panose="020B0604020202020204" pitchFamily="34" charset="0"/>
              <a:cs typeface="Arial" panose="020B0604020202020204" pitchFamily="34" charset="0"/>
            </a:endParaRPr>
          </a:p>
        </p:txBody>
      </p:sp>
      <p:sp>
        <p:nvSpPr>
          <p:cNvPr id="52227" name="Subtitle 2"/>
          <p:cNvSpPr>
            <a:spLocks noGrp="1"/>
          </p:cNvSpPr>
          <p:nvPr>
            <p:ph type="subTitle" idx="1"/>
          </p:nvPr>
        </p:nvSpPr>
        <p:spPr>
          <a:xfrm>
            <a:off x="1249102" y="1491590"/>
            <a:ext cx="8634413" cy="4808537"/>
          </a:xfrm>
        </p:spPr>
        <p:txBody>
          <a:bodyPr>
            <a:normAutofit lnSpcReduction="10000"/>
          </a:bodyPr>
          <a:lstStyle/>
          <a:p>
            <a:r>
              <a:rPr lang="en-US" altLang="en-US" sz="2400" dirty="0">
                <a:solidFill>
                  <a:schemeClr val="accent4">
                    <a:lumMod val="60000"/>
                    <a:lumOff val="40000"/>
                  </a:schemeClr>
                </a:solidFill>
                <a:latin typeface="Arial" panose="020B0604020202020204" pitchFamily="34" charset="0"/>
                <a:cs typeface="Arial" panose="020B0604020202020204" pitchFamily="34" charset="0"/>
              </a:rPr>
              <a:t>Lillian Gelberg, MD, MSPH</a:t>
            </a:r>
          </a:p>
          <a:p>
            <a:r>
              <a:rPr lang="en-US" altLang="en-US" sz="2400" dirty="0">
                <a:solidFill>
                  <a:schemeClr val="accent4">
                    <a:lumMod val="60000"/>
                    <a:lumOff val="40000"/>
                  </a:schemeClr>
                </a:solidFill>
                <a:latin typeface="Arial" panose="020B0604020202020204" pitchFamily="34" charset="0"/>
                <a:cs typeface="Arial" panose="020B0604020202020204" pitchFamily="34" charset="0"/>
              </a:rPr>
              <a:t>Professor, UCLA Department of Family Medicine, FSPH Health Policy and Management, VA GLA</a:t>
            </a:r>
          </a:p>
          <a:p>
            <a:r>
              <a:rPr lang="en-US" altLang="en-US" sz="2400" dirty="0">
                <a:solidFill>
                  <a:schemeClr val="accent4">
                    <a:lumMod val="60000"/>
                    <a:lumOff val="40000"/>
                  </a:schemeClr>
                </a:solidFill>
                <a:latin typeface="Arial" panose="020B0604020202020204" pitchFamily="34" charset="0"/>
                <a:cs typeface="Arial" panose="020B0604020202020204" pitchFamily="34" charset="0"/>
                <a:hlinkClick r:id="rId3"/>
              </a:rPr>
              <a:t>LGelberg@mednet.ucla.edu</a:t>
            </a:r>
            <a:endParaRPr lang="en-US" altLang="en-US" sz="2400" dirty="0">
              <a:solidFill>
                <a:schemeClr val="accent4">
                  <a:lumMod val="60000"/>
                  <a:lumOff val="40000"/>
                </a:schemeClr>
              </a:solidFill>
              <a:latin typeface="Arial" panose="020B0604020202020204" pitchFamily="34" charset="0"/>
              <a:cs typeface="Arial" panose="020B0604020202020204" pitchFamily="34" charset="0"/>
            </a:endParaRPr>
          </a:p>
          <a:p>
            <a:endParaRPr lang="en-US" altLang="en-US" sz="2400" dirty="0">
              <a:solidFill>
                <a:schemeClr val="accent4">
                  <a:lumMod val="60000"/>
                  <a:lumOff val="40000"/>
                </a:schemeClr>
              </a:solidFill>
              <a:latin typeface="Arial" panose="020B0604020202020204" pitchFamily="34" charset="0"/>
              <a:cs typeface="Arial" panose="020B0604020202020204" pitchFamily="34" charset="0"/>
            </a:endParaRPr>
          </a:p>
          <a:p>
            <a:r>
              <a:rPr lang="en-US" altLang="en-US" sz="2400" dirty="0">
                <a:solidFill>
                  <a:schemeClr val="accent4">
                    <a:lumMod val="60000"/>
                    <a:lumOff val="40000"/>
                  </a:schemeClr>
                </a:solidFill>
                <a:latin typeface="Arial" panose="020B0604020202020204" pitchFamily="34" charset="0"/>
                <a:cs typeface="Arial" panose="020B0604020202020204" pitchFamily="34" charset="0"/>
              </a:rPr>
              <a:t>Roya Ijadi-Maghsoodi, MD, </a:t>
            </a:r>
            <a:r>
              <a:rPr lang="en-US" altLang="en-US" sz="2400" dirty="0" smtClean="0">
                <a:solidFill>
                  <a:schemeClr val="accent4">
                    <a:lumMod val="60000"/>
                    <a:lumOff val="40000"/>
                  </a:schemeClr>
                </a:solidFill>
                <a:latin typeface="Arial" panose="020B0604020202020204" pitchFamily="34" charset="0"/>
                <a:cs typeface="Arial" panose="020B0604020202020204" pitchFamily="34" charset="0"/>
              </a:rPr>
              <a:t>MSHPM</a:t>
            </a:r>
          </a:p>
          <a:p>
            <a:r>
              <a:rPr lang="en-US" altLang="en-US" sz="2400" dirty="0" smtClean="0">
                <a:solidFill>
                  <a:schemeClr val="accent4">
                    <a:lumMod val="60000"/>
                    <a:lumOff val="40000"/>
                  </a:schemeClr>
                </a:solidFill>
                <a:latin typeface="Arial" panose="020B0604020202020204" pitchFamily="34" charset="0"/>
                <a:cs typeface="Arial" panose="020B0604020202020204" pitchFamily="34" charset="0"/>
              </a:rPr>
              <a:t>Assistant Professor</a:t>
            </a:r>
            <a:r>
              <a:rPr lang="en-US" altLang="en-US" sz="2400" dirty="0">
                <a:solidFill>
                  <a:schemeClr val="accent4">
                    <a:lumMod val="60000"/>
                    <a:lumOff val="40000"/>
                  </a:schemeClr>
                </a:solidFill>
                <a:latin typeface="Arial" panose="020B0604020202020204" pitchFamily="34" charset="0"/>
                <a:cs typeface="Arial" panose="020B0604020202020204" pitchFamily="34" charset="0"/>
              </a:rPr>
              <a:t>, </a:t>
            </a:r>
            <a:r>
              <a:rPr lang="en-US" altLang="en-US" sz="2400" dirty="0" smtClean="0">
                <a:solidFill>
                  <a:schemeClr val="accent4">
                    <a:lumMod val="60000"/>
                    <a:lumOff val="40000"/>
                  </a:schemeClr>
                </a:solidFill>
                <a:latin typeface="Arial" panose="020B0604020202020204" pitchFamily="34" charset="0"/>
                <a:cs typeface="Arial" panose="020B0604020202020204" pitchFamily="34" charset="0"/>
              </a:rPr>
              <a:t>Division of Population Behavioral Health, UCLA </a:t>
            </a:r>
            <a:r>
              <a:rPr lang="en-US" altLang="en-US" sz="2400" dirty="0">
                <a:solidFill>
                  <a:schemeClr val="accent4">
                    <a:lumMod val="60000"/>
                    <a:lumOff val="40000"/>
                  </a:schemeClr>
                </a:solidFill>
                <a:latin typeface="Arial" panose="020B0604020202020204" pitchFamily="34" charset="0"/>
                <a:cs typeface="Arial" panose="020B0604020202020204" pitchFamily="34" charset="0"/>
              </a:rPr>
              <a:t>Department of </a:t>
            </a:r>
            <a:r>
              <a:rPr lang="en-US" altLang="en-US" sz="2400" dirty="0" smtClean="0">
                <a:solidFill>
                  <a:schemeClr val="accent4">
                    <a:lumMod val="60000"/>
                    <a:lumOff val="40000"/>
                  </a:schemeClr>
                </a:solidFill>
                <a:latin typeface="Arial" panose="020B0604020202020204" pitchFamily="34" charset="0"/>
                <a:cs typeface="Arial" panose="020B0604020202020204" pitchFamily="34" charset="0"/>
              </a:rPr>
              <a:t>Psychiatry, VA </a:t>
            </a:r>
            <a:r>
              <a:rPr lang="en-US" sz="2400" dirty="0" smtClean="0">
                <a:solidFill>
                  <a:schemeClr val="accent4">
                    <a:lumMod val="60000"/>
                    <a:lumOff val="40000"/>
                  </a:schemeClr>
                </a:solidFill>
              </a:rPr>
              <a:t>HSR&amp;D</a:t>
            </a:r>
            <a:r>
              <a:rPr lang="en-US" sz="2400" dirty="0">
                <a:solidFill>
                  <a:schemeClr val="accent4">
                    <a:lumMod val="60000"/>
                    <a:lumOff val="40000"/>
                  </a:schemeClr>
                </a:solidFill>
              </a:rPr>
              <a:t> Center for the Study of Healthcare Innovation, Implementation &amp; Policy</a:t>
            </a:r>
            <a:endParaRPr lang="en-US" altLang="en-US" sz="2400" dirty="0">
              <a:solidFill>
                <a:schemeClr val="accent4">
                  <a:lumMod val="60000"/>
                  <a:lumOff val="40000"/>
                </a:schemeClr>
              </a:solidFill>
              <a:latin typeface="Arial" panose="020B0604020202020204" pitchFamily="34" charset="0"/>
              <a:cs typeface="Arial" panose="020B0604020202020204" pitchFamily="34" charset="0"/>
            </a:endParaRPr>
          </a:p>
          <a:p>
            <a:r>
              <a:rPr lang="en-US" altLang="en-US" sz="2400" dirty="0">
                <a:solidFill>
                  <a:schemeClr val="accent4">
                    <a:lumMod val="60000"/>
                    <a:lumOff val="40000"/>
                  </a:schemeClr>
                </a:solidFill>
                <a:latin typeface="Arial" panose="020B0604020202020204" pitchFamily="34" charset="0"/>
                <a:cs typeface="Arial" panose="020B0604020202020204" pitchFamily="34" charset="0"/>
                <a:hlinkClick r:id="rId4"/>
              </a:rPr>
              <a:t>RIjadiMaghsoodi@mednet.ucla.edu</a:t>
            </a:r>
            <a:endParaRPr lang="en-US" altLang="en-US" sz="2400"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5"/>
              </a:buBlip>
              <a:defRPr sz="3200">
                <a:solidFill>
                  <a:schemeClr val="tx1"/>
                </a:solidFill>
                <a:latin typeface="Arial" charset="0"/>
              </a:defRPr>
            </a:lvl1pPr>
            <a:lvl2pPr marL="742950" indent="-285750">
              <a:spcBef>
                <a:spcPct val="20000"/>
              </a:spcBef>
              <a:buSzPct val="80000"/>
              <a:buBlip>
                <a:blip r:embed="rId6"/>
              </a:buBlip>
              <a:defRPr sz="2800">
                <a:solidFill>
                  <a:schemeClr val="tx1"/>
                </a:solidFill>
                <a:latin typeface="Arial" charset="0"/>
              </a:defRPr>
            </a:lvl2pPr>
            <a:lvl3pPr marL="1143000" indent="-228600">
              <a:spcBef>
                <a:spcPct val="20000"/>
              </a:spcBef>
              <a:buSzPct val="70000"/>
              <a:buBlip>
                <a:blip r:embed="rId7"/>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9840EAD-B891-7745-A4C0-645C77E9437C}" type="slidenum">
              <a:rPr lang="en-US" altLang="en-US" sz="1000"/>
              <a:pPr>
                <a:spcBef>
                  <a:spcPct val="0"/>
                </a:spcBef>
                <a:buFontTx/>
                <a:buNone/>
              </a:pPr>
              <a:t>51</a:t>
            </a:fld>
            <a:endParaRPr lang="en-US" altLang="en-US" sz="1000"/>
          </a:p>
        </p:txBody>
      </p:sp>
    </p:spTree>
    <p:extLst>
      <p:ext uri="{BB962C8B-B14F-4D97-AF65-F5344CB8AC3E}">
        <p14:creationId xmlns:p14="http://schemas.microsoft.com/office/powerpoint/2010/main" val="488736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3" name="Slide Number Placeholder 2"/>
          <p:cNvSpPr>
            <a:spLocks noGrp="1"/>
          </p:cNvSpPr>
          <p:nvPr>
            <p:ph type="sldNum" sz="quarter" idx="12"/>
          </p:nvPr>
        </p:nvSpPr>
        <p:spPr/>
        <p:txBody>
          <a:bodyPr/>
          <a:lstStyle/>
          <a:p>
            <a:fld id="{DEA72C2E-3FC5-2840-BF24-B6E03259169B}" type="slidenum">
              <a:rPr lang="en-US" smtClean="0"/>
              <a:t>52</a:t>
            </a:fld>
            <a:endParaRPr lang="en-US"/>
          </a:p>
        </p:txBody>
      </p:sp>
    </p:spTree>
    <p:extLst>
      <p:ext uri="{BB962C8B-B14F-4D97-AF65-F5344CB8AC3E}">
        <p14:creationId xmlns:p14="http://schemas.microsoft.com/office/powerpoint/2010/main" val="1580990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9" y="177296"/>
            <a:ext cx="9404723" cy="803205"/>
          </a:xfrm>
        </p:spPr>
        <p:txBody>
          <a:bodyPr/>
          <a:lstStyle/>
          <a:p>
            <a:r>
              <a:rPr lang="en-US" dirty="0"/>
              <a:t>Results </a:t>
            </a:r>
          </a:p>
        </p:txBody>
      </p:sp>
      <p:sp>
        <p:nvSpPr>
          <p:cNvPr id="3" name="Content Placeholder 2"/>
          <p:cNvSpPr>
            <a:spLocks noGrp="1"/>
          </p:cNvSpPr>
          <p:nvPr>
            <p:ph idx="1"/>
          </p:nvPr>
        </p:nvSpPr>
        <p:spPr>
          <a:xfrm>
            <a:off x="735025" y="1145754"/>
            <a:ext cx="9226893" cy="4931195"/>
          </a:xfrm>
        </p:spPr>
        <p:txBody>
          <a:bodyPr>
            <a:normAutofit/>
          </a:bodyPr>
          <a:lstStyle/>
          <a:p>
            <a:r>
              <a:rPr lang="en-US" dirty="0" smtClean="0"/>
              <a:t>Microsystem</a:t>
            </a:r>
            <a:endParaRPr lang="en-US" dirty="0"/>
          </a:p>
          <a:p>
            <a:pPr lvl="1"/>
            <a:r>
              <a:rPr lang="en-US" dirty="0"/>
              <a:t>Path into Homelessness </a:t>
            </a:r>
          </a:p>
          <a:p>
            <a:pPr lvl="1"/>
            <a:r>
              <a:rPr lang="en-US" dirty="0"/>
              <a:t>Trauma </a:t>
            </a:r>
          </a:p>
          <a:p>
            <a:pPr lvl="1"/>
            <a:r>
              <a:rPr lang="en-US" dirty="0"/>
              <a:t>Parent substance use </a:t>
            </a:r>
          </a:p>
          <a:p>
            <a:pPr lvl="1"/>
            <a:r>
              <a:rPr lang="en-US" dirty="0"/>
              <a:t>Childhood affected </a:t>
            </a:r>
          </a:p>
          <a:p>
            <a:r>
              <a:rPr lang="en-US" dirty="0" smtClean="0"/>
              <a:t>Mesosystem </a:t>
            </a:r>
            <a:endParaRPr lang="en-US" dirty="0"/>
          </a:p>
          <a:p>
            <a:pPr lvl="1"/>
            <a:r>
              <a:rPr lang="en-US" dirty="0"/>
              <a:t>Housing Barriers </a:t>
            </a:r>
          </a:p>
          <a:p>
            <a:pPr lvl="1"/>
            <a:r>
              <a:rPr lang="en-US" dirty="0"/>
              <a:t>Experiences with Services/Case Management </a:t>
            </a:r>
          </a:p>
          <a:p>
            <a:pPr lvl="1"/>
            <a:r>
              <a:rPr lang="en-US" dirty="0"/>
              <a:t>Family Processes </a:t>
            </a:r>
          </a:p>
          <a:p>
            <a:r>
              <a:rPr lang="en-US" dirty="0" err="1" smtClean="0"/>
              <a:t>Exosystem</a:t>
            </a:r>
            <a:r>
              <a:rPr lang="en-US" dirty="0" smtClean="0"/>
              <a:t>—Recommendations </a:t>
            </a:r>
            <a:endParaRPr lang="en-US" dirty="0"/>
          </a:p>
          <a:p>
            <a:pPr lvl="1"/>
            <a:r>
              <a:rPr lang="en-US" dirty="0"/>
              <a:t>Homelessness Policies </a:t>
            </a:r>
          </a:p>
          <a:p>
            <a:pPr lvl="1"/>
            <a:r>
              <a:rPr lang="en-US" dirty="0"/>
              <a:t>Supporting Families </a:t>
            </a:r>
          </a:p>
        </p:txBody>
      </p:sp>
      <p:sp>
        <p:nvSpPr>
          <p:cNvPr id="4" name="Slide Number Placeholder 3"/>
          <p:cNvSpPr>
            <a:spLocks noGrp="1"/>
          </p:cNvSpPr>
          <p:nvPr>
            <p:ph type="sldNum" sz="quarter" idx="12"/>
          </p:nvPr>
        </p:nvSpPr>
        <p:spPr/>
        <p:txBody>
          <a:bodyPr/>
          <a:lstStyle/>
          <a:p>
            <a:fld id="{DEA72C2E-3FC5-2840-BF24-B6E03259169B}" type="slidenum">
              <a:rPr lang="en-US" smtClean="0"/>
              <a:t>53</a:t>
            </a:fld>
            <a:endParaRPr lang="en-US"/>
          </a:p>
        </p:txBody>
      </p:sp>
    </p:spTree>
    <p:extLst>
      <p:ext uri="{BB962C8B-B14F-4D97-AF65-F5344CB8AC3E}">
        <p14:creationId xmlns:p14="http://schemas.microsoft.com/office/powerpoint/2010/main" val="989511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E2470-4A4B-4744-8354-F7AB8E6DAE7B}"/>
              </a:ext>
            </a:extLst>
          </p:cNvPr>
          <p:cNvSpPr>
            <a:spLocks noGrp="1"/>
          </p:cNvSpPr>
          <p:nvPr>
            <p:ph type="title"/>
          </p:nvPr>
        </p:nvSpPr>
        <p:spPr/>
        <p:txBody>
          <a:bodyPr/>
          <a:lstStyle/>
          <a:p>
            <a:r>
              <a:rPr lang="en-US" dirty="0"/>
              <a:t>Why Concentrate on Homeless Families as a Child Psychiatrist? </a:t>
            </a:r>
          </a:p>
        </p:txBody>
      </p:sp>
      <p:sp>
        <p:nvSpPr>
          <p:cNvPr id="5" name="Content Placeholder 4">
            <a:extLst>
              <a:ext uri="{FF2B5EF4-FFF2-40B4-BE49-F238E27FC236}">
                <a16:creationId xmlns="" xmlns:a16="http://schemas.microsoft.com/office/drawing/2014/main" id="{49965078-9776-44E7-B5BF-CB0E654A8802}"/>
              </a:ext>
            </a:extLst>
          </p:cNvPr>
          <p:cNvSpPr>
            <a:spLocks noGrp="1"/>
          </p:cNvSpPr>
          <p:nvPr>
            <p:ph idx="1"/>
          </p:nvPr>
        </p:nvSpPr>
        <p:spPr>
          <a:xfrm>
            <a:off x="1103312" y="2052918"/>
            <a:ext cx="9234057" cy="4502865"/>
          </a:xfrm>
        </p:spPr>
        <p:txBody>
          <a:bodyPr/>
          <a:lstStyle/>
          <a:p>
            <a:r>
              <a:rPr lang="en-US" dirty="0"/>
              <a:t>Children exist within systems and are subject to a range of </a:t>
            </a:r>
            <a:r>
              <a:rPr lang="en-US" i="1" dirty="0"/>
              <a:t>protective</a:t>
            </a:r>
            <a:r>
              <a:rPr lang="en-US" dirty="0"/>
              <a:t> and ris</a:t>
            </a:r>
            <a:r>
              <a:rPr lang="en-US" i="1" dirty="0"/>
              <a:t>k factors </a:t>
            </a:r>
          </a:p>
          <a:p>
            <a:endParaRPr lang="en-US" i="1" dirty="0"/>
          </a:p>
          <a:p>
            <a:r>
              <a:rPr lang="en-US" b="1" i="1" dirty="0"/>
              <a:t>Decades </a:t>
            </a:r>
            <a:r>
              <a:rPr lang="en-US" dirty="0"/>
              <a:t>of research demonstrate the adverse effects of homelessness among children </a:t>
            </a:r>
            <a:endParaRPr lang="en-US" dirty="0" smtClean="0"/>
          </a:p>
          <a:p>
            <a:endParaRPr lang="en-US" dirty="0"/>
          </a:p>
          <a:p>
            <a:r>
              <a:rPr lang="en-US" dirty="0" smtClean="0"/>
              <a:t>Yet there are a dearth of family-focused interventions for homeless families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646" y="5083957"/>
            <a:ext cx="2943652" cy="1471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DEA72C2E-3FC5-2840-BF24-B6E03259169B}" type="slidenum">
              <a:rPr lang="en-US" smtClean="0"/>
              <a:t>54</a:t>
            </a:fld>
            <a:endParaRPr lang="en-US"/>
          </a:p>
        </p:txBody>
      </p:sp>
    </p:spTree>
    <p:extLst>
      <p:ext uri="{BB962C8B-B14F-4D97-AF65-F5344CB8AC3E}">
        <p14:creationId xmlns:p14="http://schemas.microsoft.com/office/powerpoint/2010/main" val="726382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07" y="448662"/>
            <a:ext cx="8428659" cy="1229508"/>
          </a:xfrm>
        </p:spPr>
        <p:txBody>
          <a:bodyPr/>
          <a:lstStyle/>
          <a:p>
            <a:r>
              <a:rPr lang="en-US" b="1" dirty="0" smtClean="0">
                <a:solidFill>
                  <a:schemeClr val="tx1"/>
                </a:solidFill>
              </a:rPr>
              <a:t>A Gap </a:t>
            </a:r>
            <a:r>
              <a:rPr lang="en-US" b="1" dirty="0">
                <a:solidFill>
                  <a:schemeClr val="tx1"/>
                </a:solidFill>
              </a:rPr>
              <a:t>in Family Services </a:t>
            </a:r>
            <a:r>
              <a:rPr lang="en-US" b="1"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1834243" y="1816108"/>
            <a:ext cx="8686800" cy="4389820"/>
          </a:xfrm>
        </p:spPr>
        <p:txBody>
          <a:bodyPr>
            <a:noAutofit/>
          </a:bodyPr>
          <a:lstStyle/>
          <a:p>
            <a:r>
              <a:rPr lang="en-US" sz="3200" dirty="0"/>
              <a:t>Typical family interventions consist of case management provided in housing programs </a:t>
            </a:r>
          </a:p>
          <a:p>
            <a:r>
              <a:rPr lang="en-US" sz="3200" dirty="0"/>
              <a:t>Research demonstrates a need for parent support programs for homeless families </a:t>
            </a:r>
          </a:p>
          <a:p>
            <a:r>
              <a:rPr lang="en-US" sz="3200" dirty="0"/>
              <a:t>There are </a:t>
            </a:r>
            <a:r>
              <a:rPr lang="en-US" sz="3200" b="1" i="1" dirty="0"/>
              <a:t>a </a:t>
            </a:r>
            <a:r>
              <a:rPr lang="en-US" sz="3200" b="1" i="1" dirty="0" smtClean="0"/>
              <a:t>lack </a:t>
            </a:r>
            <a:r>
              <a:rPr lang="en-US" sz="3200" b="1" i="1" dirty="0"/>
              <a:t>of</a:t>
            </a:r>
            <a:r>
              <a:rPr lang="en-US" sz="3200" dirty="0"/>
              <a:t> evidence-based family interventions</a:t>
            </a:r>
          </a:p>
        </p:txBody>
      </p:sp>
      <p:sp>
        <p:nvSpPr>
          <p:cNvPr id="6" name="Slide Number Placeholder 5"/>
          <p:cNvSpPr>
            <a:spLocks noGrp="1"/>
          </p:cNvSpPr>
          <p:nvPr>
            <p:ph type="sldNum" sz="quarter" idx="12"/>
          </p:nvPr>
        </p:nvSpPr>
        <p:spPr/>
        <p:txBody>
          <a:bodyPr/>
          <a:lstStyle/>
          <a:p>
            <a:fld id="{558C3657-5A95-7944-8AAC-8E5C33C8ACBD}" type="slidenum">
              <a:rPr lang="en-US" smtClean="0"/>
              <a:t>55</a:t>
            </a:fld>
            <a:endParaRPr lang="en-US"/>
          </a:p>
        </p:txBody>
      </p:sp>
    </p:spTree>
    <p:extLst>
      <p:ext uri="{BB962C8B-B14F-4D97-AF65-F5344CB8AC3E}">
        <p14:creationId xmlns:p14="http://schemas.microsoft.com/office/powerpoint/2010/main" val="14354087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Interview Guide Topics—Parents and Youth </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Experience with stress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Coping with stress, including use of alcohol and drugs (parents)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Needs of the family (services and family processes)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Experiences with services and barriers to services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Thoughts on a family intervention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Speaking to youth about substances and alcohol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400" dirty="0" smtClean="0">
                <a:latin typeface="Arial" charset="0"/>
                <a:ea typeface="Arial" charset="0"/>
                <a:cs typeface="Arial" charset="0"/>
              </a:rPr>
              <a:t>Recommendations to help other families and for improving the intervention </a:t>
            </a:r>
          </a:p>
          <a:p>
            <a:pPr marL="457200" marR="0" lvl="0" indent="-457200" defTabSz="914400" eaLnBrk="1" fontAlgn="auto" latinLnBrk="0" hangingPunct="1">
              <a:lnSpc>
                <a:spcPct val="100000"/>
              </a:lnSpc>
              <a:spcBef>
                <a:spcPts val="0"/>
              </a:spcBef>
              <a:spcAft>
                <a:spcPts val="0"/>
              </a:spcAft>
              <a:buClrTx/>
              <a:buSzTx/>
              <a:buFontTx/>
              <a:buAutoNum type="arabicParenR"/>
              <a:tabLst/>
              <a:defRPr/>
            </a:pPr>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56</a:t>
            </a:fld>
            <a:endParaRPr lang="en-US"/>
          </a:p>
        </p:txBody>
      </p:sp>
    </p:spTree>
    <p:extLst>
      <p:ext uri="{BB962C8B-B14F-4D97-AF65-F5344CB8AC3E}">
        <p14:creationId xmlns:p14="http://schemas.microsoft.com/office/powerpoint/2010/main" val="663676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Interview Guide Topics—Providers </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latin typeface="Arial" charset="0"/>
                <a:ea typeface="Arial" charset="0"/>
                <a:cs typeface="Arial" charset="0"/>
              </a:rPr>
              <a:t>Main stressors that homeless families with SUDS face</a:t>
            </a:r>
          </a:p>
          <a:p>
            <a:pPr marL="457200" indent="-457200">
              <a:buFont typeface="+mj-lt"/>
              <a:buAutoNum type="arabicPeriod"/>
            </a:pPr>
            <a:r>
              <a:rPr lang="en-US" sz="2400" dirty="0" smtClean="0">
                <a:latin typeface="Arial" charset="0"/>
                <a:ea typeface="Arial" charset="0"/>
                <a:cs typeface="Arial" charset="0"/>
              </a:rPr>
              <a:t>Coping with stressors among families</a:t>
            </a:r>
          </a:p>
          <a:p>
            <a:pPr marL="457200" indent="-457200">
              <a:buFont typeface="+mj-lt"/>
              <a:buAutoNum type="arabicPeriod"/>
            </a:pPr>
            <a:r>
              <a:rPr lang="en-US" sz="2400" dirty="0" smtClean="0">
                <a:latin typeface="Arial" charset="0"/>
                <a:ea typeface="Arial" charset="0"/>
                <a:cs typeface="Arial" charset="0"/>
              </a:rPr>
              <a:t>Parenting strengths and challenges </a:t>
            </a:r>
          </a:p>
          <a:p>
            <a:pPr marL="457200" indent="-457200">
              <a:buFont typeface="+mj-lt"/>
              <a:buAutoNum type="arabicPeriod"/>
            </a:pPr>
            <a:r>
              <a:rPr lang="en-US" sz="2400" dirty="0" smtClean="0">
                <a:latin typeface="Arial" charset="0"/>
                <a:ea typeface="Arial" charset="0"/>
                <a:cs typeface="Arial" charset="0"/>
              </a:rPr>
              <a:t>Thoughts on family processes </a:t>
            </a:r>
          </a:p>
          <a:p>
            <a:pPr marL="457200" indent="-457200">
              <a:buFont typeface="+mj-lt"/>
              <a:buAutoNum type="arabicPeriod"/>
            </a:pPr>
            <a:r>
              <a:rPr lang="en-US" sz="2400" dirty="0" smtClean="0">
                <a:latin typeface="Arial" charset="0"/>
                <a:ea typeface="Arial" charset="0"/>
                <a:cs typeface="Arial" charset="0"/>
              </a:rPr>
              <a:t>Services and barriers to services among homeless families </a:t>
            </a:r>
          </a:p>
          <a:p>
            <a:pPr marL="457200" indent="-457200">
              <a:buFont typeface="+mj-lt"/>
              <a:buAutoNum type="arabicPeriod"/>
            </a:pPr>
            <a:r>
              <a:rPr lang="en-US" sz="2400" dirty="0" smtClean="0">
                <a:latin typeface="Arial" charset="0"/>
                <a:ea typeface="Arial" charset="0"/>
                <a:cs typeface="Arial" charset="0"/>
              </a:rPr>
              <a:t>Thoughts on intervention adaptation and implementation </a:t>
            </a:r>
          </a:p>
          <a:p>
            <a:pPr marL="457200" indent="-457200">
              <a:buFont typeface="+mj-lt"/>
              <a:buAutoNum type="arabicPeriod"/>
            </a:pPr>
            <a:r>
              <a:rPr lang="en-US" sz="2400" dirty="0" smtClean="0">
                <a:latin typeface="Arial" charset="0"/>
                <a:ea typeface="Arial" charset="0"/>
                <a:cs typeface="Arial" charset="0"/>
              </a:rPr>
              <a:t>Recommendations to improve services </a:t>
            </a:r>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57</a:t>
            </a:fld>
            <a:endParaRPr lang="en-US"/>
          </a:p>
        </p:txBody>
      </p:sp>
    </p:spTree>
    <p:extLst>
      <p:ext uri="{BB962C8B-B14F-4D97-AF65-F5344CB8AC3E}">
        <p14:creationId xmlns:p14="http://schemas.microsoft.com/office/powerpoint/2010/main" val="1155070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a:t>
            </a:r>
          </a:p>
        </p:txBody>
      </p:sp>
      <p:sp>
        <p:nvSpPr>
          <p:cNvPr id="3" name="Content Placeholder 2"/>
          <p:cNvSpPr>
            <a:spLocks noGrp="1"/>
          </p:cNvSpPr>
          <p:nvPr>
            <p:ph idx="1"/>
          </p:nvPr>
        </p:nvSpPr>
        <p:spPr>
          <a:xfrm>
            <a:off x="891540" y="1520190"/>
            <a:ext cx="9546933" cy="4568189"/>
          </a:xfrm>
        </p:spPr>
        <p:txBody>
          <a:bodyPr>
            <a:normAutofit fontScale="77500" lnSpcReduction="20000"/>
          </a:bodyPr>
          <a:lstStyle/>
          <a:p>
            <a:r>
              <a:rPr lang="en-US" sz="3100" dirty="0"/>
              <a:t>Interviews audio-recorded and transcribed</a:t>
            </a:r>
          </a:p>
          <a:p>
            <a:r>
              <a:rPr lang="en-US" sz="3100" dirty="0"/>
              <a:t>Method: Content analysis to explore main topics </a:t>
            </a:r>
          </a:p>
          <a:p>
            <a:pPr marL="800100" lvl="1" indent="-342900">
              <a:buFont typeface="Arial"/>
              <a:buChar char="•"/>
            </a:pPr>
            <a:r>
              <a:rPr lang="en-US" sz="3100" dirty="0"/>
              <a:t>Team reviewed transcripts to preliminarily code domains of inquiry </a:t>
            </a:r>
          </a:p>
          <a:p>
            <a:pPr marL="800100" lvl="1" indent="-342900">
              <a:buFont typeface="Arial"/>
              <a:buChar char="•"/>
            </a:pPr>
            <a:r>
              <a:rPr lang="en-US" sz="3100" dirty="0"/>
              <a:t>Two team members conducted independent coding and met to review initial codes and agree on consensus codes </a:t>
            </a:r>
          </a:p>
          <a:p>
            <a:pPr marL="800100" lvl="1" indent="-342900">
              <a:buFont typeface="Arial"/>
              <a:buChar char="•"/>
            </a:pPr>
            <a:r>
              <a:rPr lang="en-US" sz="3100" dirty="0"/>
              <a:t>Team refined coding scheme by expanding, collapsing, and eliminating codes through iterative discussion </a:t>
            </a:r>
          </a:p>
          <a:p>
            <a:pPr marL="800100" lvl="1" indent="-342900">
              <a:buFont typeface="Arial"/>
              <a:buChar char="•"/>
            </a:pPr>
            <a:r>
              <a:rPr lang="en-US" sz="3100" dirty="0"/>
              <a:t>Codes developed into consensus themes</a:t>
            </a:r>
          </a:p>
          <a:p>
            <a:pPr marL="800100" lvl="1" indent="-342900">
              <a:buFont typeface="Arial"/>
              <a:buChar char="•"/>
            </a:pPr>
            <a:r>
              <a:rPr lang="en-US" sz="3100" dirty="0"/>
              <a:t>Codes managed with </a:t>
            </a:r>
            <a:r>
              <a:rPr lang="en-US" sz="3100" dirty="0" err="1"/>
              <a:t>Dedoose</a:t>
            </a:r>
            <a:endParaRPr lang="en-US" sz="3100" dirty="0"/>
          </a:p>
          <a:p>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58</a:t>
            </a:fld>
            <a:endParaRPr lang="en-US"/>
          </a:p>
        </p:txBody>
      </p:sp>
    </p:spTree>
    <p:extLst>
      <p:ext uri="{BB962C8B-B14F-4D97-AF65-F5344CB8AC3E}">
        <p14:creationId xmlns:p14="http://schemas.microsoft.com/office/powerpoint/2010/main" val="8346430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45" y="287867"/>
            <a:ext cx="11037889" cy="1565381"/>
          </a:xfrm>
        </p:spPr>
        <p:txBody>
          <a:bodyPr/>
          <a:lstStyle/>
          <a:p>
            <a:r>
              <a:rPr lang="en-US" dirty="0"/>
              <a:t>Case Management/Spread too Thin  </a:t>
            </a:r>
          </a:p>
        </p:txBody>
      </p:sp>
      <p:sp>
        <p:nvSpPr>
          <p:cNvPr id="3" name="Content Placeholder 2"/>
          <p:cNvSpPr>
            <a:spLocks noGrp="1"/>
          </p:cNvSpPr>
          <p:nvPr>
            <p:ph idx="1"/>
          </p:nvPr>
        </p:nvSpPr>
        <p:spPr>
          <a:xfrm>
            <a:off x="358245" y="1219201"/>
            <a:ext cx="11037889" cy="4893732"/>
          </a:xfrm>
        </p:spPr>
        <p:txBody>
          <a:bodyPr>
            <a:noAutofit/>
          </a:bodyPr>
          <a:lstStyle/>
          <a:p>
            <a:r>
              <a:rPr lang="en-US" sz="3000" b="1" dirty="0" smtClean="0">
                <a:solidFill>
                  <a:srgbClr val="FFFF00"/>
                </a:solidFill>
              </a:rPr>
              <a:t>Families described feeling stretched thin with all of their requirements trying to find housing. </a:t>
            </a:r>
          </a:p>
          <a:p>
            <a:r>
              <a:rPr lang="en-US" sz="3000" dirty="0" smtClean="0"/>
              <a:t>Families wanted more support from case management. </a:t>
            </a:r>
          </a:p>
          <a:p>
            <a:r>
              <a:rPr lang="en-US" sz="3000" i="1" dirty="0" smtClean="0"/>
              <a:t>“A  </a:t>
            </a:r>
            <a:r>
              <a:rPr lang="en-US" sz="3000" i="1" dirty="0"/>
              <a:t>lot of us </a:t>
            </a:r>
            <a:r>
              <a:rPr lang="en-US" sz="3000" i="1" dirty="0" smtClean="0"/>
              <a:t>moms, we </a:t>
            </a:r>
            <a:r>
              <a:rPr lang="en-US" sz="3000" i="1" dirty="0"/>
              <a:t>feeling down, like we at the bottom. I’m </a:t>
            </a:r>
            <a:r>
              <a:rPr lang="en-US" sz="3000" i="1" dirty="0" smtClean="0"/>
              <a:t>looking </a:t>
            </a:r>
            <a:r>
              <a:rPr lang="en-US" sz="3000" i="1" dirty="0"/>
              <a:t>at the requirements that they require you here. Your room have to be clean all the time, you have to participate in community service, you have to volunteer for </a:t>
            </a:r>
            <a:r>
              <a:rPr lang="en-US" sz="3000" i="1" dirty="0" smtClean="0"/>
              <a:t>this</a:t>
            </a:r>
            <a:r>
              <a:rPr lang="mr-IN" sz="3000" i="1" dirty="0" smtClean="0"/>
              <a:t>…</a:t>
            </a:r>
            <a:r>
              <a:rPr lang="en-US" sz="3000" i="1" dirty="0" smtClean="0"/>
              <a:t>you </a:t>
            </a:r>
            <a:r>
              <a:rPr lang="en-US" sz="3000" i="1" dirty="0"/>
              <a:t>have to do that. </a:t>
            </a:r>
            <a:r>
              <a:rPr lang="en-US" sz="3000" i="1" dirty="0" smtClean="0"/>
              <a:t>Going </a:t>
            </a:r>
            <a:r>
              <a:rPr lang="en-US" sz="3000" i="1" dirty="0"/>
              <a:t>down the list of all the things that we required to do, normal people out there, you know that’s not homeless, isn’t doing that on the </a:t>
            </a:r>
            <a:r>
              <a:rPr lang="en-US" sz="3000" i="1" dirty="0" smtClean="0"/>
              <a:t>daily.” </a:t>
            </a:r>
            <a:endParaRPr lang="en-US" sz="3000" i="1" dirty="0"/>
          </a:p>
        </p:txBody>
      </p:sp>
      <p:sp>
        <p:nvSpPr>
          <p:cNvPr id="4" name="Slide Number Placeholder 3"/>
          <p:cNvSpPr>
            <a:spLocks noGrp="1"/>
          </p:cNvSpPr>
          <p:nvPr>
            <p:ph type="sldNum" sz="quarter" idx="12"/>
          </p:nvPr>
        </p:nvSpPr>
        <p:spPr/>
        <p:txBody>
          <a:bodyPr/>
          <a:lstStyle/>
          <a:p>
            <a:fld id="{DEA72C2E-3FC5-2840-BF24-B6E03259169B}" type="slidenum">
              <a:rPr lang="en-US" smtClean="0"/>
              <a:t>59</a:t>
            </a:fld>
            <a:endParaRPr lang="en-US"/>
          </a:p>
        </p:txBody>
      </p:sp>
    </p:spTree>
    <p:extLst>
      <p:ext uri="{BB962C8B-B14F-4D97-AF65-F5344CB8AC3E}">
        <p14:creationId xmlns:p14="http://schemas.microsoft.com/office/powerpoint/2010/main" val="1100883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idx="1"/>
          </p:nvPr>
        </p:nvSpPr>
        <p:spPr>
          <a:xfrm>
            <a:off x="457200" y="169863"/>
            <a:ext cx="11544300" cy="6485580"/>
          </a:xfrm>
        </p:spPr>
        <p:txBody>
          <a:bodyPr>
            <a:noAutofit/>
          </a:bodyPr>
          <a:lstStyle/>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1986, </a:t>
            </a:r>
            <a:r>
              <a:rPr lang="en-US" sz="2200" b="1" i="1" dirty="0">
                <a:solidFill>
                  <a:srgbClr val="FFFF00"/>
                </a:solidFill>
                <a:latin typeface="Arial" panose="020B0604020202020204" pitchFamily="34" charset="0"/>
                <a:cs typeface="Arial" panose="020B0604020202020204" pitchFamily="34" charset="0"/>
              </a:rPr>
              <a:t>Health</a:t>
            </a:r>
            <a:r>
              <a:rPr lang="en-US" sz="2200" i="1" dirty="0">
                <a:latin typeface="Arial" panose="020B0604020202020204" pitchFamily="34" charset="0"/>
                <a:cs typeface="Arial" panose="020B0604020202020204" pitchFamily="34" charset="0"/>
              </a:rPr>
              <a:t> of the Homeless </a:t>
            </a:r>
            <a:r>
              <a:rPr lang="en-US" sz="2200" dirty="0">
                <a:latin typeface="Arial" panose="020B0604020202020204" pitchFamily="34" charset="0"/>
                <a:cs typeface="Arial" panose="020B0604020202020204" pitchFamily="34" charset="0"/>
              </a:rPr>
              <a:t>(VA HSRD)</a:t>
            </a: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1987-1989, </a:t>
            </a:r>
            <a:r>
              <a:rPr lang="en-US" sz="2200" b="1" i="1" dirty="0">
                <a:solidFill>
                  <a:srgbClr val="FFFF00"/>
                </a:solidFill>
                <a:latin typeface="Arial" panose="020B0604020202020204" pitchFamily="34" charset="0"/>
                <a:cs typeface="Arial" panose="020B0604020202020204" pitchFamily="34" charset="0"/>
              </a:rPr>
              <a:t>Health</a:t>
            </a:r>
            <a:r>
              <a:rPr lang="en-US" sz="2200" i="1" dirty="0">
                <a:latin typeface="Arial" panose="020B0604020202020204" pitchFamily="34" charset="0"/>
                <a:cs typeface="Arial" panose="020B0604020202020204" pitchFamily="34" charset="0"/>
              </a:rPr>
              <a:t> of the Homeless </a:t>
            </a:r>
            <a:r>
              <a:rPr lang="en-US" sz="2200" dirty="0">
                <a:latin typeface="Arial" panose="020B0604020202020204" pitchFamily="34" charset="0"/>
                <a:cs typeface="Arial" panose="020B0604020202020204" pitchFamily="34" charset="0"/>
              </a:rPr>
              <a:t>(VA AHRQ)</a:t>
            </a: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1991-1995, </a:t>
            </a:r>
            <a:r>
              <a:rPr lang="en-US" sz="2200" b="1" i="1" dirty="0">
                <a:solidFill>
                  <a:srgbClr val="FFFF00"/>
                </a:solidFill>
                <a:latin typeface="Arial" panose="020B0604020202020204" pitchFamily="34" charset="0"/>
                <a:cs typeface="Arial" panose="020B0604020202020204" pitchFamily="34" charset="0"/>
              </a:rPr>
              <a:t>Physical Health </a:t>
            </a:r>
            <a:r>
              <a:rPr lang="en-US" sz="2200" i="1" dirty="0">
                <a:latin typeface="Arial" panose="020B0604020202020204" pitchFamily="34" charset="0"/>
                <a:cs typeface="Arial" panose="020B0604020202020204" pitchFamily="34" charset="0"/>
              </a:rPr>
              <a:t>and Medical Care in a Homeless Cohort </a:t>
            </a:r>
            <a:r>
              <a:rPr lang="en-US" sz="2200" dirty="0">
                <a:latin typeface="Arial" panose="020B0604020202020204" pitchFamily="34" charset="0"/>
                <a:cs typeface="Arial" panose="020B0604020202020204" pitchFamily="34" charset="0"/>
              </a:rPr>
              <a:t>(AHRQ)</a:t>
            </a: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1994-1997, </a:t>
            </a:r>
            <a:r>
              <a:rPr lang="en-US" sz="2200" i="1" dirty="0">
                <a:latin typeface="Arial" panose="020B0604020202020204" pitchFamily="34" charset="0"/>
                <a:cs typeface="Arial" panose="020B0604020202020204" pitchFamily="34" charset="0"/>
              </a:rPr>
              <a:t>Decision-Making Regarding </a:t>
            </a:r>
            <a:r>
              <a:rPr lang="en-US" sz="2200" i="1" dirty="0">
                <a:solidFill>
                  <a:srgbClr val="FFFF00"/>
                </a:solidFill>
                <a:latin typeface="Arial" panose="020B0604020202020204" pitchFamily="34" charset="0"/>
                <a:cs typeface="Arial" panose="020B0604020202020204" pitchFamily="34" charset="0"/>
              </a:rPr>
              <a:t>Drug Use</a:t>
            </a:r>
            <a:r>
              <a:rPr lang="en-US" sz="2200" i="1" dirty="0">
                <a:latin typeface="Arial" panose="020B0604020202020204" pitchFamily="34" charset="0"/>
                <a:cs typeface="Arial" panose="020B0604020202020204" pitchFamily="34" charset="0"/>
              </a:rPr>
              <a:t> Among </a:t>
            </a:r>
            <a:r>
              <a:rPr lang="en-US" sz="2200" b="1" i="1" dirty="0">
                <a:solidFill>
                  <a:srgbClr val="FFFF00"/>
                </a:solidFill>
                <a:latin typeface="Arial" panose="020B0604020202020204" pitchFamily="34" charset="0"/>
                <a:cs typeface="Arial" panose="020B0604020202020204" pitchFamily="34" charset="0"/>
              </a:rPr>
              <a:t>Homeless Women </a:t>
            </a:r>
            <a:r>
              <a:rPr lang="en-US" sz="2200" dirty="0">
                <a:latin typeface="Arial" panose="020B0604020202020204" pitchFamily="34" charset="0"/>
                <a:cs typeface="Arial" panose="020B0604020202020204" pitchFamily="34" charset="0"/>
              </a:rPr>
              <a:t>(NIDA, </a:t>
            </a:r>
            <a:r>
              <a:rPr lang="en-US" sz="2200" dirty="0" smtClean="0">
                <a:latin typeface="Arial" panose="020B0604020202020204" pitchFamily="34" charset="0"/>
                <a:cs typeface="Arial" panose="020B0604020202020204" pitchFamily="34" charset="0"/>
              </a:rPr>
              <a:t>PI Nyamathi)</a:t>
            </a:r>
            <a:endParaRPr lang="en-US" sz="2200" dirty="0">
              <a:latin typeface="Arial" panose="020B0604020202020204" pitchFamily="34" charset="0"/>
              <a:cs typeface="Arial" panose="020B0604020202020204" pitchFamily="34" charset="0"/>
            </a:endParaRP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1994-2000, </a:t>
            </a:r>
            <a:r>
              <a:rPr lang="en-US" sz="2200" i="1" dirty="0">
                <a:solidFill>
                  <a:srgbClr val="FFFF00"/>
                </a:solidFill>
                <a:latin typeface="Arial" panose="020B0604020202020204" pitchFamily="34" charset="0"/>
                <a:cs typeface="Arial" panose="020B0604020202020204" pitchFamily="34" charset="0"/>
              </a:rPr>
              <a:t>Health Promotion </a:t>
            </a:r>
            <a:r>
              <a:rPr lang="en-US" sz="2200" i="1" dirty="0">
                <a:latin typeface="Arial" panose="020B0604020202020204" pitchFamily="34" charset="0"/>
                <a:cs typeface="Arial" panose="020B0604020202020204" pitchFamily="34" charset="0"/>
              </a:rPr>
              <a:t>Among </a:t>
            </a:r>
            <a:r>
              <a:rPr lang="en-US" sz="2200" b="1" i="1" dirty="0">
                <a:solidFill>
                  <a:srgbClr val="FFFF00"/>
                </a:solidFill>
                <a:latin typeface="Arial" panose="020B0604020202020204" pitchFamily="34" charset="0"/>
                <a:cs typeface="Arial" panose="020B0604020202020204" pitchFamily="34" charset="0"/>
              </a:rPr>
              <a:t>Homeless Women </a:t>
            </a:r>
            <a:r>
              <a:rPr lang="en-US" sz="2200" i="1" dirty="0">
                <a:latin typeface="Arial" panose="020B0604020202020204" pitchFamily="34" charset="0"/>
                <a:cs typeface="Arial" panose="020B0604020202020204" pitchFamily="34" charset="0"/>
              </a:rPr>
              <a:t>at Risk for AIDS </a:t>
            </a:r>
            <a:r>
              <a:rPr lang="en-US" sz="2200" dirty="0">
                <a:latin typeface="Arial" panose="020B0604020202020204" pitchFamily="34" charset="0"/>
                <a:cs typeface="Arial" panose="020B0604020202020204" pitchFamily="34" charset="0"/>
              </a:rPr>
              <a:t>(NIMH, </a:t>
            </a:r>
            <a:r>
              <a:rPr lang="en-US" sz="2200" dirty="0" smtClean="0">
                <a:latin typeface="Arial" panose="020B0604020202020204" pitchFamily="34" charset="0"/>
                <a:cs typeface="Arial" panose="020B0604020202020204" pitchFamily="34" charset="0"/>
              </a:rPr>
              <a:t>PI Nyamathi)</a:t>
            </a:r>
            <a:endParaRPr lang="en-US" sz="2200" dirty="0">
              <a:latin typeface="Arial" panose="020B0604020202020204" pitchFamily="34" charset="0"/>
              <a:cs typeface="Arial" panose="020B0604020202020204" pitchFamily="34" charset="0"/>
            </a:endParaRP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1995-2001, </a:t>
            </a:r>
            <a:r>
              <a:rPr lang="en-US" sz="2200" i="1" dirty="0">
                <a:solidFill>
                  <a:srgbClr val="FFFF00"/>
                </a:solidFill>
                <a:latin typeface="Arial" panose="020B0604020202020204" pitchFamily="34" charset="0"/>
                <a:cs typeface="Arial" panose="020B0604020202020204" pitchFamily="34" charset="0"/>
              </a:rPr>
              <a:t>Access to Care </a:t>
            </a:r>
            <a:r>
              <a:rPr lang="en-US" sz="2200" i="1" dirty="0">
                <a:latin typeface="Arial" panose="020B0604020202020204" pitchFamily="34" charset="0"/>
                <a:cs typeface="Arial" panose="020B0604020202020204" pitchFamily="34" charset="0"/>
              </a:rPr>
              <a:t>for </a:t>
            </a:r>
            <a:r>
              <a:rPr lang="en-US" sz="2200" b="1" i="1" dirty="0">
                <a:solidFill>
                  <a:srgbClr val="FFFF00"/>
                </a:solidFill>
                <a:latin typeface="Arial" panose="020B0604020202020204" pitchFamily="34" charset="0"/>
                <a:cs typeface="Arial" panose="020B0604020202020204" pitchFamily="34" charset="0"/>
              </a:rPr>
              <a:t>Homeless Women </a:t>
            </a:r>
            <a:r>
              <a:rPr lang="en-US" sz="2200" i="1" dirty="0">
                <a:latin typeface="Arial" panose="020B0604020202020204" pitchFamily="34" charset="0"/>
                <a:cs typeface="Arial" panose="020B0604020202020204" pitchFamily="34" charset="0"/>
              </a:rPr>
              <a:t>of </a:t>
            </a:r>
            <a:r>
              <a:rPr lang="en-US" sz="2200" b="1" i="1" dirty="0">
                <a:solidFill>
                  <a:srgbClr val="FFFF00"/>
                </a:solidFill>
                <a:latin typeface="Arial" panose="020B0604020202020204" pitchFamily="34" charset="0"/>
                <a:cs typeface="Arial" panose="020B0604020202020204" pitchFamily="34" charset="0"/>
              </a:rPr>
              <a:t>Reproductive</a:t>
            </a:r>
            <a:r>
              <a:rPr lang="en-US" sz="2200" i="1" dirty="0">
                <a:latin typeface="Arial" panose="020B0604020202020204" pitchFamily="34" charset="0"/>
                <a:cs typeface="Arial" panose="020B0604020202020204" pitchFamily="34" charset="0"/>
              </a:rPr>
              <a:t> Age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AHRQ,RWJF</a:t>
            </a:r>
            <a:r>
              <a:rPr lang="en-US" sz="2200" dirty="0">
                <a:latin typeface="Arial" panose="020B0604020202020204" pitchFamily="34" charset="0"/>
                <a:cs typeface="Arial" panose="020B0604020202020204" pitchFamily="34" charset="0"/>
              </a:rPr>
              <a:t>)</a:t>
            </a: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1998-2003, </a:t>
            </a:r>
            <a:r>
              <a:rPr lang="en-US" sz="2200" b="1" i="1" dirty="0">
                <a:solidFill>
                  <a:srgbClr val="FFFF00"/>
                </a:solidFill>
                <a:latin typeface="Arial" panose="020B0604020202020204" pitchFamily="34" charset="0"/>
                <a:cs typeface="Arial" panose="020B0604020202020204" pitchFamily="34" charset="0"/>
              </a:rPr>
              <a:t>TB/HIV</a:t>
            </a:r>
            <a:r>
              <a:rPr lang="en-US" sz="2200" i="1" dirty="0">
                <a:latin typeface="Arial" panose="020B0604020202020204" pitchFamily="34" charset="0"/>
                <a:cs typeface="Arial" panose="020B0604020202020204" pitchFamily="34" charset="0"/>
              </a:rPr>
              <a:t> Risk Reduction with Homeless and Drug Addicted </a:t>
            </a:r>
            <a:r>
              <a:rPr lang="en-US" sz="2200" dirty="0">
                <a:latin typeface="Arial" panose="020B0604020202020204" pitchFamily="34" charset="0"/>
                <a:cs typeface="Arial" panose="020B0604020202020204" pitchFamily="34" charset="0"/>
              </a:rPr>
              <a:t>(NIDA, </a:t>
            </a:r>
            <a:r>
              <a:rPr lang="en-US" sz="2200" dirty="0" smtClean="0">
                <a:latin typeface="Arial" panose="020B0604020202020204" pitchFamily="34" charset="0"/>
                <a:cs typeface="Arial" panose="020B0604020202020204" pitchFamily="34" charset="0"/>
              </a:rPr>
              <a:t>PI Nyamathi)</a:t>
            </a:r>
            <a:endParaRPr lang="en-US" sz="2200" dirty="0">
              <a:latin typeface="Arial" panose="020B0604020202020204" pitchFamily="34" charset="0"/>
              <a:cs typeface="Arial" panose="020B0604020202020204" pitchFamily="34" charset="0"/>
            </a:endParaRP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2000-2002, </a:t>
            </a:r>
            <a:r>
              <a:rPr lang="en-US" sz="2200" b="1" i="1" dirty="0">
                <a:solidFill>
                  <a:srgbClr val="FFFF00"/>
                </a:solidFill>
                <a:latin typeface="Arial" panose="020B0604020202020204" pitchFamily="34" charset="0"/>
                <a:cs typeface="Arial" panose="020B0604020202020204" pitchFamily="34" charset="0"/>
              </a:rPr>
              <a:t>Hepatitis C</a:t>
            </a:r>
            <a:r>
              <a:rPr lang="en-US" sz="2200" i="1" dirty="0">
                <a:latin typeface="Arial" panose="020B0604020202020204" pitchFamily="34" charset="0"/>
                <a:cs typeface="Arial" panose="020B0604020202020204" pitchFamily="34" charset="0"/>
              </a:rPr>
              <a:t> Among Health Care for the Homeless Program </a:t>
            </a:r>
            <a:r>
              <a:rPr lang="en-US" sz="2200" i="1" dirty="0" smtClean="0">
                <a:latin typeface="Arial" panose="020B0604020202020204" pitchFamily="34" charset="0"/>
                <a:cs typeface="Arial" panose="020B0604020202020204" pitchFamily="34" charset="0"/>
              </a:rPr>
              <a:t>Patients, </a:t>
            </a:r>
            <a:r>
              <a:rPr lang="en-US" sz="2200" dirty="0" smtClean="0">
                <a:latin typeface="Arial" panose="020B0604020202020204" pitchFamily="34" charset="0"/>
                <a:cs typeface="Arial" panose="020B0604020202020204" pitchFamily="34" charset="0"/>
              </a:rPr>
              <a:t>HRSA</a:t>
            </a:r>
            <a:endParaRPr lang="en-US" sz="2200" dirty="0">
              <a:latin typeface="Arial" panose="020B0604020202020204" pitchFamily="34" charset="0"/>
              <a:cs typeface="Arial" panose="020B0604020202020204" pitchFamily="34" charset="0"/>
            </a:endParaRP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2001-2002, </a:t>
            </a:r>
            <a:r>
              <a:rPr lang="en-US" sz="2200" i="1" dirty="0">
                <a:solidFill>
                  <a:srgbClr val="FFFF00"/>
                </a:solidFill>
                <a:latin typeface="Arial" panose="020B0604020202020204" pitchFamily="34" charset="0"/>
                <a:cs typeface="Arial" panose="020B0604020202020204" pitchFamily="34" charset="0"/>
              </a:rPr>
              <a:t>Primary Care </a:t>
            </a:r>
            <a:r>
              <a:rPr lang="en-US" sz="2200" i="1" dirty="0">
                <a:latin typeface="Arial" panose="020B0604020202020204" pitchFamily="34" charset="0"/>
                <a:cs typeface="Arial" panose="020B0604020202020204" pitchFamily="34" charset="0"/>
              </a:rPr>
              <a:t>Program for the </a:t>
            </a:r>
            <a:r>
              <a:rPr lang="en-US" sz="2200" b="1" i="1" dirty="0">
                <a:solidFill>
                  <a:srgbClr val="FFFF00"/>
                </a:solidFill>
                <a:latin typeface="Arial" panose="020B0604020202020204" pitchFamily="34" charset="0"/>
                <a:cs typeface="Arial" panose="020B0604020202020204" pitchFamily="34" charset="0"/>
              </a:rPr>
              <a:t>Homeless and At-Risk Veterans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Clinical Initiatives Program (VA, </a:t>
            </a:r>
            <a:r>
              <a:rPr lang="en-US" sz="2200" dirty="0" smtClean="0">
                <a:latin typeface="Arial" panose="020B0604020202020204" pitchFamily="34" charset="0"/>
                <a:cs typeface="Arial" panose="020B0604020202020204" pitchFamily="34" charset="0"/>
              </a:rPr>
              <a:t>PIs McGuire</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Rosenheck)</a:t>
            </a:r>
            <a:endParaRPr lang="en-US" sz="2200" dirty="0">
              <a:latin typeface="Arial" panose="020B0604020202020204" pitchFamily="34" charset="0"/>
              <a:cs typeface="Arial" panose="020B0604020202020204" pitchFamily="34" charset="0"/>
            </a:endParaRPr>
          </a:p>
          <a:p>
            <a:pPr marL="457200" lvl="0" indent="-457200">
              <a:spcBef>
                <a:spcPts val="0"/>
              </a:spcBef>
              <a:buFont typeface="+mj-lt"/>
              <a:buAutoNum type="arabicPeriod"/>
            </a:pPr>
            <a:r>
              <a:rPr lang="en-US" sz="2200" dirty="0">
                <a:latin typeface="Arial" panose="020B0604020202020204" pitchFamily="34" charset="0"/>
                <a:cs typeface="Arial" panose="020B0604020202020204" pitchFamily="34" charset="0"/>
              </a:rPr>
              <a:t>2001-2005</a:t>
            </a:r>
            <a:r>
              <a:rPr lang="en-US" sz="2200" dirty="0" smtClean="0">
                <a:latin typeface="Arial" panose="020B0604020202020204" pitchFamily="34" charset="0"/>
                <a:cs typeface="Arial" panose="020B0604020202020204" pitchFamily="34" charset="0"/>
              </a:rPr>
              <a:t>, </a:t>
            </a:r>
            <a:r>
              <a:rPr lang="en-US" sz="2200" b="1" i="1" dirty="0">
                <a:solidFill>
                  <a:srgbClr val="FFFF00"/>
                </a:solidFill>
                <a:latin typeface="Arial" panose="020B0604020202020204" pitchFamily="34" charset="0"/>
                <a:cs typeface="Arial" panose="020B0604020202020204" pitchFamily="34" charset="0"/>
              </a:rPr>
              <a:t>Hepatitis B and C </a:t>
            </a:r>
            <a:r>
              <a:rPr lang="en-US" sz="2200" i="1" dirty="0">
                <a:latin typeface="Arial" panose="020B0604020202020204" pitchFamily="34" charset="0"/>
                <a:cs typeface="Arial" panose="020B0604020202020204" pitchFamily="34" charset="0"/>
              </a:rPr>
              <a:t>Among Homeless Adults </a:t>
            </a:r>
            <a:r>
              <a:rPr lang="en-US" sz="2200" dirty="0">
                <a:latin typeface="Arial" panose="020B0604020202020204" pitchFamily="34" charset="0"/>
                <a:cs typeface="Arial" panose="020B0604020202020204" pitchFamily="34" charset="0"/>
              </a:rPr>
              <a:t>(NIDA</a:t>
            </a:r>
            <a:r>
              <a:rPr lang="en-US" sz="2200" dirty="0" smtClean="0">
                <a:latin typeface="Arial" panose="020B0604020202020204" pitchFamily="34" charset="0"/>
                <a:cs typeface="Arial" panose="020B0604020202020204" pitchFamily="34" charset="0"/>
              </a:rPr>
              <a:t>)</a:t>
            </a:r>
          </a:p>
          <a:p>
            <a:pPr marL="457200" lvl="0" indent="-457200">
              <a:spcBef>
                <a:spcPts val="0"/>
              </a:spcBef>
              <a:buFont typeface="+mj-lt"/>
              <a:buAutoNum type="arabicPeriod" startAt="11"/>
            </a:pPr>
            <a:r>
              <a:rPr lang="en-US" sz="2200" dirty="0">
                <a:latin typeface="Arial" panose="020B0604020202020204" pitchFamily="34" charset="0"/>
                <a:cs typeface="Arial" panose="020B0604020202020204" pitchFamily="34" charset="0"/>
              </a:rPr>
              <a:t>2001-2005, </a:t>
            </a:r>
            <a:r>
              <a:rPr lang="en-US" sz="2200" b="1" i="1" dirty="0">
                <a:solidFill>
                  <a:srgbClr val="FFFF00"/>
                </a:solidFill>
                <a:latin typeface="Arial" panose="020B0604020202020204" pitchFamily="34" charset="0"/>
                <a:cs typeface="Arial" panose="020B0604020202020204" pitchFamily="34" charset="0"/>
              </a:rPr>
              <a:t>HBV, HCV, and HIV </a:t>
            </a:r>
            <a:r>
              <a:rPr lang="en-US" sz="2200" i="1" dirty="0">
                <a:latin typeface="Arial" panose="020B0604020202020204" pitchFamily="34" charset="0"/>
                <a:cs typeface="Arial" panose="020B0604020202020204" pitchFamily="34" charset="0"/>
              </a:rPr>
              <a:t>Medical Follow-Up Care among Homeless </a:t>
            </a:r>
            <a:r>
              <a:rPr lang="en-US" sz="2200" i="1" dirty="0" smtClean="0">
                <a:latin typeface="Arial" panose="020B0604020202020204" pitchFamily="34" charset="0"/>
                <a:cs typeface="Arial" panose="020B0604020202020204" pitchFamily="34" charset="0"/>
              </a:rPr>
              <a:t>Adults, </a:t>
            </a:r>
            <a:r>
              <a:rPr lang="en-US" sz="2200" dirty="0" smtClean="0">
                <a:latin typeface="Arial" panose="020B0604020202020204" pitchFamily="34" charset="0"/>
                <a:cs typeface="Arial" panose="020B0604020202020204" pitchFamily="34" charset="0"/>
              </a:rPr>
              <a:t>CDC</a:t>
            </a:r>
            <a:endParaRPr lang="en-US" sz="2200" dirty="0">
              <a:latin typeface="Arial" panose="020B0604020202020204" pitchFamily="34" charset="0"/>
              <a:cs typeface="Arial" panose="020B0604020202020204" pitchFamily="34" charset="0"/>
            </a:endParaRPr>
          </a:p>
          <a:p>
            <a:pPr marL="457200" lvl="0" indent="-457200">
              <a:spcBef>
                <a:spcPts val="0"/>
              </a:spcBef>
              <a:buFont typeface="+mj-lt"/>
              <a:buAutoNum type="arabicPeriod" startAt="11"/>
            </a:pPr>
            <a:r>
              <a:rPr lang="en-US" sz="2200" dirty="0">
                <a:latin typeface="Arial" panose="020B0604020202020204" pitchFamily="34" charset="0"/>
                <a:cs typeface="Arial" panose="020B0604020202020204" pitchFamily="34" charset="0"/>
              </a:rPr>
              <a:t>2001-2007, </a:t>
            </a:r>
            <a:r>
              <a:rPr lang="en-US" sz="2200" b="1" i="1" dirty="0">
                <a:solidFill>
                  <a:srgbClr val="FFFF00"/>
                </a:solidFill>
                <a:latin typeface="Arial" panose="020B0604020202020204" pitchFamily="34" charset="0"/>
                <a:cs typeface="Arial" panose="020B0604020202020204" pitchFamily="34" charset="0"/>
              </a:rPr>
              <a:t>Homeless Women</a:t>
            </a:r>
            <a:r>
              <a:rPr lang="en-US" sz="2200" i="1" dirty="0">
                <a:latin typeface="Arial" panose="020B0604020202020204" pitchFamily="34" charset="0"/>
                <a:cs typeface="Arial" panose="020B0604020202020204" pitchFamily="34" charset="0"/>
              </a:rPr>
              <a:t>: </a:t>
            </a:r>
            <a:r>
              <a:rPr lang="en-US" sz="2200" b="1" i="1" dirty="0">
                <a:solidFill>
                  <a:srgbClr val="FFFF00"/>
                </a:solidFill>
                <a:latin typeface="Arial" panose="020B0604020202020204" pitchFamily="34" charset="0"/>
                <a:cs typeface="Arial" panose="020B0604020202020204" pitchFamily="34" charset="0"/>
              </a:rPr>
              <a:t>Drugs</a:t>
            </a:r>
            <a:r>
              <a:rPr lang="en-US" sz="2200" i="1" dirty="0">
                <a:latin typeface="Arial" panose="020B0604020202020204" pitchFamily="34" charset="0"/>
                <a:cs typeface="Arial" panose="020B0604020202020204" pitchFamily="34" charset="0"/>
              </a:rPr>
              <a:t>, Race/Ethnicity, and </a:t>
            </a:r>
            <a:r>
              <a:rPr lang="en-US" sz="2200" i="1" dirty="0">
                <a:solidFill>
                  <a:srgbClr val="FFFF00"/>
                </a:solidFill>
                <a:latin typeface="Arial" panose="020B0604020202020204" pitchFamily="34" charset="0"/>
                <a:cs typeface="Arial" panose="020B0604020202020204" pitchFamily="34" charset="0"/>
              </a:rPr>
              <a:t>Health Care </a:t>
            </a:r>
            <a:r>
              <a:rPr lang="en-US" sz="2200" dirty="0">
                <a:latin typeface="Arial" panose="020B0604020202020204" pitchFamily="34" charset="0"/>
                <a:cs typeface="Arial" panose="020B0604020202020204" pitchFamily="34" charset="0"/>
              </a:rPr>
              <a:t>(NIDA)</a:t>
            </a:r>
          </a:p>
          <a:p>
            <a:pPr marL="457200" lvl="0" indent="-457200">
              <a:spcBef>
                <a:spcPts val="0"/>
              </a:spcBef>
              <a:buFont typeface="+mj-lt"/>
              <a:buAutoNum type="arabicPeriod" startAt="11"/>
            </a:pPr>
            <a:r>
              <a:rPr lang="en-US" sz="2200" dirty="0">
                <a:latin typeface="Arial" panose="020B0604020202020204" pitchFamily="34" charset="0"/>
                <a:cs typeface="Arial" panose="020B0604020202020204" pitchFamily="34" charset="0"/>
              </a:rPr>
              <a:t>2002-2006, </a:t>
            </a:r>
            <a:r>
              <a:rPr lang="en-US" sz="2200" i="1" dirty="0">
                <a:solidFill>
                  <a:srgbClr val="FFFF00"/>
                </a:solidFill>
                <a:latin typeface="Arial" panose="020B0604020202020204" pitchFamily="34" charset="0"/>
                <a:cs typeface="Arial" panose="020B0604020202020204" pitchFamily="34" charset="0"/>
              </a:rPr>
              <a:t>Alcohol</a:t>
            </a:r>
            <a:r>
              <a:rPr lang="en-US" sz="2200" i="1" dirty="0">
                <a:latin typeface="Arial" panose="020B0604020202020204" pitchFamily="34" charset="0"/>
                <a:cs typeface="Arial" panose="020B0604020202020204" pitchFamily="34" charset="0"/>
              </a:rPr>
              <a:t> and </a:t>
            </a:r>
            <a:r>
              <a:rPr lang="en-US" sz="2200" b="1" i="1" dirty="0">
                <a:solidFill>
                  <a:srgbClr val="FFFF00"/>
                </a:solidFill>
                <a:latin typeface="Arial" panose="020B0604020202020204" pitchFamily="34" charset="0"/>
                <a:cs typeface="Arial" panose="020B0604020202020204" pitchFamily="34" charset="0"/>
              </a:rPr>
              <a:t>Homeless Women</a:t>
            </a:r>
            <a:r>
              <a:rPr lang="en-US" sz="2200" i="1" dirty="0">
                <a:latin typeface="Arial" panose="020B0604020202020204" pitchFamily="34" charset="0"/>
                <a:cs typeface="Arial" panose="020B0604020202020204" pitchFamily="34" charset="0"/>
              </a:rPr>
              <a:t>’s Use of </a:t>
            </a:r>
            <a:r>
              <a:rPr lang="en-US" sz="2200" i="1" dirty="0">
                <a:solidFill>
                  <a:srgbClr val="FFFF00"/>
                </a:solidFill>
                <a:latin typeface="Arial" panose="020B0604020202020204" pitchFamily="34" charset="0"/>
                <a:cs typeface="Arial" panose="020B0604020202020204" pitchFamily="34" charset="0"/>
              </a:rPr>
              <a:t>Health Services </a:t>
            </a:r>
            <a:r>
              <a:rPr lang="en-US" sz="2200" dirty="0">
                <a:latin typeface="Arial" panose="020B0604020202020204" pitchFamily="34" charset="0"/>
                <a:cs typeface="Arial" panose="020B0604020202020204" pitchFamily="34" charset="0"/>
              </a:rPr>
              <a:t>(NIAAA)</a:t>
            </a:r>
          </a:p>
          <a:p>
            <a:pPr marL="457200" lvl="0" indent="-457200">
              <a:spcBef>
                <a:spcPts val="0"/>
              </a:spcBef>
              <a:buFont typeface="+mj-lt"/>
              <a:buAutoNum type="arabicPeriod"/>
            </a:pPr>
            <a:endParaRPr lang="en-US" sz="2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A72C2E-3FC5-2840-BF24-B6E03259169B}" type="slidenum">
              <a:rPr lang="en-US" smtClean="0"/>
              <a:t>6</a:t>
            </a:fld>
            <a:endParaRPr lang="en-US"/>
          </a:p>
        </p:txBody>
      </p:sp>
    </p:spTree>
    <p:extLst>
      <p:ext uri="{BB962C8B-B14F-4D97-AF65-F5344CB8AC3E}">
        <p14:creationId xmlns:p14="http://schemas.microsoft.com/office/powerpoint/2010/main" val="2499874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9688296" y="1766599"/>
            <a:ext cx="2146146" cy="4534974"/>
          </a:xfrm>
          <a:prstGeom prst="roundRect">
            <a:avLst/>
          </a:prstGeom>
          <a:solidFill>
            <a:schemeClr val="tx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9353" y="-47480"/>
            <a:ext cx="9272016" cy="646331"/>
          </a:xfrm>
          <a:prstGeom prst="rect">
            <a:avLst/>
          </a:prstGeom>
          <a:noFill/>
        </p:spPr>
        <p:txBody>
          <a:bodyPr wrap="square" rtlCol="0">
            <a:spAutoFit/>
          </a:bodyPr>
          <a:lstStyle/>
          <a:p>
            <a:pPr algn="ctr"/>
            <a:r>
              <a:rPr lang="en-US" sz="3600" dirty="0"/>
              <a:t>Provider Demographic Survey Results (N=25) </a:t>
            </a:r>
          </a:p>
        </p:txBody>
      </p:sp>
      <p:graphicFrame>
        <p:nvGraphicFramePr>
          <p:cNvPr id="10" name="Table 9"/>
          <p:cNvGraphicFramePr>
            <a:graphicFrameLocks noGrp="1"/>
          </p:cNvGraphicFramePr>
          <p:nvPr>
            <p:extLst/>
          </p:nvPr>
        </p:nvGraphicFramePr>
        <p:xfrm>
          <a:off x="2673144" y="1903926"/>
          <a:ext cx="6827520" cy="1664176"/>
        </p:xfrm>
        <a:graphic>
          <a:graphicData uri="http://schemas.openxmlformats.org/drawingml/2006/table">
            <a:tbl>
              <a:tblPr firstRow="1" bandRow="1">
                <a:tableStyleId>{2D5ABB26-0587-4C30-8999-92F81FD0307C}</a:tableStyleId>
              </a:tblPr>
              <a:tblGrid>
                <a:gridCol w="3398520">
                  <a:extLst>
                    <a:ext uri="{9D8B030D-6E8A-4147-A177-3AD203B41FA5}">
                      <a16:colId xmlns="" xmlns:a16="http://schemas.microsoft.com/office/drawing/2014/main" val="195573943"/>
                    </a:ext>
                  </a:extLst>
                </a:gridCol>
                <a:gridCol w="1722120">
                  <a:extLst>
                    <a:ext uri="{9D8B030D-6E8A-4147-A177-3AD203B41FA5}">
                      <a16:colId xmlns="" xmlns:a16="http://schemas.microsoft.com/office/drawing/2014/main" val="2783913702"/>
                    </a:ext>
                  </a:extLst>
                </a:gridCol>
                <a:gridCol w="1706880">
                  <a:extLst>
                    <a:ext uri="{9D8B030D-6E8A-4147-A177-3AD203B41FA5}">
                      <a16:colId xmlns="" xmlns:a16="http://schemas.microsoft.com/office/drawing/2014/main" val="1826737396"/>
                    </a:ext>
                  </a:extLst>
                </a:gridCol>
              </a:tblGrid>
              <a:tr h="505936">
                <a:tc>
                  <a:txBody>
                    <a:bodyPr/>
                    <a:lstStyle/>
                    <a:p>
                      <a:r>
                        <a:rPr lang="en-US" sz="1600" dirty="0"/>
                        <a:t>Age (years)</a:t>
                      </a:r>
                    </a:p>
                  </a:txBody>
                  <a:tcPr>
                    <a:lnL>
                      <a:noFill/>
                    </a:lnL>
                    <a:lnR w="12700"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40.16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20-72</a:t>
                      </a:r>
                    </a:p>
                  </a:txBody>
                  <a:tcPr>
                    <a:lnL w="12700" cap="flat" cmpd="sng" algn="ctr">
                      <a:noFill/>
                      <a:prstDash val="solid"/>
                      <a:round/>
                      <a:headEnd type="none" w="med" len="med"/>
                      <a:tailEnd type="none" w="med" len="med"/>
                    </a:lnL>
                    <a:lnR>
                      <a:noFill/>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51241195"/>
                  </a:ext>
                </a:extLst>
              </a:tr>
              <a:tr h="505936">
                <a:tc>
                  <a:txBody>
                    <a:bodyPr/>
                    <a:lstStyle/>
                    <a:p>
                      <a:r>
                        <a:rPr lang="en-US" sz="1600" dirty="0"/>
                        <a:t>Time with</a:t>
                      </a:r>
                      <a:r>
                        <a:rPr lang="en-US" sz="1600" baseline="0" dirty="0"/>
                        <a:t> </a:t>
                      </a:r>
                      <a:r>
                        <a:rPr lang="en-US" sz="1600" dirty="0"/>
                        <a:t>current</a:t>
                      </a:r>
                      <a:r>
                        <a:rPr lang="en-US" sz="1600" baseline="0" dirty="0"/>
                        <a:t> agency (years)</a:t>
                      </a:r>
                      <a:endParaRPr lang="en-US" sz="1600" dirty="0"/>
                    </a:p>
                  </a:txBody>
                  <a:tcPr>
                    <a:lnL>
                      <a:noFill/>
                    </a:lnL>
                    <a:lnR w="12700"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0.1-21</a:t>
                      </a:r>
                    </a:p>
                  </a:txBody>
                  <a:tcPr>
                    <a:lnL w="12700" cap="flat" cmpd="sng" algn="ctr">
                      <a:noFill/>
                      <a:prstDash val="solid"/>
                      <a:round/>
                      <a:headEnd type="none" w="med" len="med"/>
                      <a:tailEnd type="none" w="med" len="med"/>
                    </a:lnL>
                    <a:lnR>
                      <a:noFill/>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93136007"/>
                  </a:ext>
                </a:extLst>
              </a:tr>
              <a:tr h="505936">
                <a:tc>
                  <a:txBody>
                    <a:bodyPr/>
                    <a:lstStyle/>
                    <a:p>
                      <a:r>
                        <a:rPr lang="en-US" sz="1600" dirty="0"/>
                        <a:t>Time working with homeless (years)</a:t>
                      </a:r>
                    </a:p>
                  </a:txBody>
                  <a:tcPr>
                    <a:lnL>
                      <a:noFill/>
                    </a:lnL>
                    <a:lnR w="12700"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0.5-35</a:t>
                      </a:r>
                    </a:p>
                  </a:txBody>
                  <a:tcPr>
                    <a:lnL w="12700" cap="flat" cmpd="sng" algn="ctr">
                      <a:noFill/>
                      <a:prstDash val="solid"/>
                      <a:round/>
                      <a:headEnd type="none" w="med" len="med"/>
                      <a:tailEnd type="none" w="med" len="med"/>
                    </a:lnL>
                    <a:lnR>
                      <a:noFill/>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47586241"/>
                  </a:ext>
                </a:extLst>
              </a:tr>
            </a:tbl>
          </a:graphicData>
        </a:graphic>
      </p:graphicFrame>
      <p:graphicFrame>
        <p:nvGraphicFramePr>
          <p:cNvPr id="11" name="Chart 10"/>
          <p:cNvGraphicFramePr>
            <a:graphicFrameLocks/>
          </p:cNvGraphicFramePr>
          <p:nvPr>
            <p:extLst/>
          </p:nvPr>
        </p:nvGraphicFramePr>
        <p:xfrm>
          <a:off x="3120148" y="3695700"/>
          <a:ext cx="5433543"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a:stretch>
            <a:fillRect/>
          </a:stretch>
        </p:blipFill>
        <p:spPr>
          <a:xfrm>
            <a:off x="9780104" y="2145561"/>
            <a:ext cx="1974232" cy="4002717"/>
          </a:xfrm>
          <a:prstGeom prst="rect">
            <a:avLst/>
          </a:prstGeom>
          <a:solidFill>
            <a:srgbClr val="FFC000"/>
          </a:solidFill>
        </p:spPr>
      </p:pic>
      <p:graphicFrame>
        <p:nvGraphicFramePr>
          <p:cNvPr id="16" name="Table 15"/>
          <p:cNvGraphicFramePr>
            <a:graphicFrameLocks noGrp="1"/>
          </p:cNvGraphicFramePr>
          <p:nvPr>
            <p:extLst/>
          </p:nvPr>
        </p:nvGraphicFramePr>
        <p:xfrm>
          <a:off x="2641968" y="1434827"/>
          <a:ext cx="6827520" cy="370840"/>
        </p:xfrm>
        <a:graphic>
          <a:graphicData uri="http://schemas.openxmlformats.org/drawingml/2006/table">
            <a:tbl>
              <a:tblPr firstRow="1" bandRow="1">
                <a:tableStyleId>{5C22544A-7EE6-4342-B048-85BDC9FD1C3A}</a:tableStyleId>
              </a:tblPr>
              <a:tblGrid>
                <a:gridCol w="3348915">
                  <a:extLst>
                    <a:ext uri="{9D8B030D-6E8A-4147-A177-3AD203B41FA5}">
                      <a16:colId xmlns="" xmlns:a16="http://schemas.microsoft.com/office/drawing/2014/main" val="2452111123"/>
                    </a:ext>
                  </a:extLst>
                </a:gridCol>
                <a:gridCol w="1695083">
                  <a:extLst>
                    <a:ext uri="{9D8B030D-6E8A-4147-A177-3AD203B41FA5}">
                      <a16:colId xmlns="" xmlns:a16="http://schemas.microsoft.com/office/drawing/2014/main" val="3907701784"/>
                    </a:ext>
                  </a:extLst>
                </a:gridCol>
                <a:gridCol w="1783522">
                  <a:extLst>
                    <a:ext uri="{9D8B030D-6E8A-4147-A177-3AD203B41FA5}">
                      <a16:colId xmlns="" xmlns:a16="http://schemas.microsoft.com/office/drawing/2014/main" val="4131606318"/>
                    </a:ext>
                  </a:extLst>
                </a:gridCol>
              </a:tblGrid>
              <a:tr h="370840">
                <a:tc>
                  <a:txBody>
                    <a:bodyPr/>
                    <a:lstStyle/>
                    <a:p>
                      <a:pPr algn="ctr"/>
                      <a:endParaRPr lang="en-US" dirty="0"/>
                    </a:p>
                  </a:txBody>
                  <a:tcPr>
                    <a:solidFill>
                      <a:schemeClr val="accent6">
                        <a:lumMod val="75000"/>
                      </a:schemeClr>
                    </a:solidFill>
                  </a:tcPr>
                </a:tc>
                <a:tc>
                  <a:txBody>
                    <a:bodyPr/>
                    <a:lstStyle/>
                    <a:p>
                      <a:pPr algn="ctr"/>
                      <a:r>
                        <a:rPr lang="en-US" dirty="0"/>
                        <a:t>MEAN</a:t>
                      </a:r>
                    </a:p>
                  </a:txBody>
                  <a:tcPr>
                    <a:solidFill>
                      <a:schemeClr val="accent6">
                        <a:lumMod val="75000"/>
                      </a:schemeClr>
                    </a:solidFill>
                  </a:tcPr>
                </a:tc>
                <a:tc>
                  <a:txBody>
                    <a:bodyPr/>
                    <a:lstStyle/>
                    <a:p>
                      <a:pPr algn="ctr"/>
                      <a:r>
                        <a:rPr lang="en-US" dirty="0"/>
                        <a:t>RANGE</a:t>
                      </a:r>
                    </a:p>
                  </a:txBody>
                  <a:tcPr>
                    <a:solidFill>
                      <a:schemeClr val="accent6">
                        <a:lumMod val="75000"/>
                      </a:schemeClr>
                    </a:solidFill>
                  </a:tcPr>
                </a:tc>
                <a:extLst>
                  <a:ext uri="{0D108BD9-81ED-4DB2-BD59-A6C34878D82A}">
                    <a16:rowId xmlns="" xmlns:a16="http://schemas.microsoft.com/office/drawing/2014/main" val="4111267076"/>
                  </a:ext>
                </a:extLst>
              </a:tr>
            </a:tbl>
          </a:graphicData>
        </a:graphic>
      </p:graphicFrame>
      <p:grpSp>
        <p:nvGrpSpPr>
          <p:cNvPr id="4" name="Group 3"/>
          <p:cNvGrpSpPr/>
          <p:nvPr/>
        </p:nvGrpSpPr>
        <p:grpSpPr>
          <a:xfrm>
            <a:off x="247558" y="1727158"/>
            <a:ext cx="2146146" cy="4534974"/>
            <a:chOff x="156109" y="1720600"/>
            <a:chExt cx="2146146" cy="4534974"/>
          </a:xfrm>
        </p:grpSpPr>
        <p:sp>
          <p:nvSpPr>
            <p:cNvPr id="2" name="Rounded Rectangle 1"/>
            <p:cNvSpPr/>
            <p:nvPr/>
          </p:nvSpPr>
          <p:spPr>
            <a:xfrm>
              <a:off x="156109" y="1720600"/>
              <a:ext cx="2146146" cy="4534974"/>
            </a:xfrm>
            <a:prstGeom prst="roundRect">
              <a:avLst/>
            </a:prstGeom>
            <a:solidFill>
              <a:schemeClr val="tx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265860" y="2003620"/>
              <a:ext cx="1915886" cy="4007331"/>
            </a:xfrm>
            <a:prstGeom prst="rect">
              <a:avLst/>
            </a:prstGeom>
            <a:ln w="28575">
              <a:noFill/>
            </a:ln>
          </p:spPr>
        </p:pic>
        <p:sp>
          <p:nvSpPr>
            <p:cNvPr id="17" name="TextBox 16"/>
            <p:cNvSpPr txBox="1"/>
            <p:nvPr/>
          </p:nvSpPr>
          <p:spPr>
            <a:xfrm>
              <a:off x="817396" y="3127667"/>
              <a:ext cx="713821" cy="584775"/>
            </a:xfrm>
            <a:prstGeom prst="rect">
              <a:avLst/>
            </a:prstGeom>
            <a:noFill/>
            <a:ln w="28575">
              <a:noFill/>
            </a:ln>
          </p:spPr>
          <p:txBody>
            <a:bodyPr wrap="square" rtlCol="0">
              <a:spAutoFit/>
            </a:bodyPr>
            <a:lstStyle/>
            <a:p>
              <a:pPr algn="ctr"/>
              <a:r>
                <a:rPr lang="en-US" sz="3200" b="1" dirty="0">
                  <a:solidFill>
                    <a:schemeClr val="bg1"/>
                  </a:solidFill>
                </a:rPr>
                <a:t>8%</a:t>
              </a:r>
            </a:p>
          </p:txBody>
        </p:sp>
        <p:sp>
          <p:nvSpPr>
            <p:cNvPr id="13" name="TextBox 12">
              <a:extLst>
                <a:ext uri="{FF2B5EF4-FFF2-40B4-BE49-F238E27FC236}">
                  <a16:creationId xmlns="" xmlns:a16="http://schemas.microsoft.com/office/drawing/2014/main" id="{A2950C51-CC20-41BB-B4C4-DE2AF0982ACC}"/>
                </a:ext>
              </a:extLst>
            </p:cNvPr>
            <p:cNvSpPr txBox="1"/>
            <p:nvPr/>
          </p:nvSpPr>
          <p:spPr>
            <a:xfrm>
              <a:off x="927147" y="3364688"/>
              <a:ext cx="713821" cy="584775"/>
            </a:xfrm>
            <a:prstGeom prst="rect">
              <a:avLst/>
            </a:prstGeom>
            <a:noFill/>
            <a:ln w="28575">
              <a:noFill/>
            </a:ln>
          </p:spPr>
          <p:txBody>
            <a:bodyPr wrap="square" rtlCol="0">
              <a:spAutoFit/>
            </a:bodyPr>
            <a:lstStyle/>
            <a:p>
              <a:pPr algn="ctr"/>
              <a:r>
                <a:rPr lang="en-US" sz="3200" b="1" dirty="0">
                  <a:solidFill>
                    <a:schemeClr val="accent6">
                      <a:lumMod val="60000"/>
                      <a:lumOff val="40000"/>
                    </a:schemeClr>
                  </a:solidFill>
                  <a:latin typeface="Calibri" panose="020F0502020204030204"/>
                </a:rPr>
                <a:t>8%</a:t>
              </a:r>
            </a:p>
          </p:txBody>
        </p:sp>
      </p:grpSp>
      <p:sp>
        <p:nvSpPr>
          <p:cNvPr id="19" name="TextBox 18">
            <a:extLst>
              <a:ext uri="{FF2B5EF4-FFF2-40B4-BE49-F238E27FC236}">
                <a16:creationId xmlns="" xmlns:a16="http://schemas.microsoft.com/office/drawing/2014/main" id="{A029D88B-EA32-4B44-9416-1A62FEF2D16C}"/>
              </a:ext>
            </a:extLst>
          </p:cNvPr>
          <p:cNvSpPr txBox="1"/>
          <p:nvPr/>
        </p:nvSpPr>
        <p:spPr>
          <a:xfrm>
            <a:off x="10338984" y="3403312"/>
            <a:ext cx="970270" cy="584775"/>
          </a:xfrm>
          <a:prstGeom prst="rect">
            <a:avLst/>
          </a:prstGeom>
          <a:noFill/>
        </p:spPr>
        <p:txBody>
          <a:bodyPr wrap="square" rtlCol="0">
            <a:spAutoFit/>
          </a:bodyPr>
          <a:lstStyle/>
          <a:p>
            <a:pPr algn="ctr"/>
            <a:r>
              <a:rPr lang="en-US" sz="3200" b="1" dirty="0">
                <a:solidFill>
                  <a:schemeClr val="accent6">
                    <a:lumMod val="60000"/>
                    <a:lumOff val="40000"/>
                  </a:schemeClr>
                </a:solidFill>
                <a:latin typeface="Calibri" panose="020F0502020204030204"/>
              </a:rPr>
              <a:t>92%</a:t>
            </a:r>
          </a:p>
        </p:txBody>
      </p:sp>
      <p:sp>
        <p:nvSpPr>
          <p:cNvPr id="3" name="Slide Number Placeholder 2"/>
          <p:cNvSpPr>
            <a:spLocks noGrp="1"/>
          </p:cNvSpPr>
          <p:nvPr>
            <p:ph type="sldNum" sz="quarter" idx="12"/>
          </p:nvPr>
        </p:nvSpPr>
        <p:spPr/>
        <p:txBody>
          <a:bodyPr/>
          <a:lstStyle/>
          <a:p>
            <a:fld id="{DEA72C2E-3FC5-2840-BF24-B6E03259169B}" type="slidenum">
              <a:rPr lang="en-US" smtClean="0"/>
              <a:t>60</a:t>
            </a:fld>
            <a:endParaRPr lang="en-US"/>
          </a:p>
        </p:txBody>
      </p:sp>
    </p:spTree>
    <p:extLst>
      <p:ext uri="{BB962C8B-B14F-4D97-AF65-F5344CB8AC3E}">
        <p14:creationId xmlns:p14="http://schemas.microsoft.com/office/powerpoint/2010/main" val="100497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028062" y="1346342"/>
            <a:ext cx="6281530" cy="4818936"/>
            <a:chOff x="5062332" y="1254387"/>
            <a:chExt cx="6380478" cy="4914620"/>
          </a:xfrm>
        </p:grpSpPr>
        <p:grpSp>
          <p:nvGrpSpPr>
            <p:cNvPr id="22" name="Pointer 5"/>
            <p:cNvGrpSpPr/>
            <p:nvPr/>
          </p:nvGrpSpPr>
          <p:grpSpPr>
            <a:xfrm rot="18000000">
              <a:off x="6407899" y="2839494"/>
              <a:ext cx="286334" cy="506626"/>
              <a:chOff x="7221548" y="2916024"/>
              <a:chExt cx="286334" cy="506626"/>
            </a:xfrm>
            <a:solidFill>
              <a:schemeClr val="tx1"/>
            </a:solidFill>
          </p:grpSpPr>
          <p:sp>
            <p:nvSpPr>
              <p:cNvPr id="23" name="Rectangle 22"/>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24" name="Rectangle 23"/>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25" name="Flowchart: Connector 24"/>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Pointer 4"/>
            <p:cNvGrpSpPr/>
            <p:nvPr/>
          </p:nvGrpSpPr>
          <p:grpSpPr>
            <a:xfrm rot="14400000">
              <a:off x="6457601" y="4623568"/>
              <a:ext cx="286334" cy="506626"/>
              <a:chOff x="7221548" y="2916024"/>
              <a:chExt cx="286334" cy="506626"/>
            </a:xfrm>
            <a:solidFill>
              <a:schemeClr val="tx1"/>
            </a:solidFill>
          </p:grpSpPr>
          <p:sp>
            <p:nvSpPr>
              <p:cNvPr id="19" name="Rectangle 18"/>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20" name="Rectangle 19"/>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21" name="Flowchart: Connector 20"/>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Pointer 3"/>
            <p:cNvGrpSpPr/>
            <p:nvPr/>
          </p:nvGrpSpPr>
          <p:grpSpPr>
            <a:xfrm rot="10800000">
              <a:off x="7186297" y="5430935"/>
              <a:ext cx="286334" cy="506626"/>
              <a:chOff x="7221548" y="2916024"/>
              <a:chExt cx="286334" cy="506626"/>
            </a:xfrm>
            <a:solidFill>
              <a:schemeClr val="tx1"/>
            </a:solidFill>
          </p:grpSpPr>
          <p:sp>
            <p:nvSpPr>
              <p:cNvPr id="15" name="Rectangle 14"/>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6" name="Rectangle 15"/>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17" name="Flowchart: Connector 16"/>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Pointer 2"/>
            <p:cNvGrpSpPr/>
            <p:nvPr/>
          </p:nvGrpSpPr>
          <p:grpSpPr>
            <a:xfrm rot="4200000">
              <a:off x="10045455" y="3499791"/>
              <a:ext cx="286334" cy="506626"/>
              <a:chOff x="7221548" y="2916024"/>
              <a:chExt cx="286334" cy="506626"/>
            </a:xfrm>
            <a:solidFill>
              <a:schemeClr val="tx1"/>
            </a:solidFill>
          </p:grpSpPr>
          <p:sp>
            <p:nvSpPr>
              <p:cNvPr id="11" name="Rectangle 10"/>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12" name="Rectangle 11"/>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13" name="Flowchart: Connector 12"/>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Pointer 1"/>
            <p:cNvGrpSpPr/>
            <p:nvPr/>
          </p:nvGrpSpPr>
          <p:grpSpPr>
            <a:xfrm>
              <a:off x="8389821" y="1710363"/>
              <a:ext cx="286334" cy="506626"/>
              <a:chOff x="7221548" y="2916024"/>
              <a:chExt cx="286334" cy="506626"/>
            </a:xfrm>
            <a:solidFill>
              <a:schemeClr val="tx1"/>
            </a:solidFill>
          </p:grpSpPr>
          <p:sp>
            <p:nvSpPr>
              <p:cNvPr id="7" name="Rectangle 6"/>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8" name="Rectangle 7"/>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9" name="Flowchart: Connector 8"/>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5" name="Chart 4"/>
            <p:cNvGraphicFramePr>
              <a:graphicFrameLocks/>
            </p:cNvGraphicFramePr>
            <p:nvPr>
              <p:extLst/>
            </p:nvPr>
          </p:nvGraphicFramePr>
          <p:xfrm>
            <a:off x="5062332" y="1254387"/>
            <a:ext cx="6380478" cy="4914620"/>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4" name="Table 3"/>
          <p:cNvGraphicFramePr>
            <a:graphicFrameLocks noGrp="1"/>
          </p:cNvGraphicFramePr>
          <p:nvPr>
            <p:extLst/>
          </p:nvPr>
        </p:nvGraphicFramePr>
        <p:xfrm>
          <a:off x="564407" y="2430975"/>
          <a:ext cx="4839288" cy="2968633"/>
        </p:xfrm>
        <a:graphic>
          <a:graphicData uri="http://schemas.openxmlformats.org/drawingml/2006/table">
            <a:tbl>
              <a:tblPr firstRow="1" bandRow="1">
                <a:tableStyleId>{2D5ABB26-0587-4C30-8999-92F81FD0307C}</a:tableStyleId>
              </a:tblPr>
              <a:tblGrid>
                <a:gridCol w="2419644">
                  <a:extLst>
                    <a:ext uri="{9D8B030D-6E8A-4147-A177-3AD203B41FA5}">
                      <a16:colId xmlns="" xmlns:a16="http://schemas.microsoft.com/office/drawing/2014/main" val="2028220077"/>
                    </a:ext>
                  </a:extLst>
                </a:gridCol>
                <a:gridCol w="1209822">
                  <a:extLst>
                    <a:ext uri="{9D8B030D-6E8A-4147-A177-3AD203B41FA5}">
                      <a16:colId xmlns="" xmlns:a16="http://schemas.microsoft.com/office/drawing/2014/main" val="3549629523"/>
                    </a:ext>
                  </a:extLst>
                </a:gridCol>
                <a:gridCol w="1209822">
                  <a:extLst>
                    <a:ext uri="{9D8B030D-6E8A-4147-A177-3AD203B41FA5}">
                      <a16:colId xmlns="" xmlns:a16="http://schemas.microsoft.com/office/drawing/2014/main" val="3983711138"/>
                    </a:ext>
                  </a:extLst>
                </a:gridCol>
              </a:tblGrid>
              <a:tr h="341359">
                <a:tc>
                  <a:txBody>
                    <a:bodyPr/>
                    <a:lstStyle/>
                    <a:p>
                      <a:r>
                        <a:rPr lang="en-US" sz="1600" dirty="0"/>
                        <a:t>Program</a:t>
                      </a:r>
                      <a:r>
                        <a:rPr lang="en-US" sz="1600" baseline="0" dirty="0"/>
                        <a:t> Manager</a:t>
                      </a:r>
                      <a:endParaRPr lang="en-US" sz="1600" b="0" dirty="0"/>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9</a:t>
                      </a:r>
                      <a:endParaRPr lang="en-US"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36%</a:t>
                      </a:r>
                      <a:endParaRPr lang="en-US" sz="1600" b="0" dirty="0"/>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40231456"/>
                  </a:ext>
                </a:extLst>
              </a:tr>
              <a:tr h="341359">
                <a:tc>
                  <a:txBody>
                    <a:bodyPr/>
                    <a:lstStyle/>
                    <a:p>
                      <a:r>
                        <a:rPr lang="en-US" sz="1600" dirty="0"/>
                        <a:t>Case Manager</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24%</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50549254"/>
                  </a:ext>
                </a:extLst>
              </a:tr>
              <a:tr h="341359">
                <a:tc>
                  <a:txBody>
                    <a:bodyPr/>
                    <a:lstStyle/>
                    <a:p>
                      <a:r>
                        <a:rPr lang="en-US" sz="1600" dirty="0"/>
                        <a:t>Childcare</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16%</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04191342"/>
                  </a:ext>
                </a:extLst>
              </a:tr>
              <a:tr h="341359">
                <a:tc>
                  <a:txBody>
                    <a:bodyPr/>
                    <a:lstStyle/>
                    <a:p>
                      <a:r>
                        <a:rPr lang="en-US" sz="1600" dirty="0"/>
                        <a:t>Executive Director</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8%</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79272139"/>
                  </a:ext>
                </a:extLst>
              </a:tr>
              <a:tr h="341359">
                <a:tc>
                  <a:txBody>
                    <a:bodyPr/>
                    <a:lstStyle/>
                    <a:p>
                      <a:r>
                        <a:rPr lang="en-US" sz="1600" dirty="0"/>
                        <a:t>Chaplain</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4%</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66213734"/>
                  </a:ext>
                </a:extLst>
              </a:tr>
              <a:tr h="341359">
                <a:tc>
                  <a:txBody>
                    <a:bodyPr/>
                    <a:lstStyle/>
                    <a:p>
                      <a:r>
                        <a:rPr lang="en-US" sz="1600" dirty="0"/>
                        <a:t>Mental Health Provider</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4%</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78155308"/>
                  </a:ext>
                </a:extLst>
              </a:tr>
              <a:tr h="341359">
                <a:tc>
                  <a:txBody>
                    <a:bodyPr/>
                    <a:lstStyle/>
                    <a:p>
                      <a:r>
                        <a:rPr lang="en-US" sz="1600" dirty="0"/>
                        <a:t>Finance Manager</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4%</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6717139"/>
                  </a:ext>
                </a:extLst>
              </a:tr>
              <a:tr h="341359">
                <a:tc>
                  <a:txBody>
                    <a:bodyPr/>
                    <a:lstStyle/>
                    <a:p>
                      <a:r>
                        <a:rPr lang="en-US" sz="1600" dirty="0"/>
                        <a:t>Receptionist</a:t>
                      </a:r>
                    </a:p>
                  </a:txBody>
                  <a:tcPr>
                    <a:lnL>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4%</a:t>
                      </a:r>
                    </a:p>
                  </a:txBody>
                  <a:tcPr>
                    <a:lnL w="12700" cap="flat" cmpd="sng" algn="ctr">
                      <a:no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13655473"/>
                  </a:ext>
                </a:extLst>
              </a:tr>
            </a:tbl>
          </a:graphicData>
        </a:graphic>
      </p:graphicFrame>
      <p:graphicFrame>
        <p:nvGraphicFramePr>
          <p:cNvPr id="27" name="Table 26"/>
          <p:cNvGraphicFramePr>
            <a:graphicFrameLocks noGrp="1"/>
          </p:cNvGraphicFramePr>
          <p:nvPr>
            <p:extLst/>
          </p:nvPr>
        </p:nvGraphicFramePr>
        <p:xfrm>
          <a:off x="542820" y="1914140"/>
          <a:ext cx="4839288" cy="370840"/>
        </p:xfrm>
        <a:graphic>
          <a:graphicData uri="http://schemas.openxmlformats.org/drawingml/2006/table">
            <a:tbl>
              <a:tblPr firstRow="1" bandRow="1">
                <a:tableStyleId>{5C22544A-7EE6-4342-B048-85BDC9FD1C3A}</a:tableStyleId>
              </a:tblPr>
              <a:tblGrid>
                <a:gridCol w="2422359">
                  <a:extLst>
                    <a:ext uri="{9D8B030D-6E8A-4147-A177-3AD203B41FA5}">
                      <a16:colId xmlns="" xmlns:a16="http://schemas.microsoft.com/office/drawing/2014/main" val="1521047794"/>
                    </a:ext>
                  </a:extLst>
                </a:gridCol>
                <a:gridCol w="1219200">
                  <a:extLst>
                    <a:ext uri="{9D8B030D-6E8A-4147-A177-3AD203B41FA5}">
                      <a16:colId xmlns="" xmlns:a16="http://schemas.microsoft.com/office/drawing/2014/main" val="997183159"/>
                    </a:ext>
                  </a:extLst>
                </a:gridCol>
                <a:gridCol w="1197729">
                  <a:extLst>
                    <a:ext uri="{9D8B030D-6E8A-4147-A177-3AD203B41FA5}">
                      <a16:colId xmlns="" xmlns:a16="http://schemas.microsoft.com/office/drawing/2014/main" val="3560690101"/>
                    </a:ext>
                  </a:extLst>
                </a:gridCol>
              </a:tblGrid>
              <a:tr h="370840">
                <a:tc>
                  <a:txBody>
                    <a:bodyPr/>
                    <a:lstStyle/>
                    <a:p>
                      <a:pPr algn="ctr"/>
                      <a:r>
                        <a:rPr lang="en-US" dirty="0"/>
                        <a:t>ROLE</a:t>
                      </a:r>
                      <a:r>
                        <a:rPr lang="en-US" baseline="0" dirty="0"/>
                        <a:t> AT AGENCY</a:t>
                      </a:r>
                      <a:endParaRPr lang="en-US" dirty="0"/>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dirty="0"/>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dirty="0"/>
                        <a:t>%</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3747428471"/>
                  </a:ext>
                </a:extLst>
              </a:tr>
            </a:tbl>
          </a:graphicData>
        </a:graphic>
      </p:graphicFrame>
      <p:sp>
        <p:nvSpPr>
          <p:cNvPr id="28" name="TextBox 27"/>
          <p:cNvSpPr txBox="1"/>
          <p:nvPr/>
        </p:nvSpPr>
        <p:spPr>
          <a:xfrm>
            <a:off x="1207744" y="231807"/>
            <a:ext cx="9272016" cy="646331"/>
          </a:xfrm>
          <a:prstGeom prst="rect">
            <a:avLst/>
          </a:prstGeom>
          <a:noFill/>
        </p:spPr>
        <p:txBody>
          <a:bodyPr wrap="square" rtlCol="0">
            <a:spAutoFit/>
          </a:bodyPr>
          <a:lstStyle/>
          <a:p>
            <a:pPr algn="ctr"/>
            <a:r>
              <a:rPr lang="en-US" sz="3600" dirty="0"/>
              <a:t>Provider Demographic Survey Results (N=25) </a:t>
            </a:r>
          </a:p>
        </p:txBody>
      </p:sp>
      <p:sp>
        <p:nvSpPr>
          <p:cNvPr id="2" name="Slide Number Placeholder 1"/>
          <p:cNvSpPr>
            <a:spLocks noGrp="1"/>
          </p:cNvSpPr>
          <p:nvPr>
            <p:ph type="sldNum" sz="quarter" idx="12"/>
          </p:nvPr>
        </p:nvSpPr>
        <p:spPr/>
        <p:txBody>
          <a:bodyPr/>
          <a:lstStyle/>
          <a:p>
            <a:fld id="{DEA72C2E-3FC5-2840-BF24-B6E03259169B}" type="slidenum">
              <a:rPr lang="en-US" smtClean="0"/>
              <a:t>61</a:t>
            </a:fld>
            <a:endParaRPr lang="en-US"/>
          </a:p>
        </p:txBody>
      </p:sp>
    </p:spTree>
    <p:extLst>
      <p:ext uri="{BB962C8B-B14F-4D97-AF65-F5344CB8AC3E}">
        <p14:creationId xmlns:p14="http://schemas.microsoft.com/office/powerpoint/2010/main" val="1147554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56983" y="928560"/>
            <a:ext cx="1311966" cy="1063098"/>
          </a:xfrm>
          <a:prstGeom prst="roundRect">
            <a:avLst/>
          </a:prstGeom>
          <a:solidFill>
            <a:schemeClr val="tx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971106" y="3397362"/>
            <a:ext cx="3389098" cy="3117413"/>
            <a:chOff x="725354" y="3275062"/>
            <a:chExt cx="3389098" cy="3117413"/>
          </a:xfrm>
        </p:grpSpPr>
        <p:grpSp>
          <p:nvGrpSpPr>
            <p:cNvPr id="39" name="Pointer"/>
            <p:cNvGrpSpPr/>
            <p:nvPr/>
          </p:nvGrpSpPr>
          <p:grpSpPr>
            <a:xfrm rot="12600000">
              <a:off x="1601148" y="5885849"/>
              <a:ext cx="286334" cy="506626"/>
              <a:chOff x="7221548" y="2916024"/>
              <a:chExt cx="286334" cy="506626"/>
            </a:xfrm>
            <a:solidFill>
              <a:schemeClr val="tx1"/>
            </a:solidFill>
          </p:grpSpPr>
          <p:sp>
            <p:nvSpPr>
              <p:cNvPr id="54" name="Rectangle 53"/>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55" name="Rectangle 54"/>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56" name="Flowchart: Connector 55"/>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Pointer"/>
            <p:cNvGrpSpPr/>
            <p:nvPr/>
          </p:nvGrpSpPr>
          <p:grpSpPr>
            <a:xfrm rot="5400000">
              <a:off x="3717972" y="4892114"/>
              <a:ext cx="286334" cy="506626"/>
              <a:chOff x="7221548" y="2916024"/>
              <a:chExt cx="286334" cy="506626"/>
            </a:xfrm>
            <a:solidFill>
              <a:schemeClr val="tx1"/>
            </a:solidFill>
          </p:grpSpPr>
          <p:sp>
            <p:nvSpPr>
              <p:cNvPr id="51" name="Rectangle 50"/>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52" name="Rectangle 51"/>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53" name="Flowchart: Connector 52"/>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Pointer"/>
            <p:cNvGrpSpPr/>
            <p:nvPr/>
          </p:nvGrpSpPr>
          <p:grpSpPr>
            <a:xfrm rot="18000000">
              <a:off x="835500" y="3779018"/>
              <a:ext cx="286334" cy="506626"/>
              <a:chOff x="7221548" y="2916024"/>
              <a:chExt cx="286334" cy="506626"/>
            </a:xfrm>
            <a:solidFill>
              <a:schemeClr val="tx1"/>
            </a:solidFill>
          </p:grpSpPr>
          <p:sp>
            <p:nvSpPr>
              <p:cNvPr id="48" name="Rectangle 47"/>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49" name="Rectangle 48"/>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50" name="Flowchart: Connector 49"/>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Pointer"/>
            <p:cNvGrpSpPr/>
            <p:nvPr/>
          </p:nvGrpSpPr>
          <p:grpSpPr>
            <a:xfrm>
              <a:off x="3230705" y="3275062"/>
              <a:ext cx="286334" cy="506626"/>
              <a:chOff x="7221548" y="2916024"/>
              <a:chExt cx="286334" cy="506626"/>
            </a:xfrm>
            <a:solidFill>
              <a:schemeClr val="tx1"/>
            </a:solidFill>
          </p:grpSpPr>
          <p:sp>
            <p:nvSpPr>
              <p:cNvPr id="45" name="Rectangle 44"/>
              <p:cNvSpPr/>
              <p:nvPr/>
            </p:nvSpPr>
            <p:spPr>
              <a:xfrm>
                <a:off x="7256270" y="3148330"/>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46" name="Rectangle 45"/>
              <p:cNvSpPr/>
              <p:nvPr/>
            </p:nvSpPr>
            <p:spPr>
              <a:xfrm rot="2700000">
                <a:off x="7349564" y="2928037"/>
                <a:ext cx="18288"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47" name="Flowchart: Connector 46"/>
              <p:cNvSpPr/>
              <p:nvPr/>
            </p:nvSpPr>
            <p:spPr>
              <a:xfrm>
                <a:off x="7416442" y="2916024"/>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TextBox 42"/>
            <p:cNvSpPr txBox="1"/>
            <p:nvPr/>
          </p:nvSpPr>
          <p:spPr>
            <a:xfrm>
              <a:off x="1681814" y="4808438"/>
              <a:ext cx="1330233" cy="646331"/>
            </a:xfrm>
            <a:prstGeom prst="rect">
              <a:avLst/>
            </a:prstGeom>
            <a:noFill/>
          </p:spPr>
          <p:txBody>
            <a:bodyPr wrap="square" rtlCol="0">
              <a:spAutoFit/>
            </a:bodyPr>
            <a:lstStyle/>
            <a:p>
              <a:pPr algn="ctr"/>
              <a:r>
                <a:rPr lang="en-US" dirty="0">
                  <a:latin typeface="Arial Black" panose="020B0A04020102020204" pitchFamily="34" charset="0"/>
                </a:rPr>
                <a:t>Marital Status</a:t>
              </a:r>
            </a:p>
          </p:txBody>
        </p:sp>
        <p:pic>
          <p:nvPicPr>
            <p:cNvPr id="44" name="Picture 43"/>
            <p:cNvPicPr>
              <a:picLocks noChangeAspect="1"/>
            </p:cNvPicPr>
            <p:nvPr/>
          </p:nvPicPr>
          <p:blipFill>
            <a:blip r:embed="rId3"/>
            <a:stretch>
              <a:fillRect/>
            </a:stretch>
          </p:blipFill>
          <p:spPr>
            <a:xfrm>
              <a:off x="1809851" y="4067439"/>
              <a:ext cx="1074161" cy="740999"/>
            </a:xfrm>
            <a:prstGeom prst="rect">
              <a:avLst/>
            </a:prstGeom>
          </p:spPr>
        </p:pic>
      </p:grpSp>
      <p:sp>
        <p:nvSpPr>
          <p:cNvPr id="32" name="TextBox 31"/>
          <p:cNvSpPr txBox="1"/>
          <p:nvPr/>
        </p:nvSpPr>
        <p:spPr>
          <a:xfrm>
            <a:off x="1207744" y="231807"/>
            <a:ext cx="9272016" cy="646331"/>
          </a:xfrm>
          <a:prstGeom prst="rect">
            <a:avLst/>
          </a:prstGeom>
          <a:noFill/>
        </p:spPr>
        <p:txBody>
          <a:bodyPr wrap="square" rtlCol="0">
            <a:spAutoFit/>
          </a:bodyPr>
          <a:lstStyle/>
          <a:p>
            <a:pPr algn="ctr"/>
            <a:r>
              <a:rPr lang="en-US" sz="3600" dirty="0"/>
              <a:t>Parent Demographic Survey Results (N=16) </a:t>
            </a:r>
          </a:p>
        </p:txBody>
      </p:sp>
      <p:graphicFrame>
        <p:nvGraphicFramePr>
          <p:cNvPr id="33" name="Table 32"/>
          <p:cNvGraphicFramePr>
            <a:graphicFrameLocks noGrp="1"/>
          </p:cNvGraphicFramePr>
          <p:nvPr>
            <p:extLst/>
          </p:nvPr>
        </p:nvGraphicFramePr>
        <p:xfrm>
          <a:off x="601169" y="1963393"/>
          <a:ext cx="5983536" cy="1381760"/>
        </p:xfrm>
        <a:graphic>
          <a:graphicData uri="http://schemas.openxmlformats.org/drawingml/2006/table">
            <a:tbl>
              <a:tblPr firstRow="1" bandRow="1">
                <a:tableStyleId>{2D5ABB26-0587-4C30-8999-92F81FD0307C}</a:tableStyleId>
              </a:tblPr>
              <a:tblGrid>
                <a:gridCol w="3069194">
                  <a:extLst>
                    <a:ext uri="{9D8B030D-6E8A-4147-A177-3AD203B41FA5}">
                      <a16:colId xmlns="" xmlns:a16="http://schemas.microsoft.com/office/drawing/2014/main" val="3791269386"/>
                    </a:ext>
                  </a:extLst>
                </a:gridCol>
                <a:gridCol w="1157468">
                  <a:extLst>
                    <a:ext uri="{9D8B030D-6E8A-4147-A177-3AD203B41FA5}">
                      <a16:colId xmlns="" xmlns:a16="http://schemas.microsoft.com/office/drawing/2014/main" val="137173758"/>
                    </a:ext>
                  </a:extLst>
                </a:gridCol>
                <a:gridCol w="1756874">
                  <a:extLst>
                    <a:ext uri="{9D8B030D-6E8A-4147-A177-3AD203B41FA5}">
                      <a16:colId xmlns="" xmlns:a16="http://schemas.microsoft.com/office/drawing/2014/main" val="1981579651"/>
                    </a:ext>
                  </a:extLst>
                </a:gridCol>
              </a:tblGrid>
              <a:tr h="370840">
                <a:tc>
                  <a:txBody>
                    <a:bodyPr/>
                    <a:lstStyle/>
                    <a:p>
                      <a:r>
                        <a:rPr lang="en-US" dirty="0"/>
                        <a:t>Age (years)</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40</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25-52</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75048004"/>
                  </a:ext>
                </a:extLst>
              </a:tr>
              <a:tr h="370840">
                <a:tc>
                  <a:txBody>
                    <a:bodyPr/>
                    <a:lstStyle/>
                    <a:p>
                      <a:r>
                        <a:rPr lang="en-US" dirty="0"/>
                        <a:t>Number of children in parent</a:t>
                      </a:r>
                      <a:r>
                        <a:rPr lang="en-US" baseline="0" dirty="0"/>
                        <a:t> custody</a:t>
                      </a:r>
                      <a:endParaRPr lang="en-US" dirty="0"/>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3.4</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91060337"/>
                  </a:ext>
                </a:extLst>
              </a:tr>
              <a:tr h="370840">
                <a:tc>
                  <a:txBody>
                    <a:bodyPr/>
                    <a:lstStyle/>
                    <a:p>
                      <a:r>
                        <a:rPr lang="en-US" dirty="0"/>
                        <a:t>Age range of children</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0.6-17</a:t>
                      </a:r>
                    </a:p>
                  </a:txBody>
                  <a:tcPr>
                    <a:lnL>
                      <a:noFill/>
                    </a:lnL>
                    <a:lnR>
                      <a:noFill/>
                    </a:lnR>
                    <a:lnT w="28575" cap="flat" cmpd="sng" algn="ctr">
                      <a:solidFill>
                        <a:schemeClr val="bg2">
                          <a:lumMod val="60000"/>
                          <a:lumOff val="40000"/>
                        </a:schemeClr>
                      </a:solid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13396201"/>
                  </a:ext>
                </a:extLst>
              </a:tr>
            </a:tbl>
          </a:graphicData>
        </a:graphic>
      </p:graphicFrame>
      <p:graphicFrame>
        <p:nvGraphicFramePr>
          <p:cNvPr id="34" name="Table 33"/>
          <p:cNvGraphicFramePr>
            <a:graphicFrameLocks noGrp="1"/>
          </p:cNvGraphicFramePr>
          <p:nvPr>
            <p:extLst/>
          </p:nvPr>
        </p:nvGraphicFramePr>
        <p:xfrm>
          <a:off x="601169" y="1464294"/>
          <a:ext cx="5983536" cy="365760"/>
        </p:xfrm>
        <a:graphic>
          <a:graphicData uri="http://schemas.openxmlformats.org/drawingml/2006/table">
            <a:tbl>
              <a:tblPr firstRow="1" bandRow="1">
                <a:tableStyleId>{5C22544A-7EE6-4342-B048-85BDC9FD1C3A}</a:tableStyleId>
              </a:tblPr>
              <a:tblGrid>
                <a:gridCol w="2814549">
                  <a:extLst>
                    <a:ext uri="{9D8B030D-6E8A-4147-A177-3AD203B41FA5}">
                      <a16:colId xmlns="" xmlns:a16="http://schemas.microsoft.com/office/drawing/2014/main" val="3510827590"/>
                    </a:ext>
                  </a:extLst>
                </a:gridCol>
                <a:gridCol w="1446835">
                  <a:extLst>
                    <a:ext uri="{9D8B030D-6E8A-4147-A177-3AD203B41FA5}">
                      <a16:colId xmlns="" xmlns:a16="http://schemas.microsoft.com/office/drawing/2014/main" val="1068858438"/>
                    </a:ext>
                  </a:extLst>
                </a:gridCol>
                <a:gridCol w="1722152">
                  <a:extLst>
                    <a:ext uri="{9D8B030D-6E8A-4147-A177-3AD203B41FA5}">
                      <a16:colId xmlns="" xmlns:a16="http://schemas.microsoft.com/office/drawing/2014/main" val="1272092855"/>
                    </a:ext>
                  </a:extLst>
                </a:gridCol>
              </a:tblGrid>
              <a:tr h="313578">
                <a:tc>
                  <a:txBody>
                    <a:bodyPr/>
                    <a:lstStyle/>
                    <a:p>
                      <a:endParaRPr lang="en-US" dirty="0"/>
                    </a:p>
                  </a:txBody>
                  <a:tcPr>
                    <a:solidFill>
                      <a:schemeClr val="bg2">
                        <a:lumMod val="60000"/>
                        <a:lumOff val="40000"/>
                      </a:schemeClr>
                    </a:solidFill>
                  </a:tcPr>
                </a:tc>
                <a:tc>
                  <a:txBody>
                    <a:bodyPr/>
                    <a:lstStyle/>
                    <a:p>
                      <a:pPr algn="ctr"/>
                      <a:r>
                        <a:rPr lang="en-US" dirty="0"/>
                        <a:t>MEAN</a:t>
                      </a:r>
                    </a:p>
                  </a:txBody>
                  <a:tcPr>
                    <a:solidFill>
                      <a:schemeClr val="bg2">
                        <a:lumMod val="60000"/>
                        <a:lumOff val="40000"/>
                      </a:schemeClr>
                    </a:solidFill>
                  </a:tcPr>
                </a:tc>
                <a:tc>
                  <a:txBody>
                    <a:bodyPr/>
                    <a:lstStyle/>
                    <a:p>
                      <a:pPr algn="ctr"/>
                      <a:r>
                        <a:rPr lang="en-US" dirty="0"/>
                        <a:t>RANGE</a:t>
                      </a:r>
                    </a:p>
                  </a:txBody>
                  <a:tcPr>
                    <a:solidFill>
                      <a:schemeClr val="bg2">
                        <a:lumMod val="60000"/>
                        <a:lumOff val="40000"/>
                      </a:schemeClr>
                    </a:solidFill>
                  </a:tcPr>
                </a:tc>
                <a:extLst>
                  <a:ext uri="{0D108BD9-81ED-4DB2-BD59-A6C34878D82A}">
                    <a16:rowId xmlns="" xmlns:a16="http://schemas.microsoft.com/office/drawing/2014/main" val="3482174574"/>
                  </a:ext>
                </a:extLst>
              </a:tr>
            </a:tbl>
          </a:graphicData>
        </a:graphic>
      </p:graphicFrame>
      <p:graphicFrame>
        <p:nvGraphicFramePr>
          <p:cNvPr id="35" name="Chart 34"/>
          <p:cNvGraphicFramePr>
            <a:graphicFrameLocks/>
          </p:cNvGraphicFramePr>
          <p:nvPr>
            <p:extLst/>
          </p:nvPr>
        </p:nvGraphicFramePr>
        <p:xfrm>
          <a:off x="7066772" y="3024774"/>
          <a:ext cx="4982472" cy="35752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Table 56"/>
          <p:cNvGraphicFramePr>
            <a:graphicFrameLocks noGrp="1"/>
          </p:cNvGraphicFramePr>
          <p:nvPr>
            <p:extLst/>
          </p:nvPr>
        </p:nvGraphicFramePr>
        <p:xfrm>
          <a:off x="601169" y="4312038"/>
          <a:ext cx="3863397" cy="2021840"/>
        </p:xfrm>
        <a:graphic>
          <a:graphicData uri="http://schemas.openxmlformats.org/drawingml/2006/table">
            <a:tbl>
              <a:tblPr firstRow="1" bandRow="1">
                <a:tableStyleId>{2D5ABB26-0587-4C30-8999-92F81FD0307C}</a:tableStyleId>
              </a:tblPr>
              <a:tblGrid>
                <a:gridCol w="2266090">
                  <a:extLst>
                    <a:ext uri="{9D8B030D-6E8A-4147-A177-3AD203B41FA5}">
                      <a16:colId xmlns="" xmlns:a16="http://schemas.microsoft.com/office/drawing/2014/main" val="629383208"/>
                    </a:ext>
                  </a:extLst>
                </a:gridCol>
                <a:gridCol w="1597307">
                  <a:extLst>
                    <a:ext uri="{9D8B030D-6E8A-4147-A177-3AD203B41FA5}">
                      <a16:colId xmlns="" xmlns:a16="http://schemas.microsoft.com/office/drawing/2014/main" val="3559387323"/>
                    </a:ext>
                  </a:extLst>
                </a:gridCol>
              </a:tblGrid>
              <a:tr h="370840">
                <a:tc>
                  <a:txBody>
                    <a:bodyPr/>
                    <a:lstStyle/>
                    <a:p>
                      <a:r>
                        <a:rPr lang="en-US" dirty="0"/>
                        <a:t>Latino</a:t>
                      </a:r>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12.5%</a:t>
                      </a:r>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2260768"/>
                  </a:ext>
                </a:extLst>
              </a:tr>
              <a:tr h="370840">
                <a:tc>
                  <a:txBody>
                    <a:bodyPr/>
                    <a:lstStyle/>
                    <a:p>
                      <a:r>
                        <a:rPr lang="en-US" dirty="0"/>
                        <a:t>Black/Not</a:t>
                      </a:r>
                      <a:r>
                        <a:rPr lang="en-US" baseline="0" dirty="0"/>
                        <a:t> Latino</a:t>
                      </a:r>
                      <a:endParaRPr lang="en-US" dirty="0"/>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37.5%</a:t>
                      </a:r>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35458280"/>
                  </a:ext>
                </a:extLst>
              </a:tr>
              <a:tr h="370840">
                <a:tc>
                  <a:txBody>
                    <a:bodyPr/>
                    <a:lstStyle/>
                    <a:p>
                      <a:r>
                        <a:rPr lang="en-US" dirty="0"/>
                        <a:t>Caucasian/Not</a:t>
                      </a:r>
                      <a:r>
                        <a:rPr lang="en-US" baseline="0" dirty="0"/>
                        <a:t> Latino</a:t>
                      </a:r>
                      <a:endParaRPr lang="en-US" dirty="0"/>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37.5%</a:t>
                      </a:r>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30717906"/>
                  </a:ext>
                </a:extLst>
              </a:tr>
              <a:tr h="370840">
                <a:tc>
                  <a:txBody>
                    <a:bodyPr/>
                    <a:lstStyle/>
                    <a:p>
                      <a:r>
                        <a:rPr lang="en-US" dirty="0"/>
                        <a:t>2+races/Not Latino</a:t>
                      </a:r>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12.5%</a:t>
                      </a:r>
                    </a:p>
                  </a:txBody>
                  <a:tcPr>
                    <a:lnL>
                      <a:noFill/>
                    </a:lnL>
                    <a:lnR>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424438"/>
                  </a:ext>
                </a:extLst>
              </a:tr>
            </a:tbl>
          </a:graphicData>
        </a:graphic>
      </p:graphicFrame>
      <p:graphicFrame>
        <p:nvGraphicFramePr>
          <p:cNvPr id="58" name="Table 57"/>
          <p:cNvGraphicFramePr>
            <a:graphicFrameLocks noGrp="1"/>
          </p:cNvGraphicFramePr>
          <p:nvPr>
            <p:extLst/>
          </p:nvPr>
        </p:nvGraphicFramePr>
        <p:xfrm>
          <a:off x="601169" y="3783563"/>
          <a:ext cx="3863399" cy="365760"/>
        </p:xfrm>
        <a:graphic>
          <a:graphicData uri="http://schemas.openxmlformats.org/drawingml/2006/table">
            <a:tbl>
              <a:tblPr firstRow="1" bandRow="1">
                <a:tableStyleId>{2D5ABB26-0587-4C30-8999-92F81FD0307C}</a:tableStyleId>
              </a:tblPr>
              <a:tblGrid>
                <a:gridCol w="2267345">
                  <a:extLst>
                    <a:ext uri="{9D8B030D-6E8A-4147-A177-3AD203B41FA5}">
                      <a16:colId xmlns="" xmlns:a16="http://schemas.microsoft.com/office/drawing/2014/main" val="1457514812"/>
                    </a:ext>
                  </a:extLst>
                </a:gridCol>
                <a:gridCol w="1596054">
                  <a:extLst>
                    <a:ext uri="{9D8B030D-6E8A-4147-A177-3AD203B41FA5}">
                      <a16:colId xmlns="" xmlns:a16="http://schemas.microsoft.com/office/drawing/2014/main" val="1039957884"/>
                    </a:ext>
                  </a:extLst>
                </a:gridCol>
              </a:tblGrid>
              <a:tr h="314852">
                <a:tc>
                  <a:txBody>
                    <a:bodyPr/>
                    <a:lstStyle/>
                    <a:p>
                      <a:pPr algn="ctr"/>
                      <a:r>
                        <a:rPr lang="en-US" b="1" dirty="0">
                          <a:solidFill>
                            <a:schemeClr val="tx1"/>
                          </a:solidFill>
                        </a:rPr>
                        <a:t>RACE/ETHNICITY</a:t>
                      </a:r>
                    </a:p>
                  </a:txBody>
                  <a:tcPr>
                    <a:lnR w="12700" cap="flat" cmpd="sng" algn="ctr">
                      <a:solidFill>
                        <a:schemeClr val="bg1"/>
                      </a:solidFill>
                      <a:prstDash val="solid"/>
                      <a:round/>
                      <a:headEnd type="none" w="med" len="med"/>
                      <a:tailEnd type="none" w="med" len="med"/>
                    </a:lnR>
                    <a:solidFill>
                      <a:schemeClr val="accent6"/>
                    </a:solidFill>
                  </a:tcPr>
                </a:tc>
                <a:tc>
                  <a:txBody>
                    <a:bodyPr/>
                    <a:lstStyle/>
                    <a:p>
                      <a:pPr algn="ctr"/>
                      <a:r>
                        <a:rPr lang="en-US" b="1" dirty="0">
                          <a:solidFill>
                            <a:schemeClr val="tx1"/>
                          </a:solidFill>
                        </a:rPr>
                        <a:t>%</a:t>
                      </a:r>
                    </a:p>
                  </a:txBody>
                  <a:tcPr>
                    <a:lnL w="12700" cap="flat" cmpd="sng" algn="ctr">
                      <a:solidFill>
                        <a:schemeClr val="bg1"/>
                      </a:solidFill>
                      <a:prstDash val="solid"/>
                      <a:round/>
                      <a:headEnd type="none" w="med" len="med"/>
                      <a:tailEnd type="none" w="med" len="med"/>
                    </a:lnL>
                    <a:solidFill>
                      <a:schemeClr val="accent6"/>
                    </a:solidFill>
                  </a:tcPr>
                </a:tc>
                <a:extLst>
                  <a:ext uri="{0D108BD9-81ED-4DB2-BD59-A6C34878D82A}">
                    <a16:rowId xmlns="" xmlns:a16="http://schemas.microsoft.com/office/drawing/2014/main" val="675798953"/>
                  </a:ext>
                </a:extLst>
              </a:tr>
            </a:tbl>
          </a:graphicData>
        </a:graphic>
      </p:graphicFrame>
      <p:sp>
        <p:nvSpPr>
          <p:cNvPr id="60" name="TextBox 59"/>
          <p:cNvSpPr txBox="1"/>
          <p:nvPr/>
        </p:nvSpPr>
        <p:spPr>
          <a:xfrm>
            <a:off x="6840637" y="2042600"/>
            <a:ext cx="5208607" cy="1015663"/>
          </a:xfrm>
          <a:prstGeom prst="rect">
            <a:avLst/>
          </a:prstGeom>
          <a:noFill/>
        </p:spPr>
        <p:txBody>
          <a:bodyPr wrap="square" rtlCol="0">
            <a:spAutoFit/>
          </a:bodyPr>
          <a:lstStyle/>
          <a:p>
            <a:pPr marL="285750" indent="-285750">
              <a:buFont typeface="Arial" panose="020B0604020202020204" pitchFamily="34" charset="0"/>
              <a:buChar char="•"/>
            </a:pPr>
            <a:r>
              <a:rPr lang="en-US" b="1" dirty="0"/>
              <a:t>Average length of current homelessness episode for families was </a:t>
            </a:r>
            <a:r>
              <a:rPr lang="en-US" sz="2400" b="1" dirty="0"/>
              <a:t>27</a:t>
            </a:r>
            <a:r>
              <a:rPr lang="en-US" b="1" dirty="0"/>
              <a:t> months (range: 5-108 months)</a:t>
            </a:r>
          </a:p>
        </p:txBody>
      </p:sp>
      <p:pic>
        <p:nvPicPr>
          <p:cNvPr id="61" name="Picture 60"/>
          <p:cNvPicPr>
            <a:picLocks noChangeAspect="1"/>
          </p:cNvPicPr>
          <p:nvPr/>
        </p:nvPicPr>
        <p:blipFill>
          <a:blip r:embed="rId5"/>
          <a:stretch>
            <a:fillRect/>
          </a:stretch>
        </p:blipFill>
        <p:spPr>
          <a:xfrm>
            <a:off x="8751739" y="1067800"/>
            <a:ext cx="1097939" cy="859334"/>
          </a:xfrm>
          <a:prstGeom prst="rect">
            <a:avLst/>
          </a:prstGeom>
        </p:spPr>
      </p:pic>
      <p:sp>
        <p:nvSpPr>
          <p:cNvPr id="3" name="TextBox 2"/>
          <p:cNvSpPr txBox="1"/>
          <p:nvPr/>
        </p:nvSpPr>
        <p:spPr>
          <a:xfrm>
            <a:off x="4997991" y="4115189"/>
            <a:ext cx="2519171"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25% of participants reported that they currently lived with a significant other </a:t>
            </a:r>
            <a:endParaRPr lang="en-US" dirty="0"/>
          </a:p>
        </p:txBody>
      </p:sp>
      <p:sp>
        <p:nvSpPr>
          <p:cNvPr id="4" name="Slide Number Placeholder 3"/>
          <p:cNvSpPr>
            <a:spLocks noGrp="1"/>
          </p:cNvSpPr>
          <p:nvPr>
            <p:ph type="sldNum" sz="quarter" idx="12"/>
          </p:nvPr>
        </p:nvSpPr>
        <p:spPr/>
        <p:txBody>
          <a:bodyPr/>
          <a:lstStyle/>
          <a:p>
            <a:fld id="{DEA72C2E-3FC5-2840-BF24-B6E03259169B}" type="slidenum">
              <a:rPr lang="en-US" smtClean="0"/>
              <a:t>62</a:t>
            </a:fld>
            <a:endParaRPr lang="en-US"/>
          </a:p>
        </p:txBody>
      </p:sp>
    </p:spTree>
    <p:extLst>
      <p:ext uri="{BB962C8B-B14F-4D97-AF65-F5344CB8AC3E}">
        <p14:creationId xmlns:p14="http://schemas.microsoft.com/office/powerpoint/2010/main" val="3992091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17644" y="2454965"/>
            <a:ext cx="2117034" cy="2904906"/>
          </a:xfrm>
          <a:prstGeom prst="roundRect">
            <a:avLst/>
          </a:prstGeom>
          <a:solidFill>
            <a:schemeClr val="tx1"/>
          </a:solid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26579" y="709164"/>
            <a:ext cx="9272016" cy="646331"/>
          </a:xfrm>
          <a:prstGeom prst="rect">
            <a:avLst/>
          </a:prstGeom>
          <a:noFill/>
        </p:spPr>
        <p:txBody>
          <a:bodyPr wrap="square" rtlCol="0">
            <a:spAutoFit/>
          </a:bodyPr>
          <a:lstStyle/>
          <a:p>
            <a:pPr algn="ctr"/>
            <a:r>
              <a:rPr lang="en-US" sz="3600" dirty="0"/>
              <a:t>Child Demographic Survey Results (N=15) </a:t>
            </a:r>
          </a:p>
        </p:txBody>
      </p:sp>
      <p:graphicFrame>
        <p:nvGraphicFramePr>
          <p:cNvPr id="35" name="Table 34"/>
          <p:cNvGraphicFramePr>
            <a:graphicFrameLocks noGrp="1"/>
          </p:cNvGraphicFramePr>
          <p:nvPr>
            <p:extLst/>
          </p:nvPr>
        </p:nvGraphicFramePr>
        <p:xfrm>
          <a:off x="4816696" y="3208178"/>
          <a:ext cx="3364256" cy="1752600"/>
        </p:xfrm>
        <a:graphic>
          <a:graphicData uri="http://schemas.openxmlformats.org/drawingml/2006/table">
            <a:tbl>
              <a:tblPr firstRow="1" bandRow="1">
                <a:tableStyleId>{2D5ABB26-0587-4C30-8999-92F81FD0307C}</a:tableStyleId>
              </a:tblPr>
              <a:tblGrid>
                <a:gridCol w="2496155">
                  <a:extLst>
                    <a:ext uri="{9D8B030D-6E8A-4147-A177-3AD203B41FA5}">
                      <a16:colId xmlns="" xmlns:a16="http://schemas.microsoft.com/office/drawing/2014/main" val="3879135524"/>
                    </a:ext>
                  </a:extLst>
                </a:gridCol>
                <a:gridCol w="868101">
                  <a:extLst>
                    <a:ext uri="{9D8B030D-6E8A-4147-A177-3AD203B41FA5}">
                      <a16:colId xmlns="" xmlns:a16="http://schemas.microsoft.com/office/drawing/2014/main" val="1317521948"/>
                    </a:ext>
                  </a:extLst>
                </a:gridCol>
              </a:tblGrid>
              <a:tr h="370840">
                <a:tc>
                  <a:txBody>
                    <a:bodyPr/>
                    <a:lstStyle/>
                    <a:p>
                      <a:r>
                        <a:rPr lang="en-US" dirty="0"/>
                        <a:t>Latino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64140345"/>
                  </a:ext>
                </a:extLst>
              </a:tr>
              <a:tr h="370840">
                <a:tc>
                  <a:txBody>
                    <a:bodyPr/>
                    <a:lstStyle/>
                    <a:p>
                      <a:r>
                        <a:rPr lang="en-US" dirty="0"/>
                        <a:t>Black/Not Latino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01997934"/>
                  </a:ext>
                </a:extLst>
              </a:tr>
              <a:tr h="370840">
                <a:tc>
                  <a:txBody>
                    <a:bodyPr/>
                    <a:lstStyle/>
                    <a:p>
                      <a:r>
                        <a:rPr lang="en-US" dirty="0"/>
                        <a:t>Caucasian/Not Latino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33.3%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67774978"/>
                  </a:ext>
                </a:extLst>
              </a:tr>
              <a:tr h="370840">
                <a:tc>
                  <a:txBody>
                    <a:bodyPr/>
                    <a:lstStyle/>
                    <a:p>
                      <a:r>
                        <a:rPr lang="en-US" dirty="0"/>
                        <a:t>2+races/Not Latino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42705275"/>
                  </a:ext>
                </a:extLst>
              </a:tr>
            </a:tbl>
          </a:graphicData>
        </a:graphic>
      </p:graphicFrame>
      <p:graphicFrame>
        <p:nvGraphicFramePr>
          <p:cNvPr id="36" name="Table 35"/>
          <p:cNvGraphicFramePr>
            <a:graphicFrameLocks noGrp="1"/>
          </p:cNvGraphicFramePr>
          <p:nvPr>
            <p:extLst/>
          </p:nvPr>
        </p:nvGraphicFramePr>
        <p:xfrm>
          <a:off x="4785592" y="2791180"/>
          <a:ext cx="3379808" cy="370840"/>
        </p:xfrm>
        <a:graphic>
          <a:graphicData uri="http://schemas.openxmlformats.org/drawingml/2006/table">
            <a:tbl>
              <a:tblPr firstRow="1" bandRow="1">
                <a:tableStyleId>{5C22544A-7EE6-4342-B048-85BDC9FD1C3A}</a:tableStyleId>
              </a:tblPr>
              <a:tblGrid>
                <a:gridCol w="2511707">
                  <a:extLst>
                    <a:ext uri="{9D8B030D-6E8A-4147-A177-3AD203B41FA5}">
                      <a16:colId xmlns="" xmlns:a16="http://schemas.microsoft.com/office/drawing/2014/main" val="2016610226"/>
                    </a:ext>
                  </a:extLst>
                </a:gridCol>
                <a:gridCol w="868101">
                  <a:extLst>
                    <a:ext uri="{9D8B030D-6E8A-4147-A177-3AD203B41FA5}">
                      <a16:colId xmlns="" xmlns:a16="http://schemas.microsoft.com/office/drawing/2014/main" val="4263220465"/>
                    </a:ext>
                  </a:extLst>
                </a:gridCol>
              </a:tblGrid>
              <a:tr h="370840">
                <a:tc>
                  <a:txBody>
                    <a:bodyPr/>
                    <a:lstStyle/>
                    <a:p>
                      <a:pPr algn="ctr"/>
                      <a:r>
                        <a:rPr lang="en-US" dirty="0"/>
                        <a:t>Race/Ethnicity</a:t>
                      </a:r>
                    </a:p>
                  </a:txBody>
                  <a:tcPr>
                    <a:solidFill>
                      <a:schemeClr val="bg2">
                        <a:lumMod val="40000"/>
                        <a:lumOff val="60000"/>
                      </a:schemeClr>
                    </a:solidFill>
                  </a:tcPr>
                </a:tc>
                <a:tc>
                  <a:txBody>
                    <a:bodyPr/>
                    <a:lstStyle/>
                    <a:p>
                      <a:pPr algn="ctr"/>
                      <a:r>
                        <a:rPr lang="en-US" dirty="0"/>
                        <a:t>%</a:t>
                      </a:r>
                    </a:p>
                  </a:txBody>
                  <a:tcPr>
                    <a:solidFill>
                      <a:schemeClr val="bg2">
                        <a:lumMod val="40000"/>
                        <a:lumOff val="60000"/>
                      </a:schemeClr>
                    </a:solidFill>
                  </a:tcPr>
                </a:tc>
                <a:extLst>
                  <a:ext uri="{0D108BD9-81ED-4DB2-BD59-A6C34878D82A}">
                    <a16:rowId xmlns="" xmlns:a16="http://schemas.microsoft.com/office/drawing/2014/main" val="2905403998"/>
                  </a:ext>
                </a:extLst>
              </a:tr>
            </a:tbl>
          </a:graphicData>
        </a:graphic>
      </p:graphicFrame>
      <p:graphicFrame>
        <p:nvGraphicFramePr>
          <p:cNvPr id="37" name="Chart 36"/>
          <p:cNvGraphicFramePr>
            <a:graphicFrameLocks/>
          </p:cNvGraphicFramePr>
          <p:nvPr>
            <p:extLst/>
          </p:nvPr>
        </p:nvGraphicFramePr>
        <p:xfrm>
          <a:off x="8037576" y="2083294"/>
          <a:ext cx="4562667" cy="3564594"/>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182344" y="5595523"/>
            <a:ext cx="7351517"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Average age for youth was 13.5 years (range 10-17) </a:t>
            </a:r>
          </a:p>
          <a:p>
            <a:pPr marL="342900" indent="-342900">
              <a:buFont typeface="Arial" panose="020B0604020202020204" pitchFamily="34" charset="0"/>
              <a:buChar char="•"/>
            </a:pPr>
            <a:r>
              <a:rPr lang="en-US" sz="2000" dirty="0"/>
              <a:t>Average grade was 8</a:t>
            </a:r>
            <a:r>
              <a:rPr lang="en-US" sz="2000" baseline="30000" dirty="0"/>
              <a:t>th</a:t>
            </a:r>
            <a:r>
              <a:rPr lang="en-US" sz="2000" dirty="0"/>
              <a:t> grade (range 5</a:t>
            </a:r>
            <a:r>
              <a:rPr lang="en-US" sz="2000" baseline="30000" dirty="0"/>
              <a:t>th</a:t>
            </a:r>
            <a:r>
              <a:rPr lang="en-US" sz="2000" dirty="0"/>
              <a:t>-11</a:t>
            </a:r>
            <a:r>
              <a:rPr lang="en-US" sz="2000" baseline="30000" dirty="0"/>
              <a:t>th</a:t>
            </a:r>
            <a:r>
              <a:rPr lang="en-US" sz="2000" dirty="0"/>
              <a:t>)</a:t>
            </a:r>
          </a:p>
        </p:txBody>
      </p:sp>
      <p:pic>
        <p:nvPicPr>
          <p:cNvPr id="40" name="Picture 39"/>
          <p:cNvPicPr>
            <a:picLocks noChangeAspect="1"/>
          </p:cNvPicPr>
          <p:nvPr/>
        </p:nvPicPr>
        <p:blipFill>
          <a:blip r:embed="rId4"/>
          <a:stretch>
            <a:fillRect/>
          </a:stretch>
        </p:blipFill>
        <p:spPr>
          <a:xfrm>
            <a:off x="2225769" y="2643809"/>
            <a:ext cx="1760466" cy="2629292"/>
          </a:xfrm>
          <a:prstGeom prst="rect">
            <a:avLst/>
          </a:prstGeom>
        </p:spPr>
      </p:pic>
      <p:sp>
        <p:nvSpPr>
          <p:cNvPr id="41" name="Up Arrow 40"/>
          <p:cNvSpPr/>
          <p:nvPr/>
        </p:nvSpPr>
        <p:spPr>
          <a:xfrm>
            <a:off x="632219" y="2891863"/>
            <a:ext cx="1188720" cy="2372391"/>
          </a:xfrm>
          <a:prstGeom prst="upArrow">
            <a:avLst/>
          </a:prstGeom>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TextBox 41"/>
          <p:cNvSpPr txBox="1"/>
          <p:nvPr/>
        </p:nvSpPr>
        <p:spPr>
          <a:xfrm>
            <a:off x="0" y="2083294"/>
            <a:ext cx="2225768" cy="707886"/>
          </a:xfrm>
          <a:prstGeom prst="rect">
            <a:avLst/>
          </a:prstGeom>
          <a:noFill/>
        </p:spPr>
        <p:txBody>
          <a:bodyPr wrap="square" rtlCol="0">
            <a:spAutoFit/>
          </a:bodyPr>
          <a:lstStyle/>
          <a:p>
            <a:pPr algn="ctr"/>
            <a:r>
              <a:rPr lang="en-US" sz="2000" dirty="0">
                <a:latin typeface="Arial Black" panose="020B0A04020102020204" pitchFamily="34" charset="0"/>
              </a:rPr>
              <a:t>Average Age: </a:t>
            </a:r>
          </a:p>
          <a:p>
            <a:pPr algn="ctr"/>
            <a:r>
              <a:rPr lang="en-US" sz="2000" dirty="0">
                <a:latin typeface="Arial Black" panose="020B0A04020102020204" pitchFamily="34" charset="0"/>
              </a:rPr>
              <a:t>13.5 years </a:t>
            </a:r>
          </a:p>
        </p:txBody>
      </p:sp>
      <p:sp>
        <p:nvSpPr>
          <p:cNvPr id="3" name="Slide Number Placeholder 2"/>
          <p:cNvSpPr>
            <a:spLocks noGrp="1"/>
          </p:cNvSpPr>
          <p:nvPr>
            <p:ph type="sldNum" sz="quarter" idx="12"/>
          </p:nvPr>
        </p:nvSpPr>
        <p:spPr/>
        <p:txBody>
          <a:bodyPr/>
          <a:lstStyle/>
          <a:p>
            <a:fld id="{DEA72C2E-3FC5-2840-BF24-B6E03259169B}" type="slidenum">
              <a:rPr lang="en-US" smtClean="0"/>
              <a:t>63</a:t>
            </a:fld>
            <a:endParaRPr lang="en-US"/>
          </a:p>
        </p:txBody>
      </p:sp>
    </p:spTree>
    <p:extLst>
      <p:ext uri="{BB962C8B-B14F-4D97-AF65-F5344CB8AC3E}">
        <p14:creationId xmlns:p14="http://schemas.microsoft.com/office/powerpoint/2010/main" val="196041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idx="1"/>
          </p:nvPr>
        </p:nvSpPr>
        <p:spPr>
          <a:xfrm>
            <a:off x="310896" y="169863"/>
            <a:ext cx="11738350" cy="6520304"/>
          </a:xfrm>
        </p:spPr>
        <p:txBody>
          <a:bodyPr>
            <a:noAutofit/>
          </a:bodyPr>
          <a:lstStyle/>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2003-2008, </a:t>
            </a:r>
            <a:r>
              <a:rPr lang="en-US" sz="2100" b="1" i="1" dirty="0" smtClean="0">
                <a:solidFill>
                  <a:srgbClr val="FFFF00"/>
                </a:solidFill>
                <a:latin typeface="Arial" panose="020B0604020202020204" pitchFamily="34" charset="0"/>
                <a:cs typeface="Arial" panose="020B0604020202020204" pitchFamily="34" charset="0"/>
              </a:rPr>
              <a:t>HBV Prevention </a:t>
            </a:r>
            <a:r>
              <a:rPr lang="en-US" sz="2100" i="1" dirty="0" smtClean="0">
                <a:latin typeface="Arial" panose="020B0604020202020204" pitchFamily="34" charset="0"/>
                <a:cs typeface="Arial" panose="020B0604020202020204" pitchFamily="34" charset="0"/>
              </a:rPr>
              <a:t>for Homeless At-Risk for HBV/HCV/HIV</a:t>
            </a:r>
            <a:r>
              <a:rPr lang="en-US" sz="2100" dirty="0" smtClean="0">
                <a:latin typeface="Arial" panose="020B0604020202020204" pitchFamily="34" charset="0"/>
                <a:cs typeface="Arial" panose="020B0604020202020204" pitchFamily="34" charset="0"/>
              </a:rPr>
              <a:t> (NIDA, PI Nyamathi)</a:t>
            </a:r>
          </a:p>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2004-2005, </a:t>
            </a:r>
            <a:r>
              <a:rPr lang="en-US" sz="2100" i="1" dirty="0" smtClean="0">
                <a:latin typeface="Arial" panose="020B0604020202020204" pitchFamily="34" charset="0"/>
                <a:cs typeface="Arial" panose="020B0604020202020204" pitchFamily="34" charset="0"/>
              </a:rPr>
              <a:t>Assessing and Addressing Homelessness among </a:t>
            </a:r>
            <a:r>
              <a:rPr lang="en-US" sz="2100" b="1" i="1" dirty="0" smtClean="0">
                <a:solidFill>
                  <a:srgbClr val="FFFF00"/>
                </a:solidFill>
                <a:latin typeface="Arial" panose="020B0604020202020204" pitchFamily="34" charset="0"/>
                <a:cs typeface="Arial" panose="020B0604020202020204" pitchFamily="34" charset="0"/>
              </a:rPr>
              <a:t>Women Veterans </a:t>
            </a:r>
            <a:r>
              <a:rPr lang="en-US" sz="2100" i="1" dirty="0" smtClean="0">
                <a:latin typeface="Arial" panose="020B0604020202020204" pitchFamily="34" charset="0"/>
                <a:cs typeface="Arial" panose="020B0604020202020204" pitchFamily="34" charset="0"/>
              </a:rPr>
              <a:t>to better meet their Gender Specific Needs </a:t>
            </a:r>
            <a:r>
              <a:rPr lang="en-US" sz="2100" dirty="0" smtClean="0">
                <a:latin typeface="Arial" panose="020B0604020202020204" pitchFamily="34" charset="0"/>
                <a:cs typeface="Arial" panose="020B0604020202020204" pitchFamily="34" charset="0"/>
              </a:rPr>
              <a:t>(VA HSRD, PI Washington)</a:t>
            </a:r>
          </a:p>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2007-2010, </a:t>
            </a:r>
            <a:r>
              <a:rPr lang="en-US" sz="2100" i="1" dirty="0" smtClean="0">
                <a:latin typeface="Arial" panose="020B0604020202020204" pitchFamily="34" charset="0"/>
                <a:cs typeface="Arial" panose="020B0604020202020204" pitchFamily="34" charset="0"/>
              </a:rPr>
              <a:t>Intervention to Improve Expression of </a:t>
            </a:r>
            <a:r>
              <a:rPr lang="en-US" sz="2100" b="1" i="1" dirty="0" smtClean="0">
                <a:solidFill>
                  <a:srgbClr val="FFFF00"/>
                </a:solidFill>
                <a:latin typeface="Arial" panose="020B0604020202020204" pitchFamily="34" charset="0"/>
                <a:cs typeface="Arial" panose="020B0604020202020204" pitchFamily="34" charset="0"/>
              </a:rPr>
              <a:t>End of Life Preference </a:t>
            </a:r>
            <a:r>
              <a:rPr lang="en-US" sz="2100" i="1" dirty="0" smtClean="0">
                <a:latin typeface="Arial" panose="020B0604020202020204" pitchFamily="34" charset="0"/>
                <a:cs typeface="Arial" panose="020B0604020202020204" pitchFamily="34" charset="0"/>
              </a:rPr>
              <a:t>for Homeless Persons </a:t>
            </a:r>
            <a:r>
              <a:rPr lang="en-US" sz="2100" dirty="0" smtClean="0">
                <a:latin typeface="Arial" panose="020B0604020202020204" pitchFamily="34" charset="0"/>
                <a:cs typeface="Arial" panose="020B0604020202020204" pitchFamily="34" charset="0"/>
              </a:rPr>
              <a:t>(NINR, PI Song)</a:t>
            </a:r>
          </a:p>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2007-2011, </a:t>
            </a:r>
            <a:r>
              <a:rPr lang="en-US" sz="2100" i="1" dirty="0" smtClean="0">
                <a:latin typeface="Arial" panose="020B0604020202020204" pitchFamily="34" charset="0"/>
                <a:cs typeface="Arial" panose="020B0604020202020204" pitchFamily="34" charset="0"/>
              </a:rPr>
              <a:t>Improving NRT Adherence and Outcomes in </a:t>
            </a:r>
            <a:r>
              <a:rPr lang="en-US" sz="2100" b="1" i="1" dirty="0" smtClean="0">
                <a:solidFill>
                  <a:srgbClr val="FFFF00"/>
                </a:solidFill>
                <a:latin typeface="Arial" panose="020B0604020202020204" pitchFamily="34" charset="0"/>
                <a:cs typeface="Arial" panose="020B0604020202020204" pitchFamily="34" charset="0"/>
              </a:rPr>
              <a:t>Homeless Smokers</a:t>
            </a:r>
            <a:r>
              <a:rPr lang="en-US" sz="2100" b="1" dirty="0" smtClean="0">
                <a:solidFill>
                  <a:srgbClr val="FFFF00"/>
                </a:solidFill>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(NHLBI, PI Okuyemi)</a:t>
            </a:r>
          </a:p>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2007-2009, </a:t>
            </a:r>
            <a:r>
              <a:rPr lang="en-US" sz="2100" b="1" i="1" dirty="0" smtClean="0">
                <a:solidFill>
                  <a:srgbClr val="FFFF00"/>
                </a:solidFill>
                <a:latin typeface="Arial" panose="020B0604020202020204" pitchFamily="34" charset="0"/>
                <a:cs typeface="Arial" panose="020B0604020202020204" pitchFamily="34" charset="0"/>
              </a:rPr>
              <a:t>OpenMRS in LA</a:t>
            </a:r>
            <a:r>
              <a:rPr lang="en-US" sz="2100" i="1" dirty="0" smtClean="0">
                <a:latin typeface="Arial" panose="020B0604020202020204" pitchFamily="34" charset="0"/>
                <a:cs typeface="Arial" panose="020B0604020202020204" pitchFamily="34" charset="0"/>
              </a:rPr>
              <a:t>, an electronic information system that serves as a </a:t>
            </a:r>
            <a:r>
              <a:rPr lang="en-US" sz="2100" i="1" dirty="0" smtClean="0">
                <a:solidFill>
                  <a:srgbClr val="FFFF00"/>
                </a:solidFill>
                <a:latin typeface="Arial" panose="020B0604020202020204" pitchFamily="34" charset="0"/>
                <a:cs typeface="Arial" panose="020B0604020202020204" pitchFamily="34" charset="0"/>
              </a:rPr>
              <a:t>registry</a:t>
            </a:r>
            <a:r>
              <a:rPr lang="en-US" sz="2100" i="1" dirty="0" smtClean="0">
                <a:latin typeface="Arial" panose="020B0604020202020204" pitchFamily="34" charset="0"/>
                <a:cs typeface="Arial" panose="020B0604020202020204" pitchFamily="34" charset="0"/>
              </a:rPr>
              <a:t> of homeless patients</a:t>
            </a:r>
            <a:r>
              <a:rPr lang="en-US" sz="2100" dirty="0" smtClean="0">
                <a:latin typeface="Arial" panose="020B0604020202020204" pitchFamily="34" charset="0"/>
                <a:cs typeface="Arial" panose="020B0604020202020204" pitchFamily="34" charset="0"/>
              </a:rPr>
              <a:t> (LA Care, PI Gregerson)</a:t>
            </a:r>
          </a:p>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2008-2010, </a:t>
            </a:r>
            <a:r>
              <a:rPr lang="en-US" sz="2100" i="1" dirty="0" smtClean="0">
                <a:latin typeface="Arial" panose="020B0604020202020204" pitchFamily="34" charset="0"/>
                <a:cs typeface="Arial" panose="020B0604020202020204" pitchFamily="34" charset="0"/>
              </a:rPr>
              <a:t>Protecting the Homeless Via </a:t>
            </a:r>
            <a:r>
              <a:rPr lang="en-US" sz="2100" b="1" i="1" dirty="0" smtClean="0">
                <a:solidFill>
                  <a:srgbClr val="FFFF00"/>
                </a:solidFill>
                <a:latin typeface="Arial" panose="020B0604020202020204" pitchFamily="34" charset="0"/>
                <a:cs typeface="Arial" panose="020B0604020202020204" pitchFamily="34" charset="0"/>
              </a:rPr>
              <a:t>Shelter Tobacco Control </a:t>
            </a:r>
            <a:r>
              <a:rPr lang="en-US" sz="2100" i="1" dirty="0" smtClean="0">
                <a:latin typeface="Arial" panose="020B0604020202020204" pitchFamily="34" charset="0"/>
                <a:cs typeface="Arial" panose="020B0604020202020204" pitchFamily="34" charset="0"/>
              </a:rPr>
              <a:t>Policies </a:t>
            </a:r>
            <a:r>
              <a:rPr lang="en-US" sz="2100" dirty="0" smtClean="0">
                <a:latin typeface="Arial" panose="020B0604020202020204" pitchFamily="34" charset="0"/>
                <a:cs typeface="Arial" panose="020B0604020202020204" pitchFamily="34" charset="0"/>
              </a:rPr>
              <a:t>(</a:t>
            </a:r>
            <a:r>
              <a:rPr lang="en-US" sz="2100" dirty="0" err="1" smtClean="0">
                <a:latin typeface="Arial" panose="020B0604020202020204" pitchFamily="34" charset="0"/>
                <a:cs typeface="Arial" panose="020B0604020202020204" pitchFamily="34" charset="0"/>
              </a:rPr>
              <a:t>Calif</a:t>
            </a:r>
            <a:r>
              <a:rPr lang="en-US" sz="2100" dirty="0" smtClean="0">
                <a:latin typeface="Arial" panose="020B0604020202020204" pitchFamily="34" charset="0"/>
                <a:cs typeface="Arial" panose="020B0604020202020204" pitchFamily="34" charset="0"/>
              </a:rPr>
              <a:t> TRDRP, PI McCarthy)</a:t>
            </a:r>
          </a:p>
          <a:p>
            <a:pPr marL="457200" lvl="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2011-2012, </a:t>
            </a:r>
            <a:r>
              <a:rPr lang="en-US" sz="2100" i="1" dirty="0" smtClean="0">
                <a:latin typeface="Arial" panose="020B0604020202020204" pitchFamily="34" charset="0"/>
                <a:cs typeface="Arial" panose="020B0604020202020204" pitchFamily="34" charset="0"/>
              </a:rPr>
              <a:t>Helping Homeless Shelters Become Smoke-Free </a:t>
            </a:r>
            <a:r>
              <a:rPr lang="en-US" sz="2100" dirty="0" smtClean="0">
                <a:latin typeface="Arial" panose="020B0604020202020204" pitchFamily="34" charset="0"/>
                <a:cs typeface="Arial" panose="020B0604020202020204" pitchFamily="34" charset="0"/>
              </a:rPr>
              <a:t>(CDC, PI McCarthy)</a:t>
            </a:r>
          </a:p>
          <a:p>
            <a:pPr marL="457200" indent="-457200">
              <a:spcBef>
                <a:spcPts val="0"/>
              </a:spcBef>
              <a:buFont typeface="+mj-lt"/>
              <a:buAutoNum type="arabicPeriod" startAt="11"/>
            </a:pPr>
            <a:r>
              <a:rPr lang="en-US" sz="2100" dirty="0" smtClean="0">
                <a:latin typeface="Arial" panose="020B0604020202020204" pitchFamily="34" charset="0"/>
                <a:cs typeface="Arial" panose="020B0604020202020204" pitchFamily="34" charset="0"/>
              </a:rPr>
              <a:t>2012-2013, </a:t>
            </a:r>
            <a:r>
              <a:rPr lang="en-US" sz="2100" b="1" i="1" dirty="0" smtClean="0">
                <a:solidFill>
                  <a:srgbClr val="FFFF00"/>
                </a:solidFill>
                <a:latin typeface="Arial" panose="020B0604020202020204" pitchFamily="34" charset="0"/>
                <a:cs typeface="Arial" panose="020B0604020202020204" pitchFamily="34" charset="0"/>
              </a:rPr>
              <a:t>Homeless Patient Aligned Care Teams (H-PACT)</a:t>
            </a:r>
            <a:r>
              <a:rPr lang="en-US" sz="2100" i="1" dirty="0" smtClean="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(VA, PIs </a:t>
            </a:r>
            <a:r>
              <a:rPr lang="en-US" sz="2100" dirty="0" err="1" smtClean="0">
                <a:latin typeface="Arial" panose="020B0604020202020204" pitchFamily="34" charset="0"/>
                <a:cs typeface="Arial" panose="020B0604020202020204" pitchFamily="34" charset="0"/>
              </a:rPr>
              <a:t>Altman,Gelberg</a:t>
            </a:r>
            <a:r>
              <a:rPr lang="en-US" sz="2100" dirty="0" smtClean="0">
                <a:latin typeface="Arial" panose="020B0604020202020204" pitchFamily="34" charset="0"/>
                <a:cs typeface="Arial" panose="020B0604020202020204" pitchFamily="34" charset="0"/>
              </a:rPr>
              <a:t>)</a:t>
            </a:r>
          </a:p>
          <a:p>
            <a:pPr marL="457200" lvl="0" indent="-457200">
              <a:lnSpc>
                <a:spcPct val="100000"/>
              </a:lnSpc>
              <a:spcBef>
                <a:spcPts val="0"/>
              </a:spcBef>
              <a:buFont typeface="+mj-lt"/>
              <a:buAutoNum type="arabicPeriod" startAt="22"/>
            </a:pPr>
            <a:r>
              <a:rPr lang="en-US" sz="2100" dirty="0">
                <a:latin typeface="Arial" panose="020B0604020202020204" pitchFamily="34" charset="0"/>
                <a:cs typeface="Arial" panose="020B0604020202020204" pitchFamily="34" charset="0"/>
              </a:rPr>
              <a:t>2014-2015, </a:t>
            </a:r>
            <a:r>
              <a:rPr lang="en-US" sz="2100" i="1" dirty="0">
                <a:latin typeface="Arial" panose="020B0604020202020204" pitchFamily="34" charset="0"/>
                <a:cs typeface="Arial" panose="020B0604020202020204" pitchFamily="34" charset="0"/>
              </a:rPr>
              <a:t>Improving Patient Engagement in </a:t>
            </a:r>
            <a:r>
              <a:rPr lang="en-US" sz="2100" b="1" i="1" dirty="0">
                <a:solidFill>
                  <a:srgbClr val="FFFF00"/>
                </a:solidFill>
                <a:latin typeface="Arial" panose="020B0604020202020204" pitchFamily="34" charset="0"/>
                <a:cs typeface="Arial" panose="020B0604020202020204" pitchFamily="34" charset="0"/>
              </a:rPr>
              <a:t>VA Supportive </a:t>
            </a:r>
            <a:r>
              <a:rPr lang="en-US" sz="2100" b="1" i="1" dirty="0" smtClean="0">
                <a:solidFill>
                  <a:srgbClr val="FFFF00"/>
                </a:solidFill>
                <a:latin typeface="Arial" panose="020B0604020202020204" pitchFamily="34" charset="0"/>
                <a:cs typeface="Arial" panose="020B0604020202020204" pitchFamily="34" charset="0"/>
              </a:rPr>
              <a:t>Housing </a:t>
            </a:r>
            <a:r>
              <a:rPr lang="en-US" sz="2100" i="1" dirty="0" smtClean="0">
                <a:latin typeface="Arial" panose="020B0604020202020204" pitchFamily="34" charset="0"/>
                <a:cs typeface="Arial" panose="020B0604020202020204" pitchFamily="34" charset="0"/>
              </a:rPr>
              <a:t>(</a:t>
            </a:r>
            <a:r>
              <a:rPr lang="en-US" sz="2100" dirty="0" smtClean="0">
                <a:latin typeface="Arial" panose="020B0604020202020204" pitchFamily="34" charset="0"/>
                <a:cs typeface="Arial" panose="020B0604020202020204" pitchFamily="34" charset="0"/>
              </a:rPr>
              <a:t>VA HSRD,PI Gabrielian)</a:t>
            </a:r>
            <a:endParaRPr lang="en-US" sz="2100" dirty="0">
              <a:latin typeface="Arial" panose="020B0604020202020204" pitchFamily="34" charset="0"/>
              <a:cs typeface="Arial" panose="020B0604020202020204" pitchFamily="34" charset="0"/>
            </a:endParaRPr>
          </a:p>
          <a:p>
            <a:pPr marL="457200" lvl="0" indent="-457200">
              <a:lnSpc>
                <a:spcPct val="100000"/>
              </a:lnSpc>
              <a:spcBef>
                <a:spcPts val="0"/>
              </a:spcBef>
              <a:buFont typeface="+mj-lt"/>
              <a:buAutoNum type="arabicPeriod" startAt="22"/>
            </a:pPr>
            <a:r>
              <a:rPr lang="en-US" sz="2100" dirty="0">
                <a:latin typeface="Arial" panose="020B0604020202020204" pitchFamily="34" charset="0"/>
                <a:cs typeface="Arial" panose="020B0604020202020204" pitchFamily="34" charset="0"/>
              </a:rPr>
              <a:t>2014-2017, </a:t>
            </a:r>
            <a:r>
              <a:rPr lang="en-US" sz="2100" i="1" dirty="0">
                <a:solidFill>
                  <a:srgbClr val="FFFF00"/>
                </a:solidFill>
                <a:latin typeface="Arial" panose="020B0604020202020204" pitchFamily="34" charset="0"/>
                <a:cs typeface="Arial" panose="020B0604020202020204" pitchFamily="34" charset="0"/>
              </a:rPr>
              <a:t>Substance </a:t>
            </a:r>
            <a:r>
              <a:rPr lang="en-US" sz="2100" i="1" dirty="0" smtClean="0">
                <a:solidFill>
                  <a:srgbClr val="FFFF00"/>
                </a:solidFill>
                <a:latin typeface="Arial" panose="020B0604020202020204" pitchFamily="34" charset="0"/>
                <a:cs typeface="Arial" panose="020B0604020202020204" pitchFamily="34" charset="0"/>
              </a:rPr>
              <a:t>Abuse</a:t>
            </a:r>
            <a:r>
              <a:rPr lang="en-US" sz="2100" i="1" dirty="0">
                <a:solidFill>
                  <a:srgbClr val="FFFF00"/>
                </a:solidFill>
                <a:latin typeface="Arial" panose="020B0604020202020204" pitchFamily="34" charset="0"/>
                <a:cs typeface="Arial" panose="020B0604020202020204" pitchFamily="34" charset="0"/>
              </a:rPr>
              <a:t>, </a:t>
            </a:r>
            <a:r>
              <a:rPr lang="en-US" sz="2100" i="1" dirty="0" smtClean="0">
                <a:solidFill>
                  <a:srgbClr val="FFFF00"/>
                </a:solidFill>
                <a:latin typeface="Arial" panose="020B0604020202020204" pitchFamily="34" charset="0"/>
                <a:cs typeface="Arial" panose="020B0604020202020204" pitchFamily="34" charset="0"/>
              </a:rPr>
              <a:t>Mental Health</a:t>
            </a:r>
            <a:r>
              <a:rPr lang="en-US" sz="2100" i="1" dirty="0">
                <a:latin typeface="Arial" panose="020B0604020202020204" pitchFamily="34" charset="0"/>
                <a:cs typeface="Arial" panose="020B0604020202020204" pitchFamily="34" charset="0"/>
              </a:rPr>
              <a:t>, and </a:t>
            </a:r>
            <a:r>
              <a:rPr lang="en-US" sz="2100" i="1" dirty="0" smtClean="0">
                <a:latin typeface="Arial" panose="020B0604020202020204" pitchFamily="34" charset="0"/>
                <a:cs typeface="Arial" panose="020B0604020202020204" pitchFamily="34" charset="0"/>
              </a:rPr>
              <a:t>Health </a:t>
            </a:r>
            <a:r>
              <a:rPr lang="en-US" sz="2100" i="1" dirty="0">
                <a:latin typeface="Arial" panose="020B0604020202020204" pitchFamily="34" charset="0"/>
                <a:cs typeface="Arial" panose="020B0604020202020204" pitchFamily="34" charset="0"/>
              </a:rPr>
              <a:t>among </a:t>
            </a:r>
            <a:r>
              <a:rPr lang="en-US" sz="2100" b="1" i="1" dirty="0" smtClean="0">
                <a:solidFill>
                  <a:srgbClr val="FFFF00"/>
                </a:solidFill>
                <a:latin typeface="Arial" panose="020B0604020202020204" pitchFamily="34" charset="0"/>
                <a:cs typeface="Arial" panose="020B0604020202020204" pitchFamily="34" charset="0"/>
              </a:rPr>
              <a:t>Homeless Women </a:t>
            </a:r>
            <a:r>
              <a:rPr lang="en-US" sz="2100" i="1" dirty="0">
                <a:latin typeface="Arial" panose="020B0604020202020204" pitchFamily="34" charset="0"/>
                <a:cs typeface="Arial" panose="020B0604020202020204" pitchFamily="34" charset="0"/>
              </a:rPr>
              <a:t>in </a:t>
            </a:r>
            <a:r>
              <a:rPr lang="en-US" sz="2100" i="1" dirty="0" smtClean="0">
                <a:solidFill>
                  <a:srgbClr val="FFFF00"/>
                </a:solidFill>
                <a:latin typeface="Arial" panose="020B0604020202020204" pitchFamily="34" charset="0"/>
                <a:cs typeface="Arial" panose="020B0604020202020204" pitchFamily="34" charset="0"/>
              </a:rPr>
              <a:t>Primary Care</a:t>
            </a:r>
            <a:r>
              <a:rPr lang="en-US" sz="2100" i="1"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(NIAAA, </a:t>
            </a:r>
            <a:r>
              <a:rPr lang="en-US" sz="2100" dirty="0" smtClean="0">
                <a:latin typeface="Arial" panose="020B0604020202020204" pitchFamily="34" charset="0"/>
                <a:cs typeface="Arial" panose="020B0604020202020204" pitchFamily="34" charset="0"/>
              </a:rPr>
              <a:t>PIs Upshur</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Weinreb)</a:t>
            </a:r>
            <a:endParaRPr lang="en-US" sz="2100" dirty="0">
              <a:latin typeface="Arial" panose="020B0604020202020204" pitchFamily="34" charset="0"/>
              <a:cs typeface="Arial" panose="020B0604020202020204" pitchFamily="34" charset="0"/>
            </a:endParaRPr>
          </a:p>
          <a:p>
            <a:pPr marL="457200" lvl="0" indent="-457200">
              <a:lnSpc>
                <a:spcPct val="100000"/>
              </a:lnSpc>
              <a:spcBef>
                <a:spcPts val="0"/>
              </a:spcBef>
              <a:buFont typeface="+mj-lt"/>
              <a:buAutoNum type="arabicPeriod" startAt="22"/>
            </a:pPr>
            <a:r>
              <a:rPr lang="en-US" sz="2100" dirty="0">
                <a:latin typeface="Arial" panose="020B0604020202020204" pitchFamily="34" charset="0"/>
                <a:cs typeface="Arial" panose="020B0604020202020204" pitchFamily="34" charset="0"/>
              </a:rPr>
              <a:t>2015-2017, </a:t>
            </a:r>
            <a:r>
              <a:rPr lang="en-US" sz="2100" i="1" dirty="0">
                <a:latin typeface="Arial" panose="020B0604020202020204" pitchFamily="34" charset="0"/>
                <a:cs typeface="Arial" panose="020B0604020202020204" pitchFamily="34" charset="0"/>
              </a:rPr>
              <a:t>The </a:t>
            </a:r>
            <a:r>
              <a:rPr lang="en-US" sz="2100" b="1" i="1" dirty="0">
                <a:solidFill>
                  <a:srgbClr val="FFFF00"/>
                </a:solidFill>
                <a:latin typeface="Arial" panose="020B0604020202020204" pitchFamily="34" charset="0"/>
                <a:cs typeface="Arial" panose="020B0604020202020204" pitchFamily="34" charset="0"/>
              </a:rPr>
              <a:t>Humanism Pocket Multi-Tool</a:t>
            </a:r>
            <a:r>
              <a:rPr lang="en-US" sz="2100" i="1" dirty="0">
                <a:latin typeface="Arial" panose="020B0604020202020204" pitchFamily="34" charset="0"/>
                <a:cs typeface="Arial" panose="020B0604020202020204" pitchFamily="34" charset="0"/>
              </a:rPr>
              <a:t>: Special Techniques for Clinicians and Trainees for Caring for Homeless Patients</a:t>
            </a:r>
            <a:r>
              <a:rPr lang="en-US" sz="2100" dirty="0">
                <a:latin typeface="Arial" panose="020B0604020202020204" pitchFamily="34" charset="0"/>
                <a:cs typeface="Arial" panose="020B0604020202020204" pitchFamily="34" charset="0"/>
              </a:rPr>
              <a:t> (Gold Foundation, </a:t>
            </a:r>
            <a:r>
              <a:rPr lang="en-US" sz="2100" dirty="0" smtClean="0">
                <a:latin typeface="Arial" panose="020B0604020202020204" pitchFamily="34" charset="0"/>
                <a:cs typeface="Arial" panose="020B0604020202020204" pitchFamily="34" charset="0"/>
              </a:rPr>
              <a:t>PI </a:t>
            </a:r>
            <a:r>
              <a:rPr lang="en-US" sz="2100" dirty="0" err="1" smtClean="0">
                <a:latin typeface="Arial" panose="020B0604020202020204" pitchFamily="34" charset="0"/>
                <a:cs typeface="Arial" panose="020B0604020202020204" pitchFamily="34" charset="0"/>
              </a:rPr>
              <a:t>Shaner</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EA72C2E-3FC5-2840-BF24-B6E03259169B}" type="slidenum">
              <a:rPr lang="en-US" smtClean="0"/>
              <a:t>7</a:t>
            </a:fld>
            <a:endParaRPr lang="en-US"/>
          </a:p>
        </p:txBody>
      </p:sp>
    </p:spTree>
    <p:extLst>
      <p:ext uri="{BB962C8B-B14F-4D97-AF65-F5344CB8AC3E}">
        <p14:creationId xmlns:p14="http://schemas.microsoft.com/office/powerpoint/2010/main" val="428560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idx="1"/>
          </p:nvPr>
        </p:nvSpPr>
        <p:spPr>
          <a:xfrm>
            <a:off x="347472" y="228600"/>
            <a:ext cx="11439144" cy="6629400"/>
          </a:xfrm>
        </p:spPr>
        <p:txBody>
          <a:bodyPr>
            <a:noAutofit/>
          </a:bodyPr>
          <a:lstStyle/>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2015-2019, </a:t>
            </a:r>
            <a:r>
              <a:rPr lang="en-US" sz="2200" i="1" dirty="0" smtClean="0">
                <a:solidFill>
                  <a:srgbClr val="FFFF00"/>
                </a:solidFill>
                <a:latin typeface="Arial" panose="020B0604020202020204" pitchFamily="34" charset="0"/>
                <a:cs typeface="Arial" panose="020B0604020202020204" pitchFamily="34" charset="0"/>
              </a:rPr>
              <a:t>Interprofessional</a:t>
            </a:r>
            <a:r>
              <a:rPr lang="en-US" sz="2200" i="1" dirty="0" smtClean="0">
                <a:latin typeface="Arial" panose="020B0604020202020204" pitchFamily="34" charset="0"/>
                <a:cs typeface="Arial" panose="020B0604020202020204" pitchFamily="34" charset="0"/>
              </a:rPr>
              <a:t> teamwork and training to improve primary care for </a:t>
            </a:r>
            <a:r>
              <a:rPr lang="en-US" sz="2200" b="1" i="1" dirty="0" smtClean="0">
                <a:solidFill>
                  <a:srgbClr val="FFFF00"/>
                </a:solidFill>
                <a:latin typeface="Arial" panose="020B0604020202020204" pitchFamily="34" charset="0"/>
                <a:cs typeface="Arial" panose="020B0604020202020204" pitchFamily="34" charset="0"/>
              </a:rPr>
              <a:t>homeless Veterans </a:t>
            </a:r>
            <a:r>
              <a:rPr lang="en-US" sz="2200" i="1" dirty="0" smtClean="0">
                <a:latin typeface="Arial" panose="020B0604020202020204" pitchFamily="34" charset="0"/>
                <a:cs typeface="Arial" panose="020B0604020202020204" pitchFamily="34" charset="0"/>
              </a:rPr>
              <a:t>in the VA HPACT (COE IA-HPACT)</a:t>
            </a:r>
            <a:r>
              <a:rPr lang="en-US" sz="2200" dirty="0" smtClean="0">
                <a:latin typeface="Arial" panose="020B0604020202020204" pitchFamily="34" charset="0"/>
                <a:cs typeface="Arial" panose="020B0604020202020204" pitchFamily="34" charset="0"/>
              </a:rPr>
              <a:t> (VA, PI Warde)</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2015-present, </a:t>
            </a:r>
            <a:r>
              <a:rPr lang="en-US" sz="2200" i="1" dirty="0" smtClean="0">
                <a:latin typeface="Arial" panose="020B0604020202020204" pitchFamily="34" charset="0"/>
                <a:cs typeface="Arial" panose="020B0604020202020204" pitchFamily="34" charset="0"/>
              </a:rPr>
              <a:t>VAGLA HCV SCAN-ECHO: Increase access to </a:t>
            </a:r>
            <a:r>
              <a:rPr lang="en-US" sz="2200" b="1" i="1" dirty="0" smtClean="0">
                <a:solidFill>
                  <a:srgbClr val="FFFF00"/>
                </a:solidFill>
                <a:latin typeface="Arial" panose="020B0604020202020204" pitchFamily="34" charset="0"/>
                <a:cs typeface="Arial" panose="020B0604020202020204" pitchFamily="34" charset="0"/>
              </a:rPr>
              <a:t>Hepatitis C</a:t>
            </a:r>
            <a:r>
              <a:rPr lang="en-US" sz="2200" i="1" dirty="0" smtClean="0">
                <a:latin typeface="Arial" panose="020B0604020202020204" pitchFamily="34" charset="0"/>
                <a:cs typeface="Arial" panose="020B0604020202020204" pitchFamily="34" charset="0"/>
              </a:rPr>
              <a:t> treatment for Homeless and Housed Veterans </a:t>
            </a:r>
            <a:r>
              <a:rPr lang="en-US" sz="2200" dirty="0" smtClean="0">
                <a:latin typeface="Arial" panose="020B0604020202020204" pitchFamily="34" charset="0"/>
                <a:cs typeface="Arial" panose="020B0604020202020204" pitchFamily="34" charset="0"/>
              </a:rPr>
              <a:t>(VA, PI Altman)</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2016-2017, </a:t>
            </a:r>
            <a:r>
              <a:rPr lang="en-US" sz="2200" i="1" dirty="0" smtClean="0">
                <a:latin typeface="Arial" panose="020B0604020202020204" pitchFamily="34" charset="0"/>
                <a:cs typeface="Arial" panose="020B0604020202020204" pitchFamily="34" charset="0"/>
              </a:rPr>
              <a:t>Exploring </a:t>
            </a:r>
            <a:r>
              <a:rPr lang="en-US" sz="2200" b="1" i="1" dirty="0" smtClean="0">
                <a:solidFill>
                  <a:srgbClr val="FFFF00"/>
                </a:solidFill>
                <a:latin typeface="Arial" panose="020B0604020202020204" pitchFamily="34" charset="0"/>
                <a:cs typeface="Arial" panose="020B0604020202020204" pitchFamily="34" charset="0"/>
              </a:rPr>
              <a:t>Exits From Homelessness </a:t>
            </a:r>
            <a:r>
              <a:rPr lang="en-US" sz="2200" i="1" dirty="0" smtClean="0">
                <a:latin typeface="Arial" panose="020B0604020202020204" pitchFamily="34" charset="0"/>
                <a:cs typeface="Arial" panose="020B0604020202020204" pitchFamily="34" charset="0"/>
              </a:rPr>
              <a:t>for Veterans with Serious Mental Illness </a:t>
            </a:r>
            <a:r>
              <a:rPr lang="en-US" sz="2200" dirty="0" smtClean="0">
                <a:latin typeface="Arial" panose="020B0604020202020204" pitchFamily="34" charset="0"/>
                <a:cs typeface="Arial" panose="020B0604020202020204" pitchFamily="34" charset="0"/>
              </a:rPr>
              <a:t>(VA HSRD, PI Gabrielian)</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2017-2018, </a:t>
            </a:r>
            <a:r>
              <a:rPr lang="en-US" sz="2200" i="1" dirty="0" smtClean="0">
                <a:latin typeface="Arial" panose="020B0604020202020204" pitchFamily="34" charset="0"/>
                <a:cs typeface="Arial" panose="020B0604020202020204" pitchFamily="34" charset="0"/>
              </a:rPr>
              <a:t>Improving Recovery and </a:t>
            </a:r>
            <a:r>
              <a:rPr lang="en-US" sz="2200" b="1" i="1" dirty="0" smtClean="0">
                <a:solidFill>
                  <a:srgbClr val="FFFF00"/>
                </a:solidFill>
                <a:latin typeface="Arial" panose="020B0604020202020204" pitchFamily="34" charset="0"/>
                <a:cs typeface="Arial" panose="020B0604020202020204" pitchFamily="34" charset="0"/>
              </a:rPr>
              <a:t>Community Re-Engagement </a:t>
            </a:r>
            <a:r>
              <a:rPr lang="en-US" sz="2200" i="1" dirty="0" smtClean="0">
                <a:latin typeface="Arial" panose="020B0604020202020204" pitchFamily="34" charset="0"/>
                <a:cs typeface="Arial" panose="020B0604020202020204" pitchFamily="34" charset="0"/>
              </a:rPr>
              <a:t>in the Department of Housing and Urban Development-VA Supportive Housing (</a:t>
            </a:r>
            <a:r>
              <a:rPr lang="en-US" sz="2200" b="1" i="1" dirty="0" smtClean="0">
                <a:solidFill>
                  <a:srgbClr val="FFFF00"/>
                </a:solidFill>
                <a:latin typeface="Arial" panose="020B0604020202020204" pitchFamily="34" charset="0"/>
                <a:cs typeface="Arial" panose="020B0604020202020204" pitchFamily="34" charset="0"/>
              </a:rPr>
              <a:t>HUD-VASH)</a:t>
            </a:r>
            <a:r>
              <a:rPr lang="en-US" sz="2200" i="1" dirty="0" smtClean="0">
                <a:latin typeface="Arial" panose="020B0604020202020204" pitchFamily="34" charset="0"/>
                <a:cs typeface="Arial" panose="020B0604020202020204" pitchFamily="34" charset="0"/>
              </a:rPr>
              <a:t> Program </a:t>
            </a:r>
            <a:r>
              <a:rPr lang="en-US" sz="2200" dirty="0" smtClean="0">
                <a:latin typeface="Arial" panose="020B0604020202020204" pitchFamily="34" charset="0"/>
                <a:cs typeface="Arial" panose="020B0604020202020204" pitchFamily="34" charset="0"/>
              </a:rPr>
              <a:t>(VA NCHAV, PI Gabrielian)</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2017-2022, </a:t>
            </a:r>
            <a:r>
              <a:rPr lang="en-US" sz="2200" i="1" dirty="0" smtClean="0">
                <a:latin typeface="Arial" panose="020B0604020202020204" pitchFamily="34" charset="0"/>
                <a:cs typeface="Arial" panose="020B0604020202020204" pitchFamily="34" charset="0"/>
              </a:rPr>
              <a:t>Improving </a:t>
            </a:r>
            <a:r>
              <a:rPr lang="en-US" sz="2200" b="1" i="1" dirty="0" smtClean="0">
                <a:solidFill>
                  <a:srgbClr val="FFFF00"/>
                </a:solidFill>
                <a:latin typeface="Arial" panose="020B0604020202020204" pitchFamily="34" charset="0"/>
                <a:cs typeface="Arial" panose="020B0604020202020204" pitchFamily="34" charset="0"/>
              </a:rPr>
              <a:t>Housing Outcomes </a:t>
            </a:r>
            <a:r>
              <a:rPr lang="en-US" sz="2200" i="1" dirty="0" smtClean="0">
                <a:latin typeface="Arial" panose="020B0604020202020204" pitchFamily="34" charset="0"/>
                <a:cs typeface="Arial" panose="020B0604020202020204" pitchFamily="34" charset="0"/>
              </a:rPr>
              <a:t>for Homeless Veterans </a:t>
            </a:r>
            <a:r>
              <a:rPr lang="en-US" sz="2200" dirty="0" smtClean="0">
                <a:latin typeface="Arial" panose="020B0604020202020204" pitchFamily="34" charset="0"/>
                <a:cs typeface="Arial" panose="020B0604020202020204" pitchFamily="34" charset="0"/>
              </a:rPr>
              <a:t>(VA HSRD, PI Gabrielian)</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2016-2020, </a:t>
            </a:r>
            <a:r>
              <a:rPr lang="en-US" sz="2200" b="1" i="1" dirty="0" smtClean="0">
                <a:solidFill>
                  <a:srgbClr val="FFFF00"/>
                </a:solidFill>
                <a:latin typeface="Arial" panose="020B0604020202020204" pitchFamily="34" charset="0"/>
                <a:cs typeface="Arial" panose="020B0604020202020204" pitchFamily="34" charset="0"/>
              </a:rPr>
              <a:t>Homeless Families </a:t>
            </a:r>
            <a:r>
              <a:rPr lang="en-US" sz="2200" i="1" dirty="0" smtClean="0">
                <a:latin typeface="Arial" panose="020B0604020202020204" pitchFamily="34" charset="0"/>
                <a:cs typeface="Arial" panose="020B0604020202020204" pitchFamily="34" charset="0"/>
              </a:rPr>
              <a:t>Based Interventions to Reduce Substance Use and Build Resilience </a:t>
            </a:r>
            <a:r>
              <a:rPr lang="en-US" sz="2200" dirty="0" smtClean="0">
                <a:latin typeface="Arial" panose="020B0604020202020204" pitchFamily="34" charset="0"/>
                <a:cs typeface="Arial" panose="020B0604020202020204" pitchFamily="34" charset="0"/>
              </a:rPr>
              <a:t>(NIDA, PI Ijadi-Maghsoodi)</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2016-2020, </a:t>
            </a:r>
            <a:r>
              <a:rPr lang="en-US" sz="2200" i="1" dirty="0" smtClean="0">
                <a:latin typeface="Arial" panose="020B0604020202020204" pitchFamily="34" charset="0"/>
                <a:cs typeface="Arial" panose="020B0604020202020204" pitchFamily="34" charset="0"/>
              </a:rPr>
              <a:t>Improving </a:t>
            </a:r>
            <a:r>
              <a:rPr lang="en-US" sz="2200" i="1" dirty="0" smtClean="0">
                <a:solidFill>
                  <a:srgbClr val="FFFF00"/>
                </a:solidFill>
                <a:latin typeface="Arial" panose="020B0604020202020204" pitchFamily="34" charset="0"/>
                <a:cs typeface="Arial" panose="020B0604020202020204" pitchFamily="34" charset="0"/>
              </a:rPr>
              <a:t>Quality of Primary Care </a:t>
            </a:r>
            <a:r>
              <a:rPr lang="en-US" sz="2200" i="1" dirty="0" smtClean="0">
                <a:latin typeface="Arial" panose="020B0604020202020204" pitchFamily="34" charset="0"/>
                <a:cs typeface="Arial" panose="020B0604020202020204" pitchFamily="34" charset="0"/>
              </a:rPr>
              <a:t>Provided to </a:t>
            </a:r>
            <a:r>
              <a:rPr lang="en-US" sz="2200" b="1" i="1" dirty="0" smtClean="0">
                <a:solidFill>
                  <a:srgbClr val="FFFF00"/>
                </a:solidFill>
                <a:latin typeface="Arial" panose="020B0604020202020204" pitchFamily="34" charset="0"/>
                <a:cs typeface="Arial" panose="020B0604020202020204" pitchFamily="34" charset="0"/>
              </a:rPr>
              <a:t>Homeless Veterans</a:t>
            </a:r>
            <a:r>
              <a:rPr lang="en-US" sz="2200" b="1" dirty="0" smtClean="0">
                <a:solidFill>
                  <a:srgbClr val="FFFF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(VA HSRD, PI Kertesz</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2016-2021, </a:t>
            </a:r>
            <a:r>
              <a:rPr lang="en-US" sz="2200" i="1" dirty="0">
                <a:latin typeface="Arial" panose="020B0604020202020204" pitchFamily="34" charset="0"/>
                <a:cs typeface="Arial" panose="020B0604020202020204" pitchFamily="34" charset="0"/>
              </a:rPr>
              <a:t>Addressing </a:t>
            </a:r>
            <a:r>
              <a:rPr lang="en-US" sz="2200" i="1" dirty="0">
                <a:solidFill>
                  <a:srgbClr val="FFFF00"/>
                </a:solidFill>
                <a:latin typeface="Arial" panose="020B0604020202020204" pitchFamily="34" charset="0"/>
                <a:cs typeface="Arial" panose="020B0604020202020204" pitchFamily="34" charset="0"/>
              </a:rPr>
              <a:t>Homelessness and Substance Use </a:t>
            </a:r>
            <a:r>
              <a:rPr lang="en-US" sz="2200" i="1" dirty="0">
                <a:latin typeface="Arial" panose="020B0604020202020204" pitchFamily="34" charset="0"/>
                <a:cs typeface="Arial" panose="020B0604020202020204" pitchFamily="34" charset="0"/>
              </a:rPr>
              <a:t>in </a:t>
            </a:r>
            <a:r>
              <a:rPr lang="en-US" sz="2200" b="1" i="1" dirty="0">
                <a:solidFill>
                  <a:srgbClr val="FFFF00"/>
                </a:solidFill>
                <a:latin typeface="Arial" panose="020B0604020202020204" pitchFamily="34" charset="0"/>
                <a:cs typeface="Arial" panose="020B0604020202020204" pitchFamily="34" charset="0"/>
              </a:rPr>
              <a:t>Emergency Department </a:t>
            </a:r>
            <a:r>
              <a:rPr lang="en-US" sz="2200" i="1" dirty="0" smtClean="0">
                <a:latin typeface="Arial" panose="020B0604020202020204" pitchFamily="34" charset="0"/>
                <a:cs typeface="Arial" panose="020B0604020202020204" pitchFamily="34" charset="0"/>
              </a:rPr>
              <a:t>Patients</a:t>
            </a:r>
            <a:r>
              <a:rPr lang="en-US" sz="2200" dirty="0" smtClean="0">
                <a:latin typeface="Arial" panose="020B0604020202020204" pitchFamily="34" charset="0"/>
                <a:cs typeface="Arial" panose="020B0604020202020204" pitchFamily="34" charset="0"/>
              </a:rPr>
              <a:t> (NIDA, PI Doran)</a:t>
            </a:r>
          </a:p>
          <a:p>
            <a:pPr marL="457200" lvl="0" indent="-457200">
              <a:spcBef>
                <a:spcPts val="0"/>
              </a:spcBef>
              <a:buFont typeface="+mj-lt"/>
              <a:buAutoNum type="arabicPeriod" startAt="25"/>
            </a:pPr>
            <a:r>
              <a:rPr lang="en-US" sz="2200" dirty="0" smtClean="0">
                <a:latin typeface="Arial" panose="020B0604020202020204" pitchFamily="34" charset="0"/>
                <a:cs typeface="Arial" panose="020B0604020202020204" pitchFamily="34" charset="0"/>
              </a:rPr>
              <a:t>2018-2023, Measuring the </a:t>
            </a:r>
            <a:r>
              <a:rPr lang="en-US" sz="2200" dirty="0">
                <a:latin typeface="Arial" panose="020B0604020202020204" pitchFamily="34" charset="0"/>
                <a:cs typeface="Arial" panose="020B0604020202020204" pitchFamily="34" charset="0"/>
              </a:rPr>
              <a:t>I</a:t>
            </a:r>
            <a:r>
              <a:rPr lang="en-US" sz="2200" dirty="0" smtClean="0">
                <a:latin typeface="Arial" panose="020B0604020202020204" pitchFamily="34" charset="0"/>
                <a:cs typeface="Arial" panose="020B0604020202020204" pitchFamily="34" charset="0"/>
              </a:rPr>
              <a:t>mpact of the </a:t>
            </a:r>
            <a:r>
              <a:rPr lang="en-US" sz="2200" b="1" dirty="0" smtClean="0">
                <a:solidFill>
                  <a:srgbClr val="FFFF00"/>
                </a:solidFill>
                <a:latin typeface="Arial" panose="020B0604020202020204" pitchFamily="34" charset="0"/>
                <a:cs typeface="Arial" panose="020B0604020202020204" pitchFamily="34" charset="0"/>
              </a:rPr>
              <a:t>Supportive Services for Veteran Families </a:t>
            </a:r>
            <a:r>
              <a:rPr lang="en-US" sz="2200" dirty="0" smtClean="0">
                <a:latin typeface="Arial" panose="020B0604020202020204" pitchFamily="34" charset="0"/>
                <a:cs typeface="Arial" panose="020B0604020202020204" pitchFamily="34" charset="0"/>
              </a:rPr>
              <a:t>(SSVF) on Veteran outcomes (VA HSRD, PI Nelson)</a:t>
            </a:r>
          </a:p>
        </p:txBody>
      </p:sp>
      <p:sp>
        <p:nvSpPr>
          <p:cNvPr id="2" name="Slide Number Placeholder 1"/>
          <p:cNvSpPr>
            <a:spLocks noGrp="1"/>
          </p:cNvSpPr>
          <p:nvPr>
            <p:ph type="sldNum" sz="quarter" idx="12"/>
          </p:nvPr>
        </p:nvSpPr>
        <p:spPr/>
        <p:txBody>
          <a:bodyPr/>
          <a:lstStyle/>
          <a:p>
            <a:fld id="{DEA72C2E-3FC5-2840-BF24-B6E03259169B}" type="slidenum">
              <a:rPr lang="en-US" smtClean="0"/>
              <a:t>8</a:t>
            </a:fld>
            <a:endParaRPr lang="en-US"/>
          </a:p>
        </p:txBody>
      </p:sp>
    </p:spTree>
    <p:extLst>
      <p:ext uri="{BB962C8B-B14F-4D97-AF65-F5344CB8AC3E}">
        <p14:creationId xmlns:p14="http://schemas.microsoft.com/office/powerpoint/2010/main" val="9925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8FD670B-7678-1740-A6F1-1DF6DF425E01}" type="slidenum">
              <a:rPr lang="en-US" altLang="en-US" sz="1000"/>
              <a:pPr>
                <a:spcBef>
                  <a:spcPct val="0"/>
                </a:spcBef>
                <a:buFontTx/>
                <a:buNone/>
              </a:pPr>
              <a:t>9</a:t>
            </a:fld>
            <a:endParaRPr lang="en-US" altLang="en-US" sz="1000"/>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4290" t="4313" r="6460" b="3966"/>
          <a:stretch/>
        </p:blipFill>
        <p:spPr>
          <a:xfrm>
            <a:off x="392100" y="774049"/>
            <a:ext cx="2432121" cy="38760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9335" y="1748713"/>
            <a:ext cx="8563769" cy="40270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350387" y="575067"/>
            <a:ext cx="7285249" cy="553998"/>
          </a:xfrm>
          <a:prstGeom prst="rect">
            <a:avLst/>
          </a:prstGeom>
          <a:noFill/>
        </p:spPr>
        <p:txBody>
          <a:bodyPr wrap="square" rtlCol="0">
            <a:spAutoFit/>
          </a:bodyPr>
          <a:lstStyle/>
          <a:p>
            <a:r>
              <a:rPr lang="en-US" sz="3000" b="1" dirty="0" smtClean="0">
                <a:latin typeface="Arial" charset="0"/>
                <a:ea typeface="Arial" charset="0"/>
                <a:cs typeface="Arial" charset="0"/>
              </a:rPr>
              <a:t>June 1992 </a:t>
            </a:r>
            <a:endParaRPr lang="en-US" sz="3000" b="1" dirty="0">
              <a:latin typeface="Arial" charset="0"/>
              <a:ea typeface="Arial" charset="0"/>
              <a:cs typeface="Arial" charset="0"/>
            </a:endParaRPr>
          </a:p>
        </p:txBody>
      </p:sp>
    </p:spTree>
    <p:extLst>
      <p:ext uri="{BB962C8B-B14F-4D97-AF65-F5344CB8AC3E}">
        <p14:creationId xmlns:p14="http://schemas.microsoft.com/office/powerpoint/2010/main" val="160630021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9113</TotalTime>
  <Words>6063</Words>
  <Application>Microsoft Office PowerPoint</Application>
  <PresentationFormat>Widescreen</PresentationFormat>
  <Paragraphs>685</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ＭＳ Ｐゴシック</vt:lpstr>
      <vt:lpstr>Arial</vt:lpstr>
      <vt:lpstr>Arial Black</vt:lpstr>
      <vt:lpstr>Calibri</vt:lpstr>
      <vt:lpstr>Century Gothic</vt:lpstr>
      <vt:lpstr>Mangal</vt:lpstr>
      <vt:lpstr>Segoe UI Black</vt:lpstr>
      <vt:lpstr>Wingdings 3</vt:lpstr>
      <vt:lpstr>Ion</vt:lpstr>
      <vt:lpstr>Homeless Women and Homeless Families – Two Generations at Risk</vt:lpstr>
      <vt:lpstr>Goals of Presentation</vt:lpstr>
      <vt:lpstr>Research Setting: Los Angeles County</vt:lpstr>
      <vt:lpstr>1984 Community Needs Assessment</vt:lpstr>
      <vt:lpstr>Barriers to Care</vt:lpstr>
      <vt:lpstr>PowerPoint Presentation</vt:lpstr>
      <vt:lpstr>PowerPoint Presentation</vt:lpstr>
      <vt:lpstr>PowerPoint Presentation</vt:lpstr>
      <vt:lpstr>PowerPoint Presentation</vt:lpstr>
      <vt:lpstr>If we send homeless persons for health care, will they go? </vt:lpstr>
      <vt:lpstr>Behavioral Model for Vulnerable Populations </vt:lpstr>
      <vt:lpstr> Homeless Women </vt:lpstr>
      <vt:lpstr>Why Homeless Women?</vt:lpstr>
      <vt:lpstr>PowerPoint Presentation</vt:lpstr>
      <vt:lpstr>Homeless Women and Families </vt:lpstr>
      <vt:lpstr>Women Experiencing Homelessness </vt:lpstr>
      <vt:lpstr>What are the health needs, vulnerabilities and access to care for homeless women?  </vt:lpstr>
      <vt:lpstr>If we screen, identify, and refer, will there be primary care facilities set up to care for the homeless women? </vt:lpstr>
      <vt:lpstr>Are there ethnic disparities among homeless women?  </vt:lpstr>
      <vt:lpstr>What are Homeless Women’s Unmet Needs regarding Substance Abuse, Mental Health, and Health in Primary Care? </vt:lpstr>
      <vt:lpstr>Homeless Women</vt:lpstr>
      <vt:lpstr>Homeless Families</vt:lpstr>
      <vt:lpstr>“You Don’t Get Much of a Childhood:” Homeless Families in LA County </vt:lpstr>
      <vt:lpstr>Team Members and Mentors</vt:lpstr>
      <vt:lpstr>AACAP/National Institutes of Drug Abuse K12 Career Development Award in Substance Abuse: Project Aims  </vt:lpstr>
      <vt:lpstr>Background: Prevalence of Homeless Families</vt:lpstr>
      <vt:lpstr>Homeless Families Experience Significant Stressors  </vt:lpstr>
      <vt:lpstr>PowerPoint Presentation</vt:lpstr>
      <vt:lpstr>PowerPoint Presentation</vt:lpstr>
      <vt:lpstr>Homeless Children are at Risk for: </vt:lpstr>
      <vt:lpstr>Research Aim: Adapting and Piloting a Family-Based Program (FOCUS) for Homeless Families with Parental SUDs Within Transitional Housing </vt:lpstr>
      <vt:lpstr>FOCUS (Families Overcoming Under Stress) Program Core Elements</vt:lpstr>
      <vt:lpstr>Why Family-Based Preventive Programs for Homeless Families are Needed </vt:lpstr>
      <vt:lpstr>Aim 1 Methods: Qualitative Interviews to Inform Adaptation </vt:lpstr>
      <vt:lpstr>PowerPoint Presentation</vt:lpstr>
      <vt:lpstr>Findings from Qualitative Interviews with Homeless Families and Providers</vt:lpstr>
      <vt:lpstr>Provider Demographics </vt:lpstr>
      <vt:lpstr>Family Demographics </vt:lpstr>
      <vt:lpstr>Structural Stressors Families Encountered </vt:lpstr>
      <vt:lpstr>Structural Stressors </vt:lpstr>
      <vt:lpstr>Structural Stressors </vt:lpstr>
      <vt:lpstr>Structural Stressors </vt:lpstr>
      <vt:lpstr>Structural Stressors</vt:lpstr>
      <vt:lpstr>Family Stressors: Communication </vt:lpstr>
      <vt:lpstr>Family Stressors: Need for Parenting Support </vt:lpstr>
      <vt:lpstr>Family Stressors: Goal-Setting </vt:lpstr>
      <vt:lpstr>Adapting FOCUS for Homeless Families</vt:lpstr>
      <vt:lpstr>Recommendations </vt:lpstr>
      <vt:lpstr>Conclusions: Homeless Women</vt:lpstr>
      <vt:lpstr>Conclusions: Homeless Families</vt:lpstr>
      <vt:lpstr>Contact </vt:lpstr>
      <vt:lpstr>Extra</vt:lpstr>
      <vt:lpstr>Results </vt:lpstr>
      <vt:lpstr>Why Concentrate on Homeless Families as a Child Psychiatrist? </vt:lpstr>
      <vt:lpstr>A Gap in Family Services  </vt:lpstr>
      <vt:lpstr>Interview Guide Topics—Parents and Youth </vt:lpstr>
      <vt:lpstr>Interview Guide Topics—Providers </vt:lpstr>
      <vt:lpstr>Data Analysis </vt:lpstr>
      <vt:lpstr>Case Management/Spread too Thin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Don’t Get Much of a Childhood:” Homeless Families in Los Angeles County</dc:title>
  <dc:creator>Roya Ijadi-Maghsoodi</dc:creator>
  <cp:lastModifiedBy>California Center for Population Research</cp:lastModifiedBy>
  <cp:revision>231</cp:revision>
  <cp:lastPrinted>2018-05-24T14:33:27Z</cp:lastPrinted>
  <dcterms:created xsi:type="dcterms:W3CDTF">2018-05-15T18:25:36Z</dcterms:created>
  <dcterms:modified xsi:type="dcterms:W3CDTF">2018-05-24T20:01:21Z</dcterms:modified>
</cp:coreProperties>
</file>